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2" r:id="rId3"/>
    <p:sldId id="285" r:id="rId4"/>
    <p:sldId id="286" r:id="rId5"/>
    <p:sldId id="259" r:id="rId6"/>
    <p:sldId id="276" r:id="rId7"/>
    <p:sldId id="275" r:id="rId8"/>
    <p:sldId id="284" r:id="rId9"/>
    <p:sldId id="258" r:id="rId10"/>
    <p:sldId id="274" r:id="rId11"/>
    <p:sldId id="292" r:id="rId12"/>
    <p:sldId id="260" r:id="rId13"/>
    <p:sldId id="279" r:id="rId14"/>
    <p:sldId id="277" r:id="rId15"/>
    <p:sldId id="278" r:id="rId16"/>
    <p:sldId id="282" r:id="rId17"/>
    <p:sldId id="289" r:id="rId18"/>
    <p:sldId id="290" r:id="rId19"/>
    <p:sldId id="288" r:id="rId20"/>
    <p:sldId id="261" r:id="rId21"/>
    <p:sldId id="271" r:id="rId22"/>
    <p:sldId id="273" r:id="rId23"/>
    <p:sldId id="291" r:id="rId24"/>
    <p:sldId id="287" r:id="rId25"/>
    <p:sldId id="293" r:id="rId26"/>
    <p:sldId id="265" r:id="rId27"/>
    <p:sldId id="266" r:id="rId28"/>
    <p:sldId id="267" r:id="rId29"/>
    <p:sldId id="268" r:id="rId30"/>
    <p:sldId id="269" r:id="rId31"/>
    <p:sldId id="283" r:id="rId32"/>
    <p:sldId id="270"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Bennett"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A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62"/>
    <p:restoredTop sz="94640"/>
  </p:normalViewPr>
  <p:slideViewPr>
    <p:cSldViewPr snapToGrid="0" snapToObjects="1">
      <p:cViewPr varScale="1">
        <p:scale>
          <a:sx n="94" d="100"/>
          <a:sy n="9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27T08:09:51.717" idx="1">
    <p:pos x="7320" y="1181"/>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72F1-C887-B74E-935D-BD8300BC91D2}" type="datetimeFigureOut">
              <a:rPr lang="en-US" smtClean="0"/>
              <a:t>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330CD-A905-F849-80BE-03A6C7FAC361}" type="slidenum">
              <a:rPr lang="en-US" smtClean="0"/>
              <a:t>‹#›</a:t>
            </a:fld>
            <a:endParaRPr lang="en-US"/>
          </a:p>
        </p:txBody>
      </p:sp>
    </p:spTree>
    <p:extLst>
      <p:ext uri="{BB962C8B-B14F-4D97-AF65-F5344CB8AC3E}">
        <p14:creationId xmlns:p14="http://schemas.microsoft.com/office/powerpoint/2010/main" val="35895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8FA68D-E469-2646-880C-0EB6C235C7DF}"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436025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FA68D-E469-2646-880C-0EB6C235C7DF}"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5195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FA68D-E469-2646-880C-0EB6C235C7DF}"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62499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FA68D-E469-2646-880C-0EB6C235C7DF}"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06380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FA68D-E469-2646-880C-0EB6C235C7DF}"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543474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8FA68D-E469-2646-880C-0EB6C235C7DF}"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72901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8FA68D-E469-2646-880C-0EB6C235C7DF}" type="datetimeFigureOut">
              <a:rPr lang="en-US" smtClean="0"/>
              <a:t>11/8/20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983239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8FA68D-E469-2646-880C-0EB6C235C7DF}" type="datetimeFigureOut">
              <a:rPr lang="en-US" smtClean="0"/>
              <a:t>11/8/20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20875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FA68D-E469-2646-880C-0EB6C235C7DF}" type="datetimeFigureOut">
              <a:rPr lang="en-US" smtClean="0"/>
              <a:t>11/8/20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424220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FA68D-E469-2646-880C-0EB6C235C7DF}"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23494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8FA68D-E469-2646-880C-0EB6C235C7DF}"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ED456-E223-7449-8D7F-528554DC075A}" type="slidenum">
              <a:rPr lang="en-US" smtClean="0"/>
              <a:t>‹#›</a:t>
            </a:fld>
            <a:endParaRPr lang="en-US"/>
          </a:p>
        </p:txBody>
      </p:sp>
    </p:spTree>
    <p:extLst>
      <p:ext uri="{BB962C8B-B14F-4D97-AF65-F5344CB8AC3E}">
        <p14:creationId xmlns:p14="http://schemas.microsoft.com/office/powerpoint/2010/main" val="158605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FA68D-E469-2646-880C-0EB6C235C7DF}" type="datetimeFigureOut">
              <a:rPr lang="en-US" smtClean="0"/>
              <a:t>11/8/20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ED456-E223-7449-8D7F-528554DC075A}" type="slidenum">
              <a:rPr lang="en-US" smtClean="0"/>
              <a:t>‹#›</a:t>
            </a:fld>
            <a:endParaRPr lang="en-US"/>
          </a:p>
        </p:txBody>
      </p:sp>
    </p:spTree>
    <p:extLst>
      <p:ext uri="{BB962C8B-B14F-4D97-AF65-F5344CB8AC3E}">
        <p14:creationId xmlns:p14="http://schemas.microsoft.com/office/powerpoint/2010/main" val="652691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ytimes.com/video/opinion/1247467297119/what-are-you-carrying.html?src=vid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time_continue=150&amp;v=SWwhEaFmSno&amp;feature=emb_logo"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3.weforum.org/docs/WEF_GGGR_2020.pdf"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ted.com/talks/michael_kimmel_why_gender_equality_is_good_for_everyone_men_included" TargetMode="Externa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hyperlink" Target="https://www.youtube.com/watch?v=p-iFl4qhBs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yj_47tRakRE" TargetMode="External"/><Relationship Id="rId2" Type="http://schemas.openxmlformats.org/officeDocument/2006/relationships/hyperlink" Target="https://www.youtube.com/watch?v=hg3umXU_qWc" TargetMode="External"/><Relationship Id="rId1" Type="http://schemas.openxmlformats.org/officeDocument/2006/relationships/slideLayout" Target="../slideLayouts/slideLayout2.xml"/><Relationship Id="rId5" Type="http://schemas.openxmlformats.org/officeDocument/2006/relationships/hyperlink" Target="https://www.youtube.com/watch?v=KecF3KASw6w" TargetMode="External"/><Relationship Id="rId4" Type="http://schemas.openxmlformats.org/officeDocument/2006/relationships/hyperlink" Target="https://www.youtube.com/watch?time_continue=1&amp;v=MfBkjRxfMk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time_continue=1&amp;v=nCiaSRRC5pQ&amp;feature=emb_logo"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africa.unwomen.org/en/where-we-are/eastern-and-southern-africa/malawi" TargetMode="External"/><Relationship Id="rId5" Type="http://schemas.openxmlformats.org/officeDocument/2006/relationships/hyperlink" Target="https://www.usaid.gov/malawi/fact-sheets/malawi-gender-equality-fact-sheet"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hyperlink" Target="https://www.theguardian.com/global-development/2014/apr/07/rwanda-women-empowered-impoverished"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eguardian.com/world/2017/sep/26/saudi-arabias-king-issues-order-allowing-women-to-drive" TargetMode="External"/><Relationship Id="rId2" Type="http://schemas.openxmlformats.org/officeDocument/2006/relationships/hyperlink" Target="https://www.nytimes.com/2017/09/26/world/middleeast/saudi-arabia-women-drive.html"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girlscount.one.or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urbanobservatory.maps.arcgis.com/apps/Cascade/index.html?appid=dcaf1c22437e45b3acea2bdaf1999521" TargetMode="External"/><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1e8xgF0JtVg" TargetMode="External"/><Relationship Id="rId1" Type="http://schemas.openxmlformats.org/officeDocument/2006/relationships/slideLayout" Target="../slideLayouts/slideLayout2.xml"/><Relationship Id="rId4" Type="http://schemas.openxmlformats.org/officeDocument/2006/relationships/hyperlink" Target="https://www.girleffect.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F-ZZeE7C7uM"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www.theguardian.com/business/2016/oct/31/tackling-gender-inequality-could-add-10tn-to-world-economy?CMP=Share_iOSApp_Oth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0629" y="5463986"/>
            <a:ext cx="11930742" cy="1394014"/>
          </a:xfrm>
        </p:spPr>
        <p:txBody>
          <a:bodyPr>
            <a:normAutofit/>
          </a:bodyPr>
          <a:lstStyle/>
          <a:p>
            <a:pPr marL="0" indent="0">
              <a:buNone/>
            </a:pPr>
            <a:r>
              <a:rPr lang="en-US">
                <a:latin typeface="dearJoe 5 CASUAL PRO" charset="0"/>
                <a:ea typeface="dearJoe 5 CASUAL PRO" charset="0"/>
                <a:cs typeface="dearJoe 5 CASUAL PRO" charset="0"/>
              </a:rPr>
              <a:t>IB </a:t>
            </a:r>
            <a:r>
              <a:rPr lang="en-US" dirty="0">
                <a:latin typeface="dearJoe 5 CASUAL PRO" charset="0"/>
                <a:ea typeface="dearJoe 5 CASUAL PRO" charset="0"/>
                <a:cs typeface="dearJoe 5 CASUAL PRO" charset="0"/>
              </a:rPr>
              <a:t>Objective: </a:t>
            </a:r>
            <a:r>
              <a:rPr lang="en-US" dirty="0"/>
              <a:t>I can </a:t>
            </a:r>
            <a:r>
              <a:rPr lang="en-US" b="1" dirty="0"/>
              <a:t>evaluate</a:t>
            </a:r>
            <a:r>
              <a:rPr lang="en-US" dirty="0"/>
              <a:t> </a:t>
            </a:r>
            <a:r>
              <a:rPr lang="en-US" b="1" dirty="0"/>
              <a:t>policies</a:t>
            </a:r>
            <a:r>
              <a:rPr lang="en-US" dirty="0"/>
              <a:t> associated with </a:t>
            </a:r>
            <a:r>
              <a:rPr lang="en-US" b="1" dirty="0"/>
              <a:t>managing population change</a:t>
            </a:r>
            <a:r>
              <a:rPr lang="en-US" dirty="0"/>
              <a:t>, focusing on policies related to </a:t>
            </a:r>
            <a:r>
              <a:rPr lang="en-US" b="1" dirty="0"/>
              <a:t>gender equality policies </a:t>
            </a:r>
            <a:r>
              <a:rPr lang="en-US" dirty="0"/>
              <a:t>and anti-trafficking policies.</a:t>
            </a:r>
          </a:p>
        </p:txBody>
      </p:sp>
      <p:pic>
        <p:nvPicPr>
          <p:cNvPr id="6" name="Picture 5"/>
          <p:cNvPicPr>
            <a:picLocks noChangeAspect="1"/>
          </p:cNvPicPr>
          <p:nvPr/>
        </p:nvPicPr>
        <p:blipFill>
          <a:blip r:embed="rId2"/>
          <a:stretch>
            <a:fillRect/>
          </a:stretch>
        </p:blipFill>
        <p:spPr>
          <a:xfrm>
            <a:off x="0" y="0"/>
            <a:ext cx="12192000" cy="5318844"/>
          </a:xfrm>
          <a:prstGeom prst="rect">
            <a:avLst/>
          </a:prstGeom>
        </p:spPr>
      </p:pic>
    </p:spTree>
    <p:extLst>
      <p:ext uri="{BB962C8B-B14F-4D97-AF65-F5344CB8AC3E}">
        <p14:creationId xmlns:p14="http://schemas.microsoft.com/office/powerpoint/2010/main" val="886345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The perception of a women’s work </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7200" y="1950244"/>
            <a:ext cx="6197600" cy="4102100"/>
          </a:xfrm>
        </p:spPr>
      </p:pic>
    </p:spTree>
    <p:extLst>
      <p:ext uri="{BB962C8B-B14F-4D97-AF65-F5344CB8AC3E}">
        <p14:creationId xmlns:p14="http://schemas.microsoft.com/office/powerpoint/2010/main" val="1558603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7108-85FA-B249-9850-84FD617DAE00}"/>
              </a:ext>
            </a:extLst>
          </p:cNvPr>
          <p:cNvSpPr>
            <a:spLocks noGrp="1"/>
          </p:cNvSpPr>
          <p:nvPr>
            <p:ph type="title"/>
          </p:nvPr>
        </p:nvSpPr>
        <p:spPr/>
        <p:txBody>
          <a:bodyPr/>
          <a:lstStyle/>
          <a:p>
            <a:r>
              <a:rPr lang="en-US" dirty="0">
                <a:latin typeface="dearJoe 5 CASUAL PRO" panose="02000000000000000000" pitchFamily="2" charset="0"/>
              </a:rPr>
              <a:t>Preference for boys in China and India </a:t>
            </a:r>
          </a:p>
        </p:txBody>
      </p:sp>
      <p:pic>
        <p:nvPicPr>
          <p:cNvPr id="5" name="Content Placeholder 4">
            <a:hlinkClick r:id="rId2"/>
            <a:extLst>
              <a:ext uri="{FF2B5EF4-FFF2-40B4-BE49-F238E27FC236}">
                <a16:creationId xmlns:a16="http://schemas.microsoft.com/office/drawing/2014/main" id="{F1B16342-EBE2-1441-AE05-827D7613AC72}"/>
              </a:ext>
            </a:extLst>
          </p:cNvPr>
          <p:cNvPicPr>
            <a:picLocks noGrp="1" noChangeAspect="1"/>
          </p:cNvPicPr>
          <p:nvPr>
            <p:ph idx="1"/>
          </p:nvPr>
        </p:nvPicPr>
        <p:blipFill>
          <a:blip r:embed="rId3"/>
          <a:stretch>
            <a:fillRect/>
          </a:stretch>
        </p:blipFill>
        <p:spPr>
          <a:xfrm>
            <a:off x="397875" y="1478385"/>
            <a:ext cx="5447340" cy="3237277"/>
          </a:xfrm>
        </p:spPr>
      </p:pic>
      <p:pic>
        <p:nvPicPr>
          <p:cNvPr id="7" name="Picture 6">
            <a:extLst>
              <a:ext uri="{FF2B5EF4-FFF2-40B4-BE49-F238E27FC236}">
                <a16:creationId xmlns:a16="http://schemas.microsoft.com/office/drawing/2014/main" id="{68AE6C01-D6F9-6C49-BD64-1485D8E5B781}"/>
              </a:ext>
            </a:extLst>
          </p:cNvPr>
          <p:cNvPicPr>
            <a:picLocks noChangeAspect="1"/>
          </p:cNvPicPr>
          <p:nvPr/>
        </p:nvPicPr>
        <p:blipFill>
          <a:blip r:embed="rId4"/>
          <a:stretch>
            <a:fillRect/>
          </a:stretch>
        </p:blipFill>
        <p:spPr>
          <a:xfrm>
            <a:off x="6285540" y="1478385"/>
            <a:ext cx="5343485" cy="3364663"/>
          </a:xfrm>
          <a:prstGeom prst="rect">
            <a:avLst/>
          </a:prstGeom>
        </p:spPr>
      </p:pic>
      <p:sp>
        <p:nvSpPr>
          <p:cNvPr id="8" name="TextBox 7">
            <a:extLst>
              <a:ext uri="{FF2B5EF4-FFF2-40B4-BE49-F238E27FC236}">
                <a16:creationId xmlns:a16="http://schemas.microsoft.com/office/drawing/2014/main" id="{1D830887-3D18-8A48-A3E7-57817627AA43}"/>
              </a:ext>
            </a:extLst>
          </p:cNvPr>
          <p:cNvSpPr txBox="1"/>
          <p:nvPr/>
        </p:nvSpPr>
        <p:spPr>
          <a:xfrm>
            <a:off x="319962" y="5090258"/>
            <a:ext cx="10680510" cy="1600438"/>
          </a:xfrm>
          <a:prstGeom prst="rect">
            <a:avLst/>
          </a:prstGeom>
          <a:noFill/>
        </p:spPr>
        <p:txBody>
          <a:bodyPr wrap="square" rtlCol="0">
            <a:spAutoFit/>
          </a:bodyPr>
          <a:lstStyle/>
          <a:p>
            <a:r>
              <a:rPr lang="en-US" sz="2000" dirty="0"/>
              <a:t> Answer the following I.B. style practice questions:</a:t>
            </a:r>
            <a:br>
              <a:rPr lang="en-US" sz="2000" dirty="0"/>
            </a:br>
            <a:r>
              <a:rPr lang="en-US" sz="2000" dirty="0"/>
              <a:t>​Referring to the map, state the % of the Chinese population that are female. (1)</a:t>
            </a:r>
          </a:p>
          <a:p>
            <a:r>
              <a:rPr lang="en-US" sz="2000" dirty="0"/>
              <a:t>Referring to the map, describe the global pattern of gender imbalance. (3)</a:t>
            </a:r>
          </a:p>
          <a:p>
            <a:r>
              <a:rPr lang="en-US" sz="2000" dirty="0"/>
              <a:t>Explain why a gender imbalance is present in China and India. (2+2)</a:t>
            </a:r>
          </a:p>
          <a:p>
            <a:endParaRPr lang="en-US" dirty="0"/>
          </a:p>
        </p:txBody>
      </p:sp>
    </p:spTree>
    <p:extLst>
      <p:ext uri="{BB962C8B-B14F-4D97-AF65-F5344CB8AC3E}">
        <p14:creationId xmlns:p14="http://schemas.microsoft.com/office/powerpoint/2010/main" val="136144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sz="3700" b="1">
                <a:solidFill>
                  <a:srgbClr val="FFFFFF"/>
                </a:solidFill>
                <a:latin typeface="dearJoe 5 CASUAL PRO" charset="0"/>
                <a:ea typeface="dearJoe 5 CASUAL PRO" charset="0"/>
                <a:cs typeface="dearJoe 5 CASUAL PRO" charset="0"/>
              </a:rPr>
              <a:t>Why are gender equality policies needed?</a:t>
            </a:r>
            <a:br>
              <a:rPr lang="en-US" sz="3700" b="1">
                <a:solidFill>
                  <a:srgbClr val="FFFFFF"/>
                </a:solidFill>
              </a:rPr>
            </a:br>
            <a:endParaRPr lang="en-US" sz="3700">
              <a:solidFill>
                <a:srgbClr val="FFFFFF"/>
              </a:solidFill>
            </a:endParaRPr>
          </a:p>
        </p:txBody>
      </p:sp>
      <p:pic>
        <p:nvPicPr>
          <p:cNvPr id="4" name="Picture 3"/>
          <p:cNvPicPr>
            <a:picLocks noChangeAspect="1"/>
          </p:cNvPicPr>
          <p:nvPr/>
        </p:nvPicPr>
        <p:blipFill rotWithShape="1">
          <a:blip r:embed="rId2"/>
          <a:srcRect t="7270" r="-1" b="697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r>
              <a:rPr lang="en-US" sz="2000">
                <a:solidFill>
                  <a:srgbClr val="FFFFFF"/>
                </a:solidFill>
              </a:rPr>
              <a:t>Study the map. Make sure you can explain what the data means.</a:t>
            </a:r>
          </a:p>
          <a:p>
            <a:r>
              <a:rPr lang="en-US" sz="2000">
                <a:solidFill>
                  <a:srgbClr val="FFFFFF"/>
                </a:solidFill>
              </a:rPr>
              <a:t>What patterns are shown? Compare HICs with LICs?</a:t>
            </a:r>
          </a:p>
          <a:p>
            <a:r>
              <a:rPr lang="en-US" sz="2000">
                <a:solidFill>
                  <a:srgbClr val="FFFFFF"/>
                </a:solidFill>
              </a:rPr>
              <a:t>Why is the education of girls important for both individual and personal development?</a:t>
            </a:r>
          </a:p>
          <a:p>
            <a:endParaRPr lang="en-US" sz="2000">
              <a:solidFill>
                <a:srgbClr val="FFFFFF"/>
              </a:solidFill>
            </a:endParaRPr>
          </a:p>
        </p:txBody>
      </p:sp>
    </p:spTree>
    <p:extLst>
      <p:ext uri="{BB962C8B-B14F-4D97-AF65-F5344CB8AC3E}">
        <p14:creationId xmlns:p14="http://schemas.microsoft.com/office/powerpoint/2010/main" val="19058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930742" cy="769441"/>
          </a:xfrm>
          <a:prstGeom prst="rect">
            <a:avLst/>
          </a:prstGeom>
        </p:spPr>
        <p:txBody>
          <a:bodyPr wrap="square">
            <a:spAutoFit/>
          </a:bodyPr>
          <a:lstStyle/>
          <a:p>
            <a:r>
              <a:rPr lang="en-US" sz="3200" b="1" i="0" dirty="0">
                <a:solidFill>
                  <a:srgbClr val="3E3E3E"/>
                </a:solidFill>
                <a:effectLst/>
                <a:latin typeface="Quattrocento Sans" charset="0"/>
              </a:rPr>
              <a:t>Global Gender Inequality Map 2016</a:t>
            </a:r>
            <a:r>
              <a:rPr lang="en-US" b="1" i="0" dirty="0">
                <a:solidFill>
                  <a:srgbClr val="3E3E3E"/>
                </a:solidFill>
                <a:effectLst/>
                <a:latin typeface="Quattrocento Sans" charset="0"/>
              </a:rPr>
              <a:t>.</a:t>
            </a:r>
            <a:br>
              <a:rPr lang="en-US" dirty="0"/>
            </a:br>
            <a:endParaRPr lang="en-US" sz="1200" dirty="0"/>
          </a:p>
        </p:txBody>
      </p:sp>
      <p:sp>
        <p:nvSpPr>
          <p:cNvPr id="6" name="Rectangle 5"/>
          <p:cNvSpPr/>
          <p:nvPr/>
        </p:nvSpPr>
        <p:spPr>
          <a:xfrm>
            <a:off x="130628" y="1331410"/>
            <a:ext cx="2641601" cy="3693319"/>
          </a:xfrm>
          <a:prstGeom prst="rect">
            <a:avLst/>
          </a:prstGeom>
        </p:spPr>
        <p:txBody>
          <a:bodyPr wrap="square">
            <a:spAutoFit/>
          </a:bodyPr>
          <a:lstStyle/>
          <a:p>
            <a:pPr>
              <a:buFont typeface="Arial" charset="0"/>
              <a:buChar char="•"/>
            </a:pPr>
            <a:r>
              <a:rPr lang="en-US" b="0" i="0" dirty="0">
                <a:solidFill>
                  <a:srgbClr val="3E3E3E"/>
                </a:solidFill>
                <a:effectLst/>
                <a:latin typeface="Quattrocento Sans" charset="0"/>
              </a:rPr>
              <a:t>Study the map and describe the spatial distribution of gender inequality shown.</a:t>
            </a:r>
          </a:p>
          <a:p>
            <a:pPr>
              <a:buFont typeface="Arial" charset="0"/>
              <a:buChar char="•"/>
            </a:pPr>
            <a:r>
              <a:rPr lang="en-US" b="0" i="0" dirty="0">
                <a:solidFill>
                  <a:srgbClr val="3E3E3E"/>
                </a:solidFill>
                <a:effectLst/>
                <a:latin typeface="Quattrocento Sans" charset="0"/>
              </a:rPr>
              <a:t>To what extent do these patterns match your expectations? Justify your answer.</a:t>
            </a:r>
          </a:p>
          <a:p>
            <a:pPr>
              <a:buFont typeface="Arial" charset="0"/>
              <a:buChar char="•"/>
            </a:pPr>
            <a:r>
              <a:rPr lang="en-US" b="0" i="0" dirty="0">
                <a:solidFill>
                  <a:srgbClr val="3E3E3E"/>
                </a:solidFill>
                <a:effectLst/>
                <a:latin typeface="Quattrocento Sans" charset="0"/>
              </a:rPr>
              <a:t>Describe and try to explain the positions of Korea, Singapore, Japan, Rwanda, South Africa, Romania.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29" y="959450"/>
            <a:ext cx="9088171" cy="4708193"/>
          </a:xfrm>
          <a:prstGeom prst="rect">
            <a:avLst/>
          </a:prstGeom>
        </p:spPr>
      </p:pic>
    </p:spTree>
    <p:extLst>
      <p:ext uri="{BB962C8B-B14F-4D97-AF65-F5344CB8AC3E}">
        <p14:creationId xmlns:p14="http://schemas.microsoft.com/office/powerpoint/2010/main" val="42414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earJoe 5 CASUAL PRO" charset="0"/>
                <a:ea typeface="dearJoe 5 CASUAL PRO" charset="0"/>
                <a:cs typeface="dearJoe 5 CASUAL PRO" charset="0"/>
              </a:rPr>
              <a:t>How can we measure gender equality?</a:t>
            </a:r>
            <a:br>
              <a:rPr lang="en-US" b="1" dirty="0"/>
            </a:br>
            <a:endParaRPr lang="en-US" dirty="0"/>
          </a:p>
        </p:txBody>
      </p:sp>
      <p:sp>
        <p:nvSpPr>
          <p:cNvPr id="3" name="Content Placeholder 2"/>
          <p:cNvSpPr>
            <a:spLocks noGrp="1"/>
          </p:cNvSpPr>
          <p:nvPr>
            <p:ph idx="1"/>
          </p:nvPr>
        </p:nvSpPr>
        <p:spPr/>
        <p:txBody>
          <a:bodyPr/>
          <a:lstStyle/>
          <a:p>
            <a:pPr marL="0" indent="0">
              <a:buNone/>
            </a:pPr>
            <a:r>
              <a:rPr lang="en-US" b="1" dirty="0"/>
              <a:t>Gender Inequality Index</a:t>
            </a:r>
            <a:br>
              <a:rPr lang="en-US" dirty="0"/>
            </a:br>
            <a:r>
              <a:rPr lang="en-US" dirty="0"/>
              <a:t>Study the diagram on the next slide which shows the dimensions of the gender equality index. </a:t>
            </a:r>
          </a:p>
          <a:p>
            <a:pPr marL="0" indent="0">
              <a:buNone/>
            </a:pPr>
            <a:r>
              <a:rPr lang="en-US" dirty="0"/>
              <a:t>Briefly explain what you understand by each of the three main strands:</a:t>
            </a:r>
          </a:p>
          <a:p>
            <a:r>
              <a:rPr lang="en-US" dirty="0"/>
              <a:t>Health</a:t>
            </a:r>
          </a:p>
          <a:p>
            <a:r>
              <a:rPr lang="en-US" dirty="0"/>
              <a:t>Empowerment</a:t>
            </a:r>
          </a:p>
          <a:p>
            <a:r>
              <a:rPr lang="en-US" dirty="0" err="1"/>
              <a:t>Labour</a:t>
            </a:r>
            <a:r>
              <a:rPr lang="en-US" dirty="0"/>
              <a:t> market</a:t>
            </a:r>
          </a:p>
          <a:p>
            <a:r>
              <a:rPr lang="en-US" dirty="0"/>
              <a:t>What other aspects could be included in a fuller/more detailed gender equality index?</a:t>
            </a:r>
          </a:p>
        </p:txBody>
      </p:sp>
    </p:spTree>
    <p:extLst>
      <p:ext uri="{BB962C8B-B14F-4D97-AF65-F5344CB8AC3E}">
        <p14:creationId xmlns:p14="http://schemas.microsoft.com/office/powerpoint/2010/main" val="694667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886" y="1359808"/>
            <a:ext cx="11938000" cy="3644900"/>
          </a:xfrm>
          <a:prstGeom prst="rect">
            <a:avLst/>
          </a:prstGeom>
        </p:spPr>
      </p:pic>
    </p:spTree>
    <p:extLst>
      <p:ext uri="{BB962C8B-B14F-4D97-AF65-F5344CB8AC3E}">
        <p14:creationId xmlns:p14="http://schemas.microsoft.com/office/powerpoint/2010/main" val="154914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349" y="161925"/>
            <a:ext cx="10515600" cy="1325563"/>
          </a:xfrm>
        </p:spPr>
        <p:txBody>
          <a:bodyPr/>
          <a:lstStyle/>
          <a:p>
            <a:r>
              <a:rPr lang="en-US" dirty="0"/>
              <a:t>Global gender gap 2020</a:t>
            </a:r>
          </a:p>
        </p:txBody>
      </p:sp>
      <p:sp>
        <p:nvSpPr>
          <p:cNvPr id="6" name="TextBox 5"/>
          <p:cNvSpPr txBox="1"/>
          <p:nvPr/>
        </p:nvSpPr>
        <p:spPr>
          <a:xfrm>
            <a:off x="420914" y="6123532"/>
            <a:ext cx="9985829" cy="369332"/>
          </a:xfrm>
          <a:prstGeom prst="rect">
            <a:avLst/>
          </a:prstGeom>
          <a:noFill/>
        </p:spPr>
        <p:txBody>
          <a:bodyPr wrap="square" rtlCol="0">
            <a:spAutoFit/>
          </a:bodyPr>
          <a:lstStyle/>
          <a:p>
            <a:r>
              <a:rPr lang="en-US" dirty="0"/>
              <a:t>Look through the infographics: what questions could be asked about these </a:t>
            </a:r>
          </a:p>
        </p:txBody>
      </p:sp>
      <p:pic>
        <p:nvPicPr>
          <p:cNvPr id="9" name="Picture 8">
            <a:extLst>
              <a:ext uri="{FF2B5EF4-FFF2-40B4-BE49-F238E27FC236}">
                <a16:creationId xmlns:a16="http://schemas.microsoft.com/office/drawing/2014/main" id="{7D9997B2-0992-9940-BC70-891D801892D4}"/>
              </a:ext>
            </a:extLst>
          </p:cNvPr>
          <p:cNvPicPr>
            <a:picLocks noChangeAspect="1"/>
          </p:cNvPicPr>
          <p:nvPr/>
        </p:nvPicPr>
        <p:blipFill>
          <a:blip r:embed="rId2"/>
          <a:stretch>
            <a:fillRect/>
          </a:stretch>
        </p:blipFill>
        <p:spPr>
          <a:xfrm>
            <a:off x="0" y="1341724"/>
            <a:ext cx="12192000" cy="4642383"/>
          </a:xfrm>
          <a:prstGeom prst="rect">
            <a:avLst/>
          </a:prstGeom>
        </p:spPr>
      </p:pic>
      <p:sp>
        <p:nvSpPr>
          <p:cNvPr id="11" name="TextBox 10">
            <a:extLst>
              <a:ext uri="{FF2B5EF4-FFF2-40B4-BE49-F238E27FC236}">
                <a16:creationId xmlns:a16="http://schemas.microsoft.com/office/drawing/2014/main" id="{0975DA1F-9318-7143-906B-FA99AA6BFEE1}"/>
              </a:ext>
            </a:extLst>
          </p:cNvPr>
          <p:cNvSpPr txBox="1"/>
          <p:nvPr/>
        </p:nvSpPr>
        <p:spPr>
          <a:xfrm>
            <a:off x="8055979" y="695393"/>
            <a:ext cx="2974694" cy="923330"/>
          </a:xfrm>
          <a:prstGeom prst="rect">
            <a:avLst/>
          </a:prstGeom>
          <a:noFill/>
        </p:spPr>
        <p:txBody>
          <a:bodyPr wrap="square" rtlCol="0">
            <a:spAutoFit/>
          </a:bodyPr>
          <a:lstStyle/>
          <a:p>
            <a:r>
              <a:rPr lang="en-US" dirty="0">
                <a:hlinkClick r:id="rId3"/>
              </a:rPr>
              <a:t>http://www3.weforum.org/docs/WEF_GGGR_2020.pdf</a:t>
            </a:r>
            <a:endParaRPr lang="en-US" dirty="0"/>
          </a:p>
          <a:p>
            <a:endParaRPr lang="en-US" dirty="0"/>
          </a:p>
        </p:txBody>
      </p:sp>
    </p:spTree>
    <p:extLst>
      <p:ext uri="{BB962C8B-B14F-4D97-AF65-F5344CB8AC3E}">
        <p14:creationId xmlns:p14="http://schemas.microsoft.com/office/powerpoint/2010/main" val="13137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861C-B9E0-3B41-8EC5-4B8FDF1CAD8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9FA8A3-4102-C24D-9B1E-1FFAF309485D}"/>
              </a:ext>
            </a:extLst>
          </p:cNvPr>
          <p:cNvPicPr>
            <a:picLocks noGrp="1" noChangeAspect="1"/>
          </p:cNvPicPr>
          <p:nvPr>
            <p:ph idx="1"/>
          </p:nvPr>
        </p:nvPicPr>
        <p:blipFill>
          <a:blip r:embed="rId2"/>
          <a:stretch>
            <a:fillRect/>
          </a:stretch>
        </p:blipFill>
        <p:spPr>
          <a:xfrm>
            <a:off x="1597954" y="238721"/>
            <a:ext cx="9755846" cy="6380558"/>
          </a:xfrm>
        </p:spPr>
      </p:pic>
    </p:spTree>
    <p:extLst>
      <p:ext uri="{BB962C8B-B14F-4D97-AF65-F5344CB8AC3E}">
        <p14:creationId xmlns:p14="http://schemas.microsoft.com/office/powerpoint/2010/main" val="3228589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AAB0-6E5C-E046-A3FA-A6F2976B8D5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A104791-C956-1248-B49D-6F36C8DCC798}"/>
              </a:ext>
            </a:extLst>
          </p:cNvPr>
          <p:cNvPicPr>
            <a:picLocks noGrp="1" noChangeAspect="1"/>
          </p:cNvPicPr>
          <p:nvPr>
            <p:ph idx="1"/>
          </p:nvPr>
        </p:nvPicPr>
        <p:blipFill>
          <a:blip r:embed="rId2"/>
          <a:stretch>
            <a:fillRect/>
          </a:stretch>
        </p:blipFill>
        <p:spPr>
          <a:xfrm>
            <a:off x="489503" y="365125"/>
            <a:ext cx="11702497" cy="6183967"/>
          </a:xfrm>
        </p:spPr>
      </p:pic>
    </p:spTree>
    <p:extLst>
      <p:ext uri="{BB962C8B-B14F-4D97-AF65-F5344CB8AC3E}">
        <p14:creationId xmlns:p14="http://schemas.microsoft.com/office/powerpoint/2010/main" val="78905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09B800-3787-9B4A-8ADF-0F328EC11F67}"/>
              </a:ext>
            </a:extLst>
          </p:cNvPr>
          <p:cNvPicPr>
            <a:picLocks noGrp="1" noChangeAspect="1"/>
          </p:cNvPicPr>
          <p:nvPr>
            <p:ph idx="4294967295"/>
          </p:nvPr>
        </p:nvPicPr>
        <p:blipFill>
          <a:blip r:embed="rId2"/>
          <a:stretch>
            <a:fillRect/>
          </a:stretch>
        </p:blipFill>
        <p:spPr>
          <a:xfrm>
            <a:off x="54013" y="265766"/>
            <a:ext cx="6620719" cy="3939946"/>
          </a:xfrm>
        </p:spPr>
      </p:pic>
      <p:pic>
        <p:nvPicPr>
          <p:cNvPr id="7" name="Picture 6">
            <a:extLst>
              <a:ext uri="{FF2B5EF4-FFF2-40B4-BE49-F238E27FC236}">
                <a16:creationId xmlns:a16="http://schemas.microsoft.com/office/drawing/2014/main" id="{12095ABD-D96B-A448-94FB-4351B08CED2D}"/>
              </a:ext>
            </a:extLst>
          </p:cNvPr>
          <p:cNvPicPr>
            <a:picLocks noChangeAspect="1"/>
          </p:cNvPicPr>
          <p:nvPr/>
        </p:nvPicPr>
        <p:blipFill>
          <a:blip r:embed="rId3"/>
          <a:stretch>
            <a:fillRect/>
          </a:stretch>
        </p:blipFill>
        <p:spPr>
          <a:xfrm>
            <a:off x="178393" y="4622261"/>
            <a:ext cx="6371961" cy="1350264"/>
          </a:xfrm>
          <a:prstGeom prst="rect">
            <a:avLst/>
          </a:prstGeom>
        </p:spPr>
      </p:pic>
      <p:pic>
        <p:nvPicPr>
          <p:cNvPr id="9" name="Picture 8">
            <a:extLst>
              <a:ext uri="{FF2B5EF4-FFF2-40B4-BE49-F238E27FC236}">
                <a16:creationId xmlns:a16="http://schemas.microsoft.com/office/drawing/2014/main" id="{D659C6A3-D73D-F845-80A2-93A546D2A870}"/>
              </a:ext>
            </a:extLst>
          </p:cNvPr>
          <p:cNvPicPr>
            <a:picLocks noChangeAspect="1"/>
          </p:cNvPicPr>
          <p:nvPr/>
        </p:nvPicPr>
        <p:blipFill>
          <a:blip r:embed="rId4"/>
          <a:stretch>
            <a:fillRect/>
          </a:stretch>
        </p:blipFill>
        <p:spPr>
          <a:xfrm>
            <a:off x="6389861" y="81023"/>
            <a:ext cx="5335293" cy="3223549"/>
          </a:xfrm>
          <a:prstGeom prst="rect">
            <a:avLst/>
          </a:prstGeom>
        </p:spPr>
      </p:pic>
      <p:pic>
        <p:nvPicPr>
          <p:cNvPr id="11" name="Picture 10">
            <a:extLst>
              <a:ext uri="{FF2B5EF4-FFF2-40B4-BE49-F238E27FC236}">
                <a16:creationId xmlns:a16="http://schemas.microsoft.com/office/drawing/2014/main" id="{10F3A7A0-03EF-0140-82EC-54A8634ECB11}"/>
              </a:ext>
            </a:extLst>
          </p:cNvPr>
          <p:cNvPicPr>
            <a:picLocks noChangeAspect="1"/>
          </p:cNvPicPr>
          <p:nvPr/>
        </p:nvPicPr>
        <p:blipFill>
          <a:blip r:embed="rId5"/>
          <a:stretch>
            <a:fillRect/>
          </a:stretch>
        </p:blipFill>
        <p:spPr>
          <a:xfrm>
            <a:off x="6389861" y="3429000"/>
            <a:ext cx="5335293" cy="2801296"/>
          </a:xfrm>
          <a:prstGeom prst="rect">
            <a:avLst/>
          </a:prstGeom>
        </p:spPr>
      </p:pic>
      <p:sp>
        <p:nvSpPr>
          <p:cNvPr id="12" name="TextBox 11">
            <a:extLst>
              <a:ext uri="{FF2B5EF4-FFF2-40B4-BE49-F238E27FC236}">
                <a16:creationId xmlns:a16="http://schemas.microsoft.com/office/drawing/2014/main" id="{D12848D1-1B5F-F24F-941A-E5BDBA3B032F}"/>
              </a:ext>
            </a:extLst>
          </p:cNvPr>
          <p:cNvSpPr txBox="1"/>
          <p:nvPr/>
        </p:nvSpPr>
        <p:spPr>
          <a:xfrm>
            <a:off x="6096000" y="6354724"/>
            <a:ext cx="5143018" cy="369332"/>
          </a:xfrm>
          <a:prstGeom prst="rect">
            <a:avLst/>
          </a:prstGeom>
          <a:solidFill>
            <a:srgbClr val="FFFF00"/>
          </a:solidFill>
        </p:spPr>
        <p:txBody>
          <a:bodyPr wrap="square" rtlCol="0">
            <a:spAutoFit/>
          </a:bodyPr>
          <a:lstStyle/>
          <a:p>
            <a:r>
              <a:rPr lang="en-US" dirty="0"/>
              <a:t>Example structured questions from November 2015 </a:t>
            </a:r>
          </a:p>
        </p:txBody>
      </p:sp>
    </p:spTree>
    <p:extLst>
      <p:ext uri="{BB962C8B-B14F-4D97-AF65-F5344CB8AC3E}">
        <p14:creationId xmlns:p14="http://schemas.microsoft.com/office/powerpoint/2010/main" val="1976521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6" y="365126"/>
            <a:ext cx="10733314" cy="825046"/>
          </a:xfrm>
        </p:spPr>
        <p:txBody>
          <a:bodyPr/>
          <a:lstStyle/>
          <a:p>
            <a:r>
              <a:rPr lang="en-US" dirty="0">
                <a:latin typeface="dearJoe 5 CASUAL PRO" charset="0"/>
                <a:ea typeface="dearJoe 5 CASUAL PRO" charset="0"/>
                <a:cs typeface="dearJoe 5 CASUAL PRO" charset="0"/>
              </a:rPr>
              <a:t>Class Objectives</a:t>
            </a:r>
          </a:p>
        </p:txBody>
      </p:sp>
      <p:sp>
        <p:nvSpPr>
          <p:cNvPr id="3" name="Content Placeholder 2"/>
          <p:cNvSpPr>
            <a:spLocks noGrp="1"/>
          </p:cNvSpPr>
          <p:nvPr>
            <p:ph idx="1"/>
          </p:nvPr>
        </p:nvSpPr>
        <p:spPr>
          <a:xfrm>
            <a:off x="620486" y="1361166"/>
            <a:ext cx="11295743" cy="4981575"/>
          </a:xfrm>
        </p:spPr>
        <p:txBody>
          <a:bodyPr>
            <a:normAutofit fontScale="85000" lnSpcReduction="20000"/>
          </a:bodyPr>
          <a:lstStyle/>
          <a:p>
            <a:pPr marL="0" indent="0">
              <a:buNone/>
            </a:pPr>
            <a:r>
              <a:rPr lang="en-US" b="1" dirty="0">
                <a:latin typeface="dearJoe 5 CASUAL PRO" charset="0"/>
                <a:ea typeface="dearJoe 5 CASUAL PRO" charset="0"/>
                <a:cs typeface="dearJoe 5 CASUAL PRO" charset="0"/>
              </a:rPr>
              <a:t>What</a:t>
            </a:r>
            <a:r>
              <a:rPr lang="is-IS" b="1" dirty="0">
                <a:latin typeface="dearJoe 5 CASUAL PRO" charset="0"/>
                <a:ea typeface="dearJoe 5 CASUAL PRO" charset="0"/>
                <a:cs typeface="dearJoe 5 CASUAL PRO" charset="0"/>
              </a:rPr>
              <a:t>….</a:t>
            </a:r>
            <a:endParaRPr lang="en-US" b="1" dirty="0">
              <a:latin typeface="dearJoe 5 CASUAL PRO" charset="0"/>
              <a:ea typeface="dearJoe 5 CASUAL PRO" charset="0"/>
              <a:cs typeface="dearJoe 5 CASUAL PRO" charset="0"/>
            </a:endParaRPr>
          </a:p>
          <a:p>
            <a:pPr marL="0" indent="0">
              <a:buNone/>
            </a:pPr>
            <a:r>
              <a:rPr lang="en-US" b="1" dirty="0">
                <a:solidFill>
                  <a:srgbClr val="F5AC3D"/>
                </a:solidFill>
              </a:rPr>
              <a:t>Gender equality</a:t>
            </a:r>
            <a:r>
              <a:rPr lang="is-IS" b="1" dirty="0">
                <a:solidFill>
                  <a:srgbClr val="F5AC3D"/>
                </a:solidFill>
              </a:rPr>
              <a:t>:</a:t>
            </a:r>
            <a:r>
              <a:rPr lang="en-US" b="1" dirty="0">
                <a:solidFill>
                  <a:srgbClr val="F5AC3D"/>
                </a:solidFill>
              </a:rPr>
              <a:t> </a:t>
            </a:r>
          </a:p>
          <a:p>
            <a:r>
              <a:rPr lang="en-US" dirty="0"/>
              <a:t>What is it?</a:t>
            </a:r>
          </a:p>
          <a:p>
            <a:r>
              <a:rPr lang="en-US" dirty="0"/>
              <a:t>How is it measured?</a:t>
            </a:r>
          </a:p>
          <a:p>
            <a:r>
              <a:rPr lang="en-US" dirty="0"/>
              <a:t>Why do we need it? </a:t>
            </a:r>
          </a:p>
          <a:p>
            <a:r>
              <a:rPr lang="en-US" dirty="0"/>
              <a:t>How do we do it? </a:t>
            </a:r>
          </a:p>
          <a:p>
            <a:r>
              <a:rPr lang="en-US" dirty="0"/>
              <a:t>How effective are policies to tackle gender equality?</a:t>
            </a:r>
          </a:p>
          <a:p>
            <a:pPr marL="0" indent="0">
              <a:buNone/>
            </a:pPr>
            <a:r>
              <a:rPr lang="en-US" b="1" dirty="0">
                <a:latin typeface="dearJoe 5 CASUAL PRO" charset="0"/>
                <a:ea typeface="dearJoe 5 CASUAL PRO" charset="0"/>
                <a:cs typeface="dearJoe 5 CASUAL PRO" charset="0"/>
              </a:rPr>
              <a:t>How</a:t>
            </a:r>
            <a:r>
              <a:rPr lang="is-IS" b="1" dirty="0">
                <a:latin typeface="dearJoe 5 CASUAL PRO" charset="0"/>
                <a:ea typeface="dearJoe 5 CASUAL PRO" charset="0"/>
                <a:cs typeface="dearJoe 5 CASUAL PRO" charset="0"/>
              </a:rPr>
              <a:t>….</a:t>
            </a:r>
            <a:endParaRPr lang="en-US" b="1" dirty="0">
              <a:latin typeface="dearJoe 5 CASUAL PRO" charset="0"/>
              <a:ea typeface="dearJoe 5 CASUAL PRO" charset="0"/>
              <a:cs typeface="dearJoe 5 CASUAL PRO" charset="0"/>
            </a:endParaRPr>
          </a:p>
          <a:p>
            <a:r>
              <a:rPr lang="en-US" dirty="0"/>
              <a:t>Examine a range of resources including maps, newspaper articles, video clips </a:t>
            </a:r>
            <a:r>
              <a:rPr lang="en-US" dirty="0" err="1"/>
              <a:t>etc</a:t>
            </a:r>
            <a:r>
              <a:rPr lang="en-US" dirty="0"/>
              <a:t> to develop our understanding</a:t>
            </a:r>
          </a:p>
          <a:p>
            <a:pPr marL="0" indent="0">
              <a:buNone/>
            </a:pPr>
            <a:r>
              <a:rPr lang="en-US" b="1" dirty="0">
                <a:latin typeface="dearJoe 5 CASUAL PRO" charset="0"/>
                <a:ea typeface="dearJoe 5 CASUAL PRO" charset="0"/>
                <a:cs typeface="dearJoe 5 CASUAL PRO" charset="0"/>
              </a:rPr>
              <a:t>Why</a:t>
            </a:r>
            <a:r>
              <a:rPr lang="is-IS" b="1" dirty="0">
                <a:latin typeface="dearJoe 5 CASUAL PRO" charset="0"/>
                <a:ea typeface="dearJoe 5 CASUAL PRO" charset="0"/>
                <a:cs typeface="dearJoe 5 CASUAL PRO" charset="0"/>
              </a:rPr>
              <a:t>….</a:t>
            </a:r>
            <a:endParaRPr lang="en-US" b="1" dirty="0">
              <a:latin typeface="dearJoe 5 CASUAL PRO" charset="0"/>
              <a:ea typeface="dearJoe 5 CASUAL PRO" charset="0"/>
              <a:cs typeface="dearJoe 5 CASUAL PRO" charset="0"/>
            </a:endParaRPr>
          </a:p>
          <a:p>
            <a:r>
              <a:rPr lang="en-US" dirty="0"/>
              <a:t>To develop our understanding of why gender equality continues to be an important issue in today’s society and to appreciate how some countries are aiming to tackle gender equality</a:t>
            </a:r>
          </a:p>
          <a:p>
            <a:endParaRPr lang="en-US" dirty="0"/>
          </a:p>
        </p:txBody>
      </p:sp>
    </p:spTree>
    <p:extLst>
      <p:ext uri="{BB962C8B-B14F-4D97-AF65-F5344CB8AC3E}">
        <p14:creationId xmlns:p14="http://schemas.microsoft.com/office/powerpoint/2010/main" val="69078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dearJoe 5 CASUAL PRO" charset="0"/>
                <a:ea typeface="dearJoe 5 CASUAL PRO" charset="0"/>
                <a:cs typeface="dearJoe 5 CASUAL PRO" charset="0"/>
              </a:rPr>
              <a:t>Men and gender equality</a:t>
            </a:r>
            <a:br>
              <a:rPr lang="en-US" b="1" dirty="0"/>
            </a:br>
            <a:endParaRPr lang="en-US" dirty="0"/>
          </a:p>
        </p:txBody>
      </p:sp>
      <p:sp>
        <p:nvSpPr>
          <p:cNvPr id="3" name="Content Placeholder 2"/>
          <p:cNvSpPr>
            <a:spLocks noGrp="1"/>
          </p:cNvSpPr>
          <p:nvPr>
            <p:ph idx="1"/>
          </p:nvPr>
        </p:nvSpPr>
        <p:spPr>
          <a:xfrm>
            <a:off x="518886" y="1303111"/>
            <a:ext cx="10515600" cy="1323975"/>
          </a:xfrm>
        </p:spPr>
        <p:txBody>
          <a:bodyPr/>
          <a:lstStyle/>
          <a:p>
            <a:r>
              <a:rPr lang="en-US" dirty="0"/>
              <a:t>Look carefully at the resources here. Suggest three strong reasons why gender equality is in the interests of both men and women.</a:t>
            </a:r>
          </a:p>
        </p:txBody>
      </p:sp>
      <p:pic>
        <p:nvPicPr>
          <p:cNvPr id="4" name="Picture 3">
            <a:hlinkClick r:id="rId2"/>
          </p:cNvPr>
          <p:cNvPicPr>
            <a:picLocks noChangeAspect="1"/>
          </p:cNvPicPr>
          <p:nvPr/>
        </p:nvPicPr>
        <p:blipFill>
          <a:blip r:embed="rId3"/>
          <a:stretch>
            <a:fillRect/>
          </a:stretch>
        </p:blipFill>
        <p:spPr>
          <a:xfrm>
            <a:off x="2043229" y="2351313"/>
            <a:ext cx="4877363" cy="4117521"/>
          </a:xfrm>
          <a:prstGeom prst="rect">
            <a:avLst/>
          </a:prstGeom>
        </p:spPr>
      </p:pic>
      <p:pic>
        <p:nvPicPr>
          <p:cNvPr id="5" name="Picture 4">
            <a:hlinkClick r:id="rId4"/>
          </p:cNvPr>
          <p:cNvPicPr>
            <a:picLocks noChangeAspect="1"/>
          </p:cNvPicPr>
          <p:nvPr/>
        </p:nvPicPr>
        <p:blipFill>
          <a:blip r:embed="rId5"/>
          <a:stretch>
            <a:fillRect/>
          </a:stretch>
        </p:blipFill>
        <p:spPr>
          <a:xfrm>
            <a:off x="7058938" y="2962274"/>
            <a:ext cx="4894483" cy="3171371"/>
          </a:xfrm>
          <a:prstGeom prst="rect">
            <a:avLst/>
          </a:prstGeom>
        </p:spPr>
      </p:pic>
    </p:spTree>
    <p:extLst>
      <p:ext uri="{BB962C8B-B14F-4D97-AF65-F5344CB8AC3E}">
        <p14:creationId xmlns:p14="http://schemas.microsoft.com/office/powerpoint/2010/main" val="197022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3603" y="827313"/>
            <a:ext cx="8818397" cy="5682343"/>
          </a:xfrm>
          <a:prstGeom prst="rect">
            <a:avLst/>
          </a:prstGeom>
        </p:spPr>
      </p:pic>
      <p:sp>
        <p:nvSpPr>
          <p:cNvPr id="5" name="Rectangle 4"/>
          <p:cNvSpPr/>
          <p:nvPr/>
        </p:nvSpPr>
        <p:spPr>
          <a:xfrm>
            <a:off x="130629" y="1530421"/>
            <a:ext cx="3242974" cy="3539430"/>
          </a:xfrm>
          <a:prstGeom prst="rect">
            <a:avLst/>
          </a:prstGeom>
        </p:spPr>
        <p:txBody>
          <a:bodyPr wrap="square">
            <a:spAutoFit/>
          </a:bodyPr>
          <a:lstStyle/>
          <a:p>
            <a:r>
              <a:rPr lang="en-US" sz="2800" dirty="0"/>
              <a:t>Look carefully at the resources here. </a:t>
            </a:r>
          </a:p>
          <a:p>
            <a:endParaRPr lang="en-US" sz="2800" dirty="0"/>
          </a:p>
          <a:p>
            <a:r>
              <a:rPr lang="en-US" sz="2800" dirty="0"/>
              <a:t>Suggest three strong reasons why gender equality is in the interests of both men and women.</a:t>
            </a:r>
          </a:p>
        </p:txBody>
      </p:sp>
      <p:sp>
        <p:nvSpPr>
          <p:cNvPr id="6" name="Title 1"/>
          <p:cNvSpPr txBox="1">
            <a:spLocks/>
          </p:cNvSpPr>
          <p:nvPr/>
        </p:nvSpPr>
        <p:spPr>
          <a:xfrm>
            <a:off x="794657" y="90616"/>
            <a:ext cx="10515600" cy="4621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dearJoe 5 CASUAL PRO" charset="0"/>
                <a:ea typeface="dearJoe 5 CASUAL PRO" charset="0"/>
                <a:cs typeface="dearJoe 5 CASUAL PRO" charset="0"/>
              </a:rPr>
              <a:t>Men and gender equality</a:t>
            </a:r>
            <a:br>
              <a:rPr lang="en-US" b="1" dirty="0"/>
            </a:br>
            <a:endParaRPr lang="en-US" dirty="0"/>
          </a:p>
        </p:txBody>
      </p:sp>
    </p:spTree>
    <p:extLst>
      <p:ext uri="{BB962C8B-B14F-4D97-AF65-F5344CB8AC3E}">
        <p14:creationId xmlns:p14="http://schemas.microsoft.com/office/powerpoint/2010/main" val="163110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You tube video links</a:t>
            </a:r>
          </a:p>
        </p:txBody>
      </p:sp>
      <p:sp>
        <p:nvSpPr>
          <p:cNvPr id="3" name="Content Placeholder 2"/>
          <p:cNvSpPr>
            <a:spLocks noGrp="1"/>
          </p:cNvSpPr>
          <p:nvPr>
            <p:ph idx="1"/>
          </p:nvPr>
        </p:nvSpPr>
        <p:spPr/>
        <p:txBody>
          <a:bodyPr/>
          <a:lstStyle/>
          <a:p>
            <a:r>
              <a:rPr lang="en-US" dirty="0">
                <a:hlinkClick r:id="rId2"/>
              </a:rPr>
              <a:t>https://www.youtube.com/watch?v=7n9IOH0NvyY</a:t>
            </a:r>
          </a:p>
          <a:p>
            <a:r>
              <a:rPr lang="en-US" dirty="0">
                <a:hlinkClick r:id="rId2"/>
              </a:rPr>
              <a:t>https://www.youtube.com/watch?v=p-iFl4qhBsE</a:t>
            </a:r>
          </a:p>
          <a:p>
            <a:r>
              <a:rPr lang="en-US" dirty="0">
                <a:hlinkClick r:id="rId2"/>
              </a:rPr>
              <a:t>https://www.youtube.com/watch?v=hg3umXU_qWc</a:t>
            </a:r>
            <a:endParaRPr lang="en-US" dirty="0"/>
          </a:p>
          <a:p>
            <a:r>
              <a:rPr lang="en-US" dirty="0">
                <a:hlinkClick r:id="rId3"/>
              </a:rPr>
              <a:t>https://www.youtube.com/watch?v=yj_47tRakRE</a:t>
            </a:r>
            <a:endParaRPr lang="en-US" dirty="0"/>
          </a:p>
          <a:p>
            <a:r>
              <a:rPr lang="en-US" dirty="0">
                <a:hlinkClick r:id="rId4"/>
              </a:rPr>
              <a:t>https://www.youtube.com/watch?time_continue=1&amp;v=MfBkjRxfMks</a:t>
            </a:r>
            <a:endParaRPr lang="en-US" dirty="0"/>
          </a:p>
          <a:p>
            <a:r>
              <a:rPr lang="en-US" dirty="0">
                <a:hlinkClick r:id="rId5"/>
              </a:rPr>
              <a:t>https://www.youtube.com/watch?v=KecF3KASw6w</a:t>
            </a:r>
            <a:endParaRPr lang="en-US" dirty="0"/>
          </a:p>
          <a:p>
            <a:endParaRPr lang="en-US" dirty="0"/>
          </a:p>
          <a:p>
            <a:endParaRPr lang="en-US" dirty="0"/>
          </a:p>
        </p:txBody>
      </p:sp>
    </p:spTree>
    <p:extLst>
      <p:ext uri="{BB962C8B-B14F-4D97-AF65-F5344CB8AC3E}">
        <p14:creationId xmlns:p14="http://schemas.microsoft.com/office/powerpoint/2010/main" val="71374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F77A-8AB7-4347-B554-66310CC63DD3}"/>
              </a:ext>
            </a:extLst>
          </p:cNvPr>
          <p:cNvSpPr>
            <a:spLocks noGrp="1"/>
          </p:cNvSpPr>
          <p:nvPr>
            <p:ph type="title"/>
          </p:nvPr>
        </p:nvSpPr>
        <p:spPr/>
        <p:txBody>
          <a:bodyPr/>
          <a:lstStyle/>
          <a:p>
            <a:r>
              <a:rPr lang="en-US" dirty="0">
                <a:latin typeface="dearJoe 5 CASUAL PRO" panose="02000000000000000000" pitchFamily="2" charset="0"/>
              </a:rPr>
              <a:t>Gender inequality in India </a:t>
            </a:r>
          </a:p>
        </p:txBody>
      </p:sp>
      <p:pic>
        <p:nvPicPr>
          <p:cNvPr id="5" name="Content Placeholder 4">
            <a:extLst>
              <a:ext uri="{FF2B5EF4-FFF2-40B4-BE49-F238E27FC236}">
                <a16:creationId xmlns:a16="http://schemas.microsoft.com/office/drawing/2014/main" id="{B218B608-3FED-C14F-816F-58FD19E4AF0B}"/>
              </a:ext>
            </a:extLst>
          </p:cNvPr>
          <p:cNvPicPr>
            <a:picLocks noGrp="1" noChangeAspect="1"/>
          </p:cNvPicPr>
          <p:nvPr>
            <p:ph idx="1"/>
          </p:nvPr>
        </p:nvPicPr>
        <p:blipFill>
          <a:blip r:embed="rId2"/>
          <a:stretch>
            <a:fillRect/>
          </a:stretch>
        </p:blipFill>
        <p:spPr>
          <a:xfrm>
            <a:off x="1961608" y="1469000"/>
            <a:ext cx="8744974" cy="5023875"/>
          </a:xfrm>
        </p:spPr>
      </p:pic>
    </p:spTree>
    <p:extLst>
      <p:ext uri="{BB962C8B-B14F-4D97-AF65-F5344CB8AC3E}">
        <p14:creationId xmlns:p14="http://schemas.microsoft.com/office/powerpoint/2010/main" val="21863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76C9-DE40-6540-82AC-C9381C907DB5}"/>
              </a:ext>
            </a:extLst>
          </p:cNvPr>
          <p:cNvSpPr>
            <a:spLocks noGrp="1"/>
          </p:cNvSpPr>
          <p:nvPr>
            <p:ph type="title"/>
          </p:nvPr>
        </p:nvSpPr>
        <p:spPr>
          <a:xfrm>
            <a:off x="6249686" y="226228"/>
            <a:ext cx="5891514" cy="1325563"/>
          </a:xfrm>
        </p:spPr>
        <p:txBody>
          <a:bodyPr>
            <a:normAutofit/>
          </a:bodyPr>
          <a:lstStyle/>
          <a:p>
            <a:r>
              <a:rPr lang="en-US" dirty="0"/>
              <a:t>Case study: </a:t>
            </a:r>
            <a:r>
              <a:rPr lang="en-US" dirty="0">
                <a:latin typeface="dearJoe 5 CASUAL PRO" panose="02000000000000000000" pitchFamily="2" charset="0"/>
              </a:rPr>
              <a:t>Gender equality in Kerala, India </a:t>
            </a:r>
          </a:p>
        </p:txBody>
      </p:sp>
      <p:pic>
        <p:nvPicPr>
          <p:cNvPr id="5" name="Content Placeholder 4">
            <a:extLst>
              <a:ext uri="{FF2B5EF4-FFF2-40B4-BE49-F238E27FC236}">
                <a16:creationId xmlns:a16="http://schemas.microsoft.com/office/drawing/2014/main" id="{8705AA00-220F-6C41-A8BA-7D04802D65E8}"/>
              </a:ext>
            </a:extLst>
          </p:cNvPr>
          <p:cNvPicPr>
            <a:picLocks noGrp="1" noChangeAspect="1"/>
          </p:cNvPicPr>
          <p:nvPr>
            <p:ph idx="1"/>
          </p:nvPr>
        </p:nvPicPr>
        <p:blipFill>
          <a:blip r:embed="rId2"/>
          <a:stretch>
            <a:fillRect/>
          </a:stretch>
        </p:blipFill>
        <p:spPr>
          <a:xfrm>
            <a:off x="5942315" y="1551791"/>
            <a:ext cx="6045200" cy="1816100"/>
          </a:xfrm>
        </p:spPr>
      </p:pic>
      <p:pic>
        <p:nvPicPr>
          <p:cNvPr id="7" name="Picture 6">
            <a:extLst>
              <a:ext uri="{FF2B5EF4-FFF2-40B4-BE49-F238E27FC236}">
                <a16:creationId xmlns:a16="http://schemas.microsoft.com/office/drawing/2014/main" id="{3218BB2C-C020-ED4C-9323-ABC85CF414D9}"/>
              </a:ext>
            </a:extLst>
          </p:cNvPr>
          <p:cNvPicPr>
            <a:picLocks noChangeAspect="1"/>
          </p:cNvPicPr>
          <p:nvPr/>
        </p:nvPicPr>
        <p:blipFill>
          <a:blip r:embed="rId3"/>
          <a:stretch>
            <a:fillRect/>
          </a:stretch>
        </p:blipFill>
        <p:spPr>
          <a:xfrm>
            <a:off x="600576" y="0"/>
            <a:ext cx="5495424" cy="6858000"/>
          </a:xfrm>
          <a:prstGeom prst="rect">
            <a:avLst/>
          </a:prstGeom>
        </p:spPr>
      </p:pic>
      <p:pic>
        <p:nvPicPr>
          <p:cNvPr id="9" name="Picture 8">
            <a:extLst>
              <a:ext uri="{FF2B5EF4-FFF2-40B4-BE49-F238E27FC236}">
                <a16:creationId xmlns:a16="http://schemas.microsoft.com/office/drawing/2014/main" id="{23995799-8A6B-9A43-941F-7699081F8DC8}"/>
              </a:ext>
            </a:extLst>
          </p:cNvPr>
          <p:cNvPicPr>
            <a:picLocks noChangeAspect="1"/>
          </p:cNvPicPr>
          <p:nvPr/>
        </p:nvPicPr>
        <p:blipFill>
          <a:blip r:embed="rId4"/>
          <a:stretch>
            <a:fillRect/>
          </a:stretch>
        </p:blipFill>
        <p:spPr>
          <a:xfrm>
            <a:off x="6404580" y="3505864"/>
            <a:ext cx="3237131" cy="3126094"/>
          </a:xfrm>
          <a:prstGeom prst="rect">
            <a:avLst/>
          </a:prstGeom>
        </p:spPr>
      </p:pic>
      <p:pic>
        <p:nvPicPr>
          <p:cNvPr id="11" name="Picture 10">
            <a:extLst>
              <a:ext uri="{FF2B5EF4-FFF2-40B4-BE49-F238E27FC236}">
                <a16:creationId xmlns:a16="http://schemas.microsoft.com/office/drawing/2014/main" id="{DC5476A4-D966-1041-8A0A-8575EEF6E1B2}"/>
              </a:ext>
            </a:extLst>
          </p:cNvPr>
          <p:cNvPicPr>
            <a:picLocks noChangeAspect="1"/>
          </p:cNvPicPr>
          <p:nvPr/>
        </p:nvPicPr>
        <p:blipFill>
          <a:blip r:embed="rId5"/>
          <a:stretch>
            <a:fillRect/>
          </a:stretch>
        </p:blipFill>
        <p:spPr>
          <a:xfrm>
            <a:off x="9843889" y="3505864"/>
            <a:ext cx="1747535" cy="1239288"/>
          </a:xfrm>
          <a:prstGeom prst="rect">
            <a:avLst/>
          </a:prstGeom>
        </p:spPr>
      </p:pic>
      <p:sp>
        <p:nvSpPr>
          <p:cNvPr id="12" name="TextBox 11">
            <a:extLst>
              <a:ext uri="{FF2B5EF4-FFF2-40B4-BE49-F238E27FC236}">
                <a16:creationId xmlns:a16="http://schemas.microsoft.com/office/drawing/2014/main" id="{57270DA6-8279-9749-A8D5-A2ED8D54D10E}"/>
              </a:ext>
            </a:extLst>
          </p:cNvPr>
          <p:cNvSpPr txBox="1"/>
          <p:nvPr/>
        </p:nvSpPr>
        <p:spPr>
          <a:xfrm>
            <a:off x="9843889" y="5068911"/>
            <a:ext cx="2008587" cy="646331"/>
          </a:xfrm>
          <a:prstGeom prst="rect">
            <a:avLst/>
          </a:prstGeom>
          <a:solidFill>
            <a:srgbClr val="FFFF00"/>
          </a:solidFill>
        </p:spPr>
        <p:txBody>
          <a:bodyPr wrap="square" rtlCol="0">
            <a:spAutoFit/>
          </a:bodyPr>
          <a:lstStyle/>
          <a:p>
            <a:r>
              <a:rPr lang="en-US" dirty="0"/>
              <a:t>Also read textbook 414-415</a:t>
            </a:r>
          </a:p>
        </p:txBody>
      </p:sp>
    </p:spTree>
    <p:extLst>
      <p:ext uri="{BB962C8B-B14F-4D97-AF65-F5344CB8AC3E}">
        <p14:creationId xmlns:p14="http://schemas.microsoft.com/office/powerpoint/2010/main" val="160988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F21D-1B33-DD44-BE79-ED3678EF26F8}"/>
              </a:ext>
            </a:extLst>
          </p:cNvPr>
          <p:cNvSpPr>
            <a:spLocks noGrp="1"/>
          </p:cNvSpPr>
          <p:nvPr>
            <p:ph type="title"/>
          </p:nvPr>
        </p:nvSpPr>
        <p:spPr/>
        <p:txBody>
          <a:bodyPr/>
          <a:lstStyle/>
          <a:p>
            <a:r>
              <a:rPr lang="en-US" dirty="0">
                <a:latin typeface="dearJoe 5 CASUAL PRO" panose="02000000000000000000" pitchFamily="2" charset="0"/>
              </a:rPr>
              <a:t>Gender inequality in Malawi </a:t>
            </a:r>
          </a:p>
        </p:txBody>
      </p:sp>
      <p:pic>
        <p:nvPicPr>
          <p:cNvPr id="5" name="Content Placeholder 4">
            <a:extLst>
              <a:ext uri="{FF2B5EF4-FFF2-40B4-BE49-F238E27FC236}">
                <a16:creationId xmlns:a16="http://schemas.microsoft.com/office/drawing/2014/main" id="{09E107EC-242B-3641-A59E-0786079F1F93}"/>
              </a:ext>
            </a:extLst>
          </p:cNvPr>
          <p:cNvPicPr>
            <a:picLocks noGrp="1" noChangeAspect="1"/>
          </p:cNvPicPr>
          <p:nvPr>
            <p:ph idx="1"/>
          </p:nvPr>
        </p:nvPicPr>
        <p:blipFill>
          <a:blip r:embed="rId2"/>
          <a:stretch>
            <a:fillRect/>
          </a:stretch>
        </p:blipFill>
        <p:spPr>
          <a:xfrm>
            <a:off x="6232857" y="1651330"/>
            <a:ext cx="5959142" cy="3380149"/>
          </a:xfrm>
        </p:spPr>
      </p:pic>
      <p:pic>
        <p:nvPicPr>
          <p:cNvPr id="7" name="Picture 6">
            <a:hlinkClick r:id="rId3"/>
            <a:extLst>
              <a:ext uri="{FF2B5EF4-FFF2-40B4-BE49-F238E27FC236}">
                <a16:creationId xmlns:a16="http://schemas.microsoft.com/office/drawing/2014/main" id="{1648B229-EAC0-EF48-B2CC-9CE2FDEDE0AC}"/>
              </a:ext>
            </a:extLst>
          </p:cNvPr>
          <p:cNvPicPr>
            <a:picLocks noChangeAspect="1"/>
          </p:cNvPicPr>
          <p:nvPr/>
        </p:nvPicPr>
        <p:blipFill>
          <a:blip r:embed="rId4"/>
          <a:stretch>
            <a:fillRect/>
          </a:stretch>
        </p:blipFill>
        <p:spPr>
          <a:xfrm>
            <a:off x="245006" y="1651330"/>
            <a:ext cx="5987851" cy="3598081"/>
          </a:xfrm>
          <a:prstGeom prst="rect">
            <a:avLst/>
          </a:prstGeom>
        </p:spPr>
      </p:pic>
      <p:sp>
        <p:nvSpPr>
          <p:cNvPr id="8" name="Rectangle 7">
            <a:extLst>
              <a:ext uri="{FF2B5EF4-FFF2-40B4-BE49-F238E27FC236}">
                <a16:creationId xmlns:a16="http://schemas.microsoft.com/office/drawing/2014/main" id="{6A179B4C-25EC-6E4C-95D9-C8B86496F796}"/>
              </a:ext>
            </a:extLst>
          </p:cNvPr>
          <p:cNvSpPr/>
          <p:nvPr/>
        </p:nvSpPr>
        <p:spPr>
          <a:xfrm>
            <a:off x="591403" y="5617023"/>
            <a:ext cx="6096000" cy="1754326"/>
          </a:xfrm>
          <a:prstGeom prst="rect">
            <a:avLst/>
          </a:prstGeom>
        </p:spPr>
        <p:txBody>
          <a:bodyPr>
            <a:spAutoFit/>
          </a:bodyPr>
          <a:lstStyle/>
          <a:p>
            <a:r>
              <a:rPr lang="en-US" dirty="0">
                <a:hlinkClick r:id="rId5"/>
              </a:rPr>
              <a:t>https://www.usaid.gov/malawi/fact-sheets/malawi-gender-equality-fact-sheet</a:t>
            </a:r>
            <a:endParaRPr lang="en-US" dirty="0"/>
          </a:p>
          <a:p>
            <a:r>
              <a:rPr lang="en-US" dirty="0">
                <a:hlinkClick r:id="rId6"/>
              </a:rPr>
              <a:t>https://africa.unwomen.org/en/where-we-are/eastern-and-southern-africa/malawi</a:t>
            </a:r>
            <a:endParaRPr lang="en-US" dirty="0"/>
          </a:p>
          <a:p>
            <a:endParaRPr lang="en-US" dirty="0"/>
          </a:p>
          <a:p>
            <a:endParaRPr lang="en-US" dirty="0"/>
          </a:p>
        </p:txBody>
      </p:sp>
    </p:spTree>
    <p:extLst>
      <p:ext uri="{BB962C8B-B14F-4D97-AF65-F5344CB8AC3E}">
        <p14:creationId xmlns:p14="http://schemas.microsoft.com/office/powerpoint/2010/main" val="3409105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earJoe 5 CASUAL PRO" charset="0"/>
                <a:ea typeface="dearJoe 5 CASUAL PRO" charset="0"/>
                <a:cs typeface="dearJoe 5 CASUAL PRO" charset="0"/>
              </a:rPr>
              <a:t>Additional Case Study: Rwanda</a:t>
            </a:r>
            <a:br>
              <a:rPr lang="en-US" b="1" dirty="0"/>
            </a:br>
            <a:endParaRPr lang="en-US" dirty="0"/>
          </a:p>
        </p:txBody>
      </p:sp>
      <p:sp>
        <p:nvSpPr>
          <p:cNvPr id="3" name="Content Placeholder 2"/>
          <p:cNvSpPr>
            <a:spLocks noGrp="1"/>
          </p:cNvSpPr>
          <p:nvPr>
            <p:ph idx="1"/>
          </p:nvPr>
        </p:nvSpPr>
        <p:spPr/>
        <p:txBody>
          <a:bodyPr>
            <a:normAutofit lnSpcReduction="10000"/>
          </a:bodyPr>
          <a:lstStyle/>
          <a:p>
            <a:r>
              <a:rPr lang="en-US" dirty="0"/>
              <a:t>Rwanda is the only country grouped as "Low Human Development" by the United Nations which has also been grouped among the most equal group of countries for gender equality. It ranks no 7 in the Gender Empowerment Index, just behind the Nordic countries, and actually has a higher proportion of girls enrolled in education than boys (97% compared to 95%).</a:t>
            </a:r>
            <a:br>
              <a:rPr lang="en-US" dirty="0"/>
            </a:br>
            <a:br>
              <a:rPr lang="en-US" dirty="0"/>
            </a:br>
            <a:r>
              <a:rPr lang="en-US" dirty="0"/>
              <a:t>So, what factors have led to this level of gender equality in Rwanda?</a:t>
            </a:r>
            <a:br>
              <a:rPr lang="en-US" dirty="0"/>
            </a:br>
            <a:br>
              <a:rPr lang="en-US" dirty="0"/>
            </a:br>
            <a:r>
              <a:rPr lang="en-US" dirty="0"/>
              <a:t>Study the resources below and divide the influences </a:t>
            </a:r>
            <a:r>
              <a:rPr lang="en-US" dirty="0" err="1"/>
              <a:t>into:Gender</a:t>
            </a:r>
            <a:r>
              <a:rPr lang="en-US" dirty="0"/>
              <a:t> policies</a:t>
            </a:r>
          </a:p>
          <a:p>
            <a:r>
              <a:rPr lang="en-US" dirty="0"/>
              <a:t>Other factors</a:t>
            </a:r>
          </a:p>
          <a:p>
            <a:endParaRPr lang="en-US" dirty="0"/>
          </a:p>
        </p:txBody>
      </p:sp>
    </p:spTree>
    <p:extLst>
      <p:ext uri="{BB962C8B-B14F-4D97-AF65-F5344CB8AC3E}">
        <p14:creationId xmlns:p14="http://schemas.microsoft.com/office/powerpoint/2010/main" val="1609409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572" y="127454"/>
            <a:ext cx="11702142" cy="2310946"/>
          </a:xfrm>
        </p:spPr>
        <p:txBody>
          <a:bodyPr/>
          <a:lstStyle/>
          <a:p>
            <a:r>
              <a:rPr lang="en-US" dirty="0"/>
              <a:t>So, what factors have led to this level of gender equality in Rwanda?</a:t>
            </a:r>
            <a:br>
              <a:rPr lang="en-US" dirty="0"/>
            </a:br>
            <a:r>
              <a:rPr lang="en-US" dirty="0"/>
              <a:t>Study the resources and divide the influences into:</a:t>
            </a:r>
          </a:p>
          <a:p>
            <a:r>
              <a:rPr lang="en-US" dirty="0"/>
              <a:t>Gender policies</a:t>
            </a:r>
          </a:p>
          <a:p>
            <a:r>
              <a:rPr lang="en-US" dirty="0"/>
              <a:t>Other factors</a:t>
            </a:r>
          </a:p>
          <a:p>
            <a:endParaRPr lang="en-US" dirty="0"/>
          </a:p>
        </p:txBody>
      </p:sp>
      <p:pic>
        <p:nvPicPr>
          <p:cNvPr id="4" name="Picture 3"/>
          <p:cNvPicPr>
            <a:picLocks noChangeAspect="1"/>
          </p:cNvPicPr>
          <p:nvPr/>
        </p:nvPicPr>
        <p:blipFill>
          <a:blip r:embed="rId2"/>
          <a:stretch>
            <a:fillRect/>
          </a:stretch>
        </p:blipFill>
        <p:spPr>
          <a:xfrm>
            <a:off x="2859315" y="931967"/>
            <a:ext cx="8461828" cy="5737753"/>
          </a:xfrm>
          <a:prstGeom prst="rect">
            <a:avLst/>
          </a:prstGeom>
        </p:spPr>
      </p:pic>
    </p:spTree>
    <p:extLst>
      <p:ext uri="{BB962C8B-B14F-4D97-AF65-F5344CB8AC3E}">
        <p14:creationId xmlns:p14="http://schemas.microsoft.com/office/powerpoint/2010/main" val="200738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Use the video links to add greater depth and detail to your notes</a:t>
            </a:r>
          </a:p>
        </p:txBody>
      </p:sp>
      <p:pic>
        <p:nvPicPr>
          <p:cNvPr id="4" name="Content Placeholder 3"/>
          <p:cNvPicPr>
            <a:picLocks noGrp="1" noChangeAspect="1"/>
          </p:cNvPicPr>
          <p:nvPr>
            <p:ph idx="1"/>
          </p:nvPr>
        </p:nvPicPr>
        <p:blipFill>
          <a:blip r:embed="rId2"/>
          <a:stretch>
            <a:fillRect/>
          </a:stretch>
        </p:blipFill>
        <p:spPr>
          <a:xfrm>
            <a:off x="838200" y="2276425"/>
            <a:ext cx="10515600" cy="3449737"/>
          </a:xfrm>
          <a:prstGeom prst="rect">
            <a:avLst/>
          </a:prstGeom>
        </p:spPr>
      </p:pic>
    </p:spTree>
    <p:extLst>
      <p:ext uri="{BB962C8B-B14F-4D97-AF65-F5344CB8AC3E}">
        <p14:creationId xmlns:p14="http://schemas.microsoft.com/office/powerpoint/2010/main" val="1029866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earJoe 5 CASUAL PRO" charset="0"/>
                <a:ea typeface="dearJoe 5 CASUAL PRO" charset="0"/>
                <a:cs typeface="dearJoe 5 CASUAL PRO" charset="0"/>
              </a:rPr>
              <a:t>Evaluation of gender equality in Rwanda</a:t>
            </a:r>
            <a:br>
              <a:rPr lang="en-US" b="1" dirty="0"/>
            </a:br>
            <a:endParaRPr lang="en-US" dirty="0"/>
          </a:p>
        </p:txBody>
      </p:sp>
      <p:sp>
        <p:nvSpPr>
          <p:cNvPr id="3" name="Content Placeholder 2"/>
          <p:cNvSpPr>
            <a:spLocks noGrp="1"/>
          </p:cNvSpPr>
          <p:nvPr>
            <p:ph idx="1"/>
          </p:nvPr>
        </p:nvSpPr>
        <p:spPr>
          <a:xfrm>
            <a:off x="0" y="1690688"/>
            <a:ext cx="6676571" cy="4351338"/>
          </a:xfrm>
        </p:spPr>
        <p:txBody>
          <a:bodyPr>
            <a:normAutofit fontScale="92500" lnSpcReduction="10000"/>
          </a:bodyPr>
          <a:lstStyle/>
          <a:p>
            <a:r>
              <a:rPr lang="en-US" dirty="0"/>
              <a:t>Rwanda tops the global league tables for the percentage of female parliamentarians. Fewer than 22% of MPs worldwide are women; in Rwanda, almost 64% are. Women have also outnumbered men as primary school teachers. </a:t>
            </a:r>
            <a:br>
              <a:rPr lang="en-US" dirty="0"/>
            </a:br>
            <a:endParaRPr lang="en-US" dirty="0"/>
          </a:p>
          <a:p>
            <a:r>
              <a:rPr lang="en-US" dirty="0"/>
              <a:t>At secondary school, however, fewer than 28% of teachers are women (compared with 21% in 2000). In higher education, only 16% of teachers are women (compared with 10% in 1999 and 5% in 1990).</a:t>
            </a:r>
          </a:p>
        </p:txBody>
      </p:sp>
      <p:pic>
        <p:nvPicPr>
          <p:cNvPr id="4" name="Picture 3"/>
          <p:cNvPicPr>
            <a:picLocks noChangeAspect="1"/>
          </p:cNvPicPr>
          <p:nvPr/>
        </p:nvPicPr>
        <p:blipFill>
          <a:blip r:embed="rId2"/>
          <a:stretch>
            <a:fillRect/>
          </a:stretch>
        </p:blipFill>
        <p:spPr>
          <a:xfrm>
            <a:off x="6690308" y="1520824"/>
            <a:ext cx="5331150" cy="4521202"/>
          </a:xfrm>
          <a:prstGeom prst="rect">
            <a:avLst/>
          </a:prstGeom>
        </p:spPr>
      </p:pic>
    </p:spTree>
    <p:extLst>
      <p:ext uri="{BB962C8B-B14F-4D97-AF65-F5344CB8AC3E}">
        <p14:creationId xmlns:p14="http://schemas.microsoft.com/office/powerpoint/2010/main" val="209253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6BE9-F910-4042-A223-FB296044DAD0}"/>
              </a:ext>
            </a:extLst>
          </p:cNvPr>
          <p:cNvSpPr>
            <a:spLocks noGrp="1"/>
          </p:cNvSpPr>
          <p:nvPr>
            <p:ph type="title"/>
          </p:nvPr>
        </p:nvSpPr>
        <p:spPr>
          <a:xfrm>
            <a:off x="838200" y="365125"/>
            <a:ext cx="3345180" cy="1325563"/>
          </a:xfrm>
        </p:spPr>
        <p:txBody>
          <a:bodyPr>
            <a:normAutofit fontScale="90000"/>
          </a:bodyPr>
          <a:lstStyle/>
          <a:p>
            <a:r>
              <a:rPr lang="en-US" dirty="0">
                <a:latin typeface="dearJoe 5 CASUAL PRO" panose="02000000000000000000" pitchFamily="2" charset="0"/>
              </a:rPr>
              <a:t>How gender equal is your community? </a:t>
            </a:r>
          </a:p>
        </p:txBody>
      </p:sp>
      <p:pic>
        <p:nvPicPr>
          <p:cNvPr id="5" name="Content Placeholder 4">
            <a:extLst>
              <a:ext uri="{FF2B5EF4-FFF2-40B4-BE49-F238E27FC236}">
                <a16:creationId xmlns:a16="http://schemas.microsoft.com/office/drawing/2014/main" id="{4DE74E58-FFC5-7040-9A65-5FD1847237B8}"/>
              </a:ext>
            </a:extLst>
          </p:cNvPr>
          <p:cNvPicPr>
            <a:picLocks noGrp="1" noChangeAspect="1"/>
          </p:cNvPicPr>
          <p:nvPr>
            <p:ph idx="1"/>
          </p:nvPr>
        </p:nvPicPr>
        <p:blipFill>
          <a:blip r:embed="rId2"/>
          <a:stretch>
            <a:fillRect/>
          </a:stretch>
        </p:blipFill>
        <p:spPr>
          <a:xfrm>
            <a:off x="4814312" y="365125"/>
            <a:ext cx="5937830" cy="5875655"/>
          </a:xfrm>
        </p:spPr>
      </p:pic>
    </p:spTree>
    <p:extLst>
      <p:ext uri="{BB962C8B-B14F-4D97-AF65-F5344CB8AC3E}">
        <p14:creationId xmlns:p14="http://schemas.microsoft.com/office/powerpoint/2010/main" val="773168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6350" y="355600"/>
            <a:ext cx="12179300" cy="6146800"/>
          </a:xfrm>
          <a:prstGeom prst="rect">
            <a:avLst/>
          </a:prstGeom>
        </p:spPr>
      </p:pic>
      <p:sp>
        <p:nvSpPr>
          <p:cNvPr id="5" name="Rectangle 4"/>
          <p:cNvSpPr/>
          <p:nvPr/>
        </p:nvSpPr>
        <p:spPr>
          <a:xfrm>
            <a:off x="6066971" y="5657671"/>
            <a:ext cx="6125029" cy="1200329"/>
          </a:xfrm>
          <a:prstGeom prst="rect">
            <a:avLst/>
          </a:prstGeom>
        </p:spPr>
        <p:txBody>
          <a:bodyPr wrap="square">
            <a:spAutoFit/>
          </a:bodyPr>
          <a:lstStyle/>
          <a:p>
            <a:r>
              <a:rPr lang="en-US" dirty="0">
                <a:hlinkClick r:id="rId2"/>
              </a:rPr>
              <a:t>https://www.theguardian.com/global-development/2014/apr/07/rwanda-women-empowered-impoverished</a:t>
            </a:r>
            <a:endParaRPr lang="en-US" dirty="0"/>
          </a:p>
          <a:p>
            <a:endParaRPr lang="en-US" dirty="0"/>
          </a:p>
        </p:txBody>
      </p:sp>
    </p:spTree>
    <p:extLst>
      <p:ext uri="{BB962C8B-B14F-4D97-AF65-F5344CB8AC3E}">
        <p14:creationId xmlns:p14="http://schemas.microsoft.com/office/powerpoint/2010/main" val="834246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Gender policies Saudi Arabia: </a:t>
            </a:r>
            <a:r>
              <a:rPr lang="en-US" dirty="0"/>
              <a:t>Allowing women to drive</a:t>
            </a:r>
          </a:p>
        </p:txBody>
      </p:sp>
      <p:sp>
        <p:nvSpPr>
          <p:cNvPr id="3" name="Content Placeholder 2"/>
          <p:cNvSpPr>
            <a:spLocks noGrp="1"/>
          </p:cNvSpPr>
          <p:nvPr>
            <p:ph idx="1"/>
          </p:nvPr>
        </p:nvSpPr>
        <p:spPr/>
        <p:txBody>
          <a:bodyPr/>
          <a:lstStyle/>
          <a:p>
            <a:r>
              <a:rPr lang="en-US" dirty="0">
                <a:hlinkClick r:id="rId2"/>
              </a:rPr>
              <a:t>https://www.youtube.com/watch?time_continue=6&amp;v=q7Eajbi6N48</a:t>
            </a:r>
          </a:p>
          <a:p>
            <a:r>
              <a:rPr lang="en-US" dirty="0">
                <a:hlinkClick r:id="rId2"/>
              </a:rPr>
              <a:t>https://www.nytimes.com/2017/09/26/world/middleeast/saudi-arabia-women-drive.html</a:t>
            </a:r>
            <a:endParaRPr lang="en-US" dirty="0"/>
          </a:p>
          <a:p>
            <a:r>
              <a:rPr lang="en-US" dirty="0">
                <a:hlinkClick r:id="rId3"/>
              </a:rPr>
              <a:t>https://www.theguardian.com/world/2017/sep/26/saudi-arabias-king-issues-order-allowing-women-to-drive</a:t>
            </a:r>
            <a:endParaRPr lang="en-US" dirty="0"/>
          </a:p>
          <a:p>
            <a:endParaRPr lang="en-US" dirty="0"/>
          </a:p>
          <a:p>
            <a:r>
              <a:rPr lang="en-US" dirty="0"/>
              <a:t> Why was the ban lifted?</a:t>
            </a:r>
          </a:p>
          <a:p>
            <a:r>
              <a:rPr lang="en-US"/>
              <a:t>What impact </a:t>
            </a:r>
            <a:r>
              <a:rPr lang="en-US" dirty="0"/>
              <a:t>will </a:t>
            </a:r>
            <a:r>
              <a:rPr lang="en-US"/>
              <a:t>this have?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002" y="4476548"/>
            <a:ext cx="2077849" cy="213375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5584" y="4178145"/>
            <a:ext cx="3671949" cy="2432158"/>
          </a:xfrm>
          <a:prstGeom prst="rect">
            <a:avLst/>
          </a:prstGeom>
        </p:spPr>
      </p:pic>
      <p:sp>
        <p:nvSpPr>
          <p:cNvPr id="6" name="TextBox 5"/>
          <p:cNvSpPr txBox="1"/>
          <p:nvPr/>
        </p:nvSpPr>
        <p:spPr>
          <a:xfrm>
            <a:off x="1658319" y="4974956"/>
            <a:ext cx="3859078"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64425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57" y="145143"/>
            <a:ext cx="2598057" cy="923330"/>
          </a:xfrm>
          <a:prstGeom prst="rect">
            <a:avLst/>
          </a:prstGeom>
          <a:noFill/>
        </p:spPr>
        <p:txBody>
          <a:bodyPr wrap="square" rtlCol="0">
            <a:spAutoFit/>
          </a:bodyPr>
          <a:lstStyle/>
          <a:p>
            <a:r>
              <a:rPr lang="en-US" dirty="0"/>
              <a:t>Click </a:t>
            </a:r>
            <a:r>
              <a:rPr lang="en-US" dirty="0">
                <a:hlinkClick r:id="rId2"/>
              </a:rPr>
              <a:t>here</a:t>
            </a:r>
            <a:r>
              <a:rPr lang="en-US" dirty="0"/>
              <a:t> to access the #</a:t>
            </a:r>
            <a:r>
              <a:rPr lang="en-US" dirty="0" err="1"/>
              <a:t>GirlsCount</a:t>
            </a:r>
            <a:r>
              <a:rPr lang="en-US" dirty="0"/>
              <a:t> campaign website</a:t>
            </a:r>
          </a:p>
        </p:txBody>
      </p:sp>
      <p:pic>
        <p:nvPicPr>
          <p:cNvPr id="3" name="Picture 2"/>
          <p:cNvPicPr>
            <a:picLocks noChangeAspect="1"/>
          </p:cNvPicPr>
          <p:nvPr/>
        </p:nvPicPr>
        <p:blipFill>
          <a:blip r:embed="rId3"/>
          <a:stretch>
            <a:fillRect/>
          </a:stretch>
        </p:blipFill>
        <p:spPr>
          <a:xfrm>
            <a:off x="2757714" y="0"/>
            <a:ext cx="9090245" cy="6858000"/>
          </a:xfrm>
          <a:prstGeom prst="rect">
            <a:avLst/>
          </a:prstGeom>
        </p:spPr>
      </p:pic>
    </p:spTree>
    <p:extLst>
      <p:ext uri="{BB962C8B-B14F-4D97-AF65-F5344CB8AC3E}">
        <p14:creationId xmlns:p14="http://schemas.microsoft.com/office/powerpoint/2010/main" val="504468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Exam style questions</a:t>
            </a:r>
          </a:p>
        </p:txBody>
      </p:sp>
      <p:sp>
        <p:nvSpPr>
          <p:cNvPr id="3" name="Content Placeholder 2"/>
          <p:cNvSpPr>
            <a:spLocks noGrp="1"/>
          </p:cNvSpPr>
          <p:nvPr>
            <p:ph idx="1"/>
          </p:nvPr>
        </p:nvSpPr>
        <p:spPr/>
        <p:txBody>
          <a:bodyPr/>
          <a:lstStyle/>
          <a:p>
            <a:r>
              <a:rPr lang="en-US" dirty="0"/>
              <a:t>Examine the view that gender inequalities are a major obstacle to development (10) </a:t>
            </a:r>
          </a:p>
          <a:p>
            <a:endParaRPr lang="en-US" dirty="0"/>
          </a:p>
          <a:p>
            <a:r>
              <a:rPr lang="en-US" dirty="0"/>
              <a:t>“Creating Gender equality is the most effective way of to reduce poverty and stimulate development”. Discuss this statement (10)</a:t>
            </a:r>
          </a:p>
          <a:p>
            <a:pPr marL="0" indent="0">
              <a:buNone/>
            </a:pPr>
            <a:r>
              <a:rPr lang="en-US" dirty="0"/>
              <a:t> </a:t>
            </a:r>
          </a:p>
          <a:p>
            <a:r>
              <a:rPr lang="en-US" dirty="0"/>
              <a:t>To what extent is gender equality the most effective way in reducing population growth (10)</a:t>
            </a:r>
          </a:p>
        </p:txBody>
      </p:sp>
    </p:spTree>
    <p:extLst>
      <p:ext uri="{BB962C8B-B14F-4D97-AF65-F5344CB8AC3E}">
        <p14:creationId xmlns:p14="http://schemas.microsoft.com/office/powerpoint/2010/main" val="825520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39DA-B7CE-FB4E-8BEC-9E08E25711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A316E3-04C3-E24C-A713-A62718D1974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202A8C-3F84-1940-94BD-FE3C70915372}"/>
              </a:ext>
            </a:extLst>
          </p:cNvPr>
          <p:cNvPicPr>
            <a:picLocks noChangeAspect="1"/>
          </p:cNvPicPr>
          <p:nvPr/>
        </p:nvPicPr>
        <p:blipFill>
          <a:blip r:embed="rId2"/>
          <a:stretch>
            <a:fillRect/>
          </a:stretch>
        </p:blipFill>
        <p:spPr>
          <a:xfrm>
            <a:off x="5858387" y="0"/>
            <a:ext cx="5115806" cy="6858000"/>
          </a:xfrm>
          <a:prstGeom prst="rect">
            <a:avLst/>
          </a:prstGeom>
        </p:spPr>
      </p:pic>
      <p:pic>
        <p:nvPicPr>
          <p:cNvPr id="5" name="Picture 4">
            <a:extLst>
              <a:ext uri="{FF2B5EF4-FFF2-40B4-BE49-F238E27FC236}">
                <a16:creationId xmlns:a16="http://schemas.microsoft.com/office/drawing/2014/main" id="{F70029FE-52DD-5C4A-9915-A2C5BC12BBED}"/>
              </a:ext>
            </a:extLst>
          </p:cNvPr>
          <p:cNvPicPr>
            <a:picLocks noChangeAspect="1"/>
          </p:cNvPicPr>
          <p:nvPr/>
        </p:nvPicPr>
        <p:blipFill>
          <a:blip r:embed="rId3"/>
          <a:stretch>
            <a:fillRect/>
          </a:stretch>
        </p:blipFill>
        <p:spPr>
          <a:xfrm>
            <a:off x="479222" y="365124"/>
            <a:ext cx="6173038" cy="3627039"/>
          </a:xfrm>
          <a:prstGeom prst="rect">
            <a:avLst/>
          </a:prstGeom>
        </p:spPr>
      </p:pic>
    </p:spTree>
    <p:extLst>
      <p:ext uri="{BB962C8B-B14F-4D97-AF65-F5344CB8AC3E}">
        <p14:creationId xmlns:p14="http://schemas.microsoft.com/office/powerpoint/2010/main" val="2416217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620" y="-184191"/>
            <a:ext cx="12397621" cy="7056046"/>
          </a:xfrm>
          <a:prstGeom prst="rect">
            <a:avLst/>
          </a:prstGeom>
        </p:spPr>
      </p:pic>
      <p:sp>
        <p:nvSpPr>
          <p:cNvPr id="7" name="Rectangle 6"/>
          <p:cNvSpPr/>
          <p:nvPr/>
        </p:nvSpPr>
        <p:spPr>
          <a:xfrm>
            <a:off x="4122058" y="-29029"/>
            <a:ext cx="8069942" cy="1015999"/>
          </a:xfrm>
          <a:prstGeom prst="rect">
            <a:avLst/>
          </a:prstGeom>
          <a:solidFill>
            <a:schemeClr val="tx1"/>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Explore the issues raised in </a:t>
            </a:r>
            <a:r>
              <a:rPr lang="en-US" sz="2400" b="1" dirty="0">
                <a:solidFill>
                  <a:schemeClr val="bg1"/>
                </a:solidFill>
                <a:hlinkClick r:id="rId3"/>
              </a:rPr>
              <a:t>this storyboard</a:t>
            </a:r>
            <a:r>
              <a:rPr lang="en-US" sz="2400" b="1" dirty="0">
                <a:solidFill>
                  <a:schemeClr val="bg1"/>
                </a:solidFill>
              </a:rPr>
              <a:t> and the global goals handout. What does this tell you about the power and position of women globally?</a:t>
            </a:r>
          </a:p>
        </p:txBody>
      </p:sp>
    </p:spTree>
    <p:extLst>
      <p:ext uri="{BB962C8B-B14F-4D97-AF65-F5344CB8AC3E}">
        <p14:creationId xmlns:p14="http://schemas.microsoft.com/office/powerpoint/2010/main" val="868403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2" y="188685"/>
            <a:ext cx="6139543" cy="35100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604" y="0"/>
            <a:ext cx="4232432" cy="49693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171" y="3810891"/>
            <a:ext cx="4054929" cy="2945509"/>
          </a:xfrm>
          <a:prstGeom prst="rect">
            <a:avLst/>
          </a:prstGeom>
        </p:spPr>
      </p:pic>
      <p:sp>
        <p:nvSpPr>
          <p:cNvPr id="5" name="TextBox 4">
            <a:extLst>
              <a:ext uri="{FF2B5EF4-FFF2-40B4-BE49-F238E27FC236}">
                <a16:creationId xmlns:a16="http://schemas.microsoft.com/office/drawing/2014/main" id="{F1E8CC24-F7F6-6940-95A9-9B561C53AF0D}"/>
              </a:ext>
            </a:extLst>
          </p:cNvPr>
          <p:cNvSpPr txBox="1"/>
          <p:nvPr/>
        </p:nvSpPr>
        <p:spPr>
          <a:xfrm>
            <a:off x="6516915" y="5283645"/>
            <a:ext cx="5297713" cy="646331"/>
          </a:xfrm>
          <a:prstGeom prst="rect">
            <a:avLst/>
          </a:prstGeom>
          <a:noFill/>
        </p:spPr>
        <p:txBody>
          <a:bodyPr wrap="square" rtlCol="0">
            <a:spAutoFit/>
          </a:bodyPr>
          <a:lstStyle/>
          <a:p>
            <a:r>
              <a:rPr lang="en-US" dirty="0"/>
              <a:t>Read through the  Global Goals handout and annotate your copy with your own comments and synthesis.</a:t>
            </a:r>
          </a:p>
        </p:txBody>
      </p:sp>
    </p:spTree>
    <p:extLst>
      <p:ext uri="{BB962C8B-B14F-4D97-AF65-F5344CB8AC3E}">
        <p14:creationId xmlns:p14="http://schemas.microsoft.com/office/powerpoint/2010/main" val="201172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earJoe 5 CASUAL PRO" charset="0"/>
                <a:ea typeface="dearJoe 5 CASUAL PRO" charset="0"/>
                <a:cs typeface="dearJoe 5 CASUAL PRO" charset="0"/>
              </a:rPr>
              <a:t>Why are gender equality policies needed?</a:t>
            </a:r>
            <a:br>
              <a:rPr lang="en-US" b="1" dirty="0"/>
            </a:br>
            <a:endParaRPr lang="en-US" dirty="0"/>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717" y="1287853"/>
            <a:ext cx="7686566" cy="4351338"/>
          </a:xfrm>
        </p:spPr>
      </p:pic>
      <p:sp>
        <p:nvSpPr>
          <p:cNvPr id="4" name="Rectangle 3"/>
          <p:cNvSpPr/>
          <p:nvPr/>
        </p:nvSpPr>
        <p:spPr>
          <a:xfrm>
            <a:off x="838200" y="5639191"/>
            <a:ext cx="2647904" cy="369332"/>
          </a:xfrm>
          <a:prstGeom prst="rect">
            <a:avLst/>
          </a:prstGeom>
        </p:spPr>
        <p:txBody>
          <a:bodyPr wrap="none">
            <a:spAutoFit/>
          </a:bodyPr>
          <a:lstStyle/>
          <a:p>
            <a:r>
              <a:rPr lang="en-US" dirty="0">
                <a:hlinkClick r:id="rId4"/>
              </a:rPr>
              <a:t>https://</a:t>
            </a:r>
            <a:r>
              <a:rPr lang="en-US" dirty="0" err="1">
                <a:hlinkClick r:id="rId4"/>
              </a:rPr>
              <a:t>www.girleffect.org</a:t>
            </a:r>
            <a:endParaRPr lang="en-US" dirty="0"/>
          </a:p>
        </p:txBody>
      </p:sp>
    </p:spTree>
    <p:extLst>
      <p:ext uri="{BB962C8B-B14F-4D97-AF65-F5344CB8AC3E}">
        <p14:creationId xmlns:p14="http://schemas.microsoft.com/office/powerpoint/2010/main" val="217269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F93897-FB0A-0F48-A3AB-28A27374C177}"/>
              </a:ext>
            </a:extLst>
          </p:cNvPr>
          <p:cNvPicPr>
            <a:picLocks noGrp="1" noChangeAspect="1"/>
          </p:cNvPicPr>
          <p:nvPr>
            <p:ph idx="1"/>
          </p:nvPr>
        </p:nvPicPr>
        <p:blipFill rotWithShape="1">
          <a:blip r:embed="rId2"/>
          <a:srcRect b="1141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DC276-C9CD-BB48-AE75-7C3061836E5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a:solidFill>
                  <a:schemeClr val="tx1">
                    <a:lumMod val="85000"/>
                    <a:lumOff val="15000"/>
                  </a:schemeClr>
                </a:solidFill>
              </a:rPr>
              <a:t>Why are gender equality policies needed?</a:t>
            </a:r>
            <a:br>
              <a:rPr lang="en-US" sz="2300" b="1">
                <a:solidFill>
                  <a:schemeClr val="tx1">
                    <a:lumMod val="85000"/>
                    <a:lumOff val="15000"/>
                  </a:schemeClr>
                </a:solidFill>
              </a:rPr>
            </a:br>
            <a:endParaRPr lang="en-US" sz="23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552B7D2-6E01-7448-A280-B0765FBE5E65}"/>
              </a:ext>
            </a:extLst>
          </p:cNvPr>
          <p:cNvSpPr/>
          <p:nvPr/>
        </p:nvSpPr>
        <p:spPr>
          <a:xfrm>
            <a:off x="147019" y="6315359"/>
            <a:ext cx="4953151" cy="646331"/>
          </a:xfrm>
          <a:prstGeom prst="rect">
            <a:avLst/>
          </a:prstGeom>
        </p:spPr>
        <p:txBody>
          <a:bodyPr wrap="none">
            <a:spAutoFit/>
          </a:bodyPr>
          <a:lstStyle/>
          <a:p>
            <a:r>
              <a:rPr lang="en-US" dirty="0">
                <a:hlinkClick r:id="rId3"/>
              </a:rPr>
              <a:t>https://www.youtube.com/watch?v=F-ZZeE7C7uM</a:t>
            </a:r>
            <a:endParaRPr lang="en-US" dirty="0"/>
          </a:p>
          <a:p>
            <a:endParaRPr lang="en-US" dirty="0"/>
          </a:p>
        </p:txBody>
      </p:sp>
    </p:spTree>
    <p:extLst>
      <p:ext uri="{BB962C8B-B14F-4D97-AF65-F5344CB8AC3E}">
        <p14:creationId xmlns:p14="http://schemas.microsoft.com/office/powerpoint/2010/main" val="5119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872"/>
            <a:ext cx="12192000" cy="923348"/>
          </a:xfrm>
        </p:spPr>
        <p:txBody>
          <a:bodyPr>
            <a:normAutofit fontScale="90000"/>
          </a:bodyPr>
          <a:lstStyle/>
          <a:p>
            <a:pPr algn="ctr"/>
            <a:br>
              <a:rPr lang="en-US" b="1" dirty="0">
                <a:latin typeface="dearJoe 5 CASUAL PRO" charset="0"/>
                <a:ea typeface="dearJoe 5 CASUAL PRO" charset="0"/>
                <a:cs typeface="dearJoe 5 CASUAL PRO" charset="0"/>
              </a:rPr>
            </a:br>
            <a:r>
              <a:rPr lang="en-US" b="1" dirty="0">
                <a:latin typeface="dearJoe 5 CASUAL PRO" charset="0"/>
                <a:ea typeface="dearJoe 5 CASUAL PRO" charset="0"/>
                <a:cs typeface="dearJoe 5 CASUAL PRO" charset="0"/>
              </a:rPr>
              <a:t>Why are gender equality policies needed?</a:t>
            </a:r>
            <a:br>
              <a:rPr lang="en-US" b="1" dirty="0"/>
            </a:br>
            <a:endParaRPr lang="en-US" dirty="0"/>
          </a:p>
        </p:txBody>
      </p:sp>
      <p:sp>
        <p:nvSpPr>
          <p:cNvPr id="3" name="Content Placeholder 2"/>
          <p:cNvSpPr>
            <a:spLocks noGrp="1"/>
          </p:cNvSpPr>
          <p:nvPr>
            <p:ph idx="1"/>
          </p:nvPr>
        </p:nvSpPr>
        <p:spPr>
          <a:xfrm>
            <a:off x="0" y="2249714"/>
            <a:ext cx="5860473" cy="3689582"/>
          </a:xfrm>
        </p:spPr>
        <p:txBody>
          <a:bodyPr>
            <a:normAutofit/>
          </a:bodyPr>
          <a:lstStyle/>
          <a:p>
            <a:r>
              <a:rPr lang="en-US" dirty="0"/>
              <a:t>What does this article from The Guardian tell us about the economic need for gender equality? Do you think this reason is more or less important than the ethical/moral imperative?</a:t>
            </a:r>
          </a:p>
        </p:txBody>
      </p:sp>
      <p:pic>
        <p:nvPicPr>
          <p:cNvPr id="4" name="Picture 3">
            <a:hlinkClick r:id="rId2"/>
          </p:cNvPr>
          <p:cNvPicPr>
            <a:picLocks noChangeAspect="1"/>
          </p:cNvPicPr>
          <p:nvPr/>
        </p:nvPicPr>
        <p:blipFill>
          <a:blip r:embed="rId3"/>
          <a:stretch>
            <a:fillRect/>
          </a:stretch>
        </p:blipFill>
        <p:spPr>
          <a:xfrm>
            <a:off x="5609695" y="1373704"/>
            <a:ext cx="6461573" cy="4940010"/>
          </a:xfrm>
          <a:prstGeom prst="rect">
            <a:avLst/>
          </a:prstGeom>
        </p:spPr>
      </p:pic>
    </p:spTree>
    <p:extLst>
      <p:ext uri="{BB962C8B-B14F-4D97-AF65-F5344CB8AC3E}">
        <p14:creationId xmlns:p14="http://schemas.microsoft.com/office/powerpoint/2010/main" val="174194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1125</Words>
  <Application>Microsoft Macintosh PowerPoint</Application>
  <PresentationFormat>Widescreen</PresentationFormat>
  <Paragraphs>90</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dearJoe 5 CASUAL PRO</vt:lpstr>
      <vt:lpstr>Quattrocento Sans</vt:lpstr>
      <vt:lpstr>Office Theme</vt:lpstr>
      <vt:lpstr>PowerPoint Presentation</vt:lpstr>
      <vt:lpstr>Class Objectives</vt:lpstr>
      <vt:lpstr>How gender equal is your community? </vt:lpstr>
      <vt:lpstr>PowerPoint Presentation</vt:lpstr>
      <vt:lpstr>PowerPoint Presentation</vt:lpstr>
      <vt:lpstr>PowerPoint Presentation</vt:lpstr>
      <vt:lpstr>Why are gender equality policies needed? </vt:lpstr>
      <vt:lpstr>Why are gender equality policies needed? </vt:lpstr>
      <vt:lpstr> Why are gender equality policies needed? </vt:lpstr>
      <vt:lpstr>The perception of a women’s work </vt:lpstr>
      <vt:lpstr>Preference for boys in China and India </vt:lpstr>
      <vt:lpstr>Why are gender equality policies needed? </vt:lpstr>
      <vt:lpstr>PowerPoint Presentation</vt:lpstr>
      <vt:lpstr>How can we measure gender equality? </vt:lpstr>
      <vt:lpstr>PowerPoint Presentation</vt:lpstr>
      <vt:lpstr>Global gender gap 2020</vt:lpstr>
      <vt:lpstr>PowerPoint Presentation</vt:lpstr>
      <vt:lpstr>PowerPoint Presentation</vt:lpstr>
      <vt:lpstr>PowerPoint Presentation</vt:lpstr>
      <vt:lpstr>Men and gender equality </vt:lpstr>
      <vt:lpstr>PowerPoint Presentation</vt:lpstr>
      <vt:lpstr>You tube video links</vt:lpstr>
      <vt:lpstr>Gender inequality in India </vt:lpstr>
      <vt:lpstr>Case study: Gender equality in Kerala, India </vt:lpstr>
      <vt:lpstr>Gender inequality in Malawi </vt:lpstr>
      <vt:lpstr>Additional Case Study: Rwanda </vt:lpstr>
      <vt:lpstr>PowerPoint Presentation</vt:lpstr>
      <vt:lpstr>Use the video links to add greater depth and detail to your notes</vt:lpstr>
      <vt:lpstr>Evaluation of gender equality in Rwanda </vt:lpstr>
      <vt:lpstr>PowerPoint Presentation</vt:lpstr>
      <vt:lpstr>Gender policies Saudi Arabia: Allowing women to drive</vt:lpstr>
      <vt:lpstr>PowerPoint Presentation</vt:lpstr>
      <vt:lpstr>Exam style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8</cp:revision>
  <dcterms:created xsi:type="dcterms:W3CDTF">2018-12-03T16:26:30Z</dcterms:created>
  <dcterms:modified xsi:type="dcterms:W3CDTF">2020-11-08T19:59:44Z</dcterms:modified>
</cp:coreProperties>
</file>