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0" r:id="rId6"/>
    <p:sldId id="259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38D2B-517B-A74F-931F-F40E7BDD8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05BFA-6C23-8347-BF28-79CA24E91D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8BC05-F951-8C4C-B014-0DF4984D9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8CAB-A49F-6542-8A0E-7863EB4FA3C4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0C5B2-F2B5-5D4A-9F05-7218C86FE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4BBFF-E509-8841-9BCB-3BB0EC9DA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A753-7A15-D448-8CDE-FCDC58D88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99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DCE4D-5B09-544D-B53F-A0956A0C6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B1C720-1169-D545-BF54-96A257627B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48271-AC77-C146-9B36-85A941F47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8CAB-A49F-6542-8A0E-7863EB4FA3C4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31F13-DC6F-D044-B9B6-9EE6222AA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05477-ADE1-CA41-9C2C-89A612A89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A753-7A15-D448-8CDE-FCDC58D88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781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5A7AAD-F91B-E544-9541-506692DD4F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99CCCD-FD23-D74F-9EFF-F45C40D50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A7157-9016-6F4B-B1B2-8D89FB928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8CAB-A49F-6542-8A0E-7863EB4FA3C4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FF641-C55D-F04D-8053-E35BBF059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122BD-6A73-EE43-8D12-44BAA853B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A753-7A15-D448-8CDE-FCDC58D88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9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5FB48-D3BD-5546-92CF-4D1CB8201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670CD-5776-3B48-9D68-57BEAEABD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5668E-B2AF-BD44-8FA0-F2EE5CCEE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8CAB-A49F-6542-8A0E-7863EB4FA3C4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54D20-64CE-534C-9BF0-0AF4A9ED9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1309C-B334-D243-94BB-59D625734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A753-7A15-D448-8CDE-FCDC58D88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02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DCB61-3141-0A42-B050-7E94985B8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EA4BA5-C941-4944-9D96-DCC2651AB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22CD5-7D20-5348-A6B2-C3906AFB2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8CAB-A49F-6542-8A0E-7863EB4FA3C4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80131-FB0A-F34F-8585-79C55222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F9D14-FC3E-7F4E-8E3F-C256B347B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A753-7A15-D448-8CDE-FCDC58D88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70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31F1A-DA8D-8D4A-931C-6D22479B4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F7A00-3521-4146-A76B-6AE827D483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3990F5-8D8C-4946-B21E-1A075EE33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9F1D8B-73C6-9C42-A667-63641306D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8CAB-A49F-6542-8A0E-7863EB4FA3C4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888E7-5AC2-9F47-AD7F-D82F59BE1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33060-0DEA-E044-A240-68DC8E70A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A753-7A15-D448-8CDE-FCDC58D88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7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BA05B-42F2-E940-8CD5-1BFFE465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C86C45-6EB3-2A40-AFE7-B064311BC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0A236A-DF59-7F46-AEAA-CEABC1F45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9942B3-AEF2-4B4D-8880-07D4E8445B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E9CD5F-3968-4443-A7AB-EBA7AA48AF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D6358F-C8A3-F24F-A225-5549FA27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8CAB-A49F-6542-8A0E-7863EB4FA3C4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05C4DD-604E-9346-B159-EFFD5E7FF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6EE414-D7E8-514B-864E-7BF4D92F0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A753-7A15-D448-8CDE-FCDC58D88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09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4FAE2-E557-7941-8A2E-61005E4C0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A3E980-0212-6C49-8863-77464900C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8CAB-A49F-6542-8A0E-7863EB4FA3C4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772859-B31F-AF4D-90F4-A727808BA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4A6988-A4C1-594F-A522-BCD63F44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A753-7A15-D448-8CDE-FCDC58D88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4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5CB239-D5BC-4E45-B534-2D977D6F3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8CAB-A49F-6542-8A0E-7863EB4FA3C4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432E12-859F-7E41-9481-6F1A4C988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F9B64A-7306-8E45-8B45-C967F94D1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A753-7A15-D448-8CDE-FCDC58D88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64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43EBE-629A-004E-B367-0A2FBA07D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BDAB7-5F73-9144-9A22-8688CE031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D339E5-C1F7-D74C-A679-2EC0EB75AB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D11B92-3EFB-AA44-9260-A7E52FFBC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8CAB-A49F-6542-8A0E-7863EB4FA3C4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D745C1-B7F7-2146-A62A-7C0A4F46E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E065A-394D-D74D-AFB4-3408F4D2C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A753-7A15-D448-8CDE-FCDC58D88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40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1A401-C3AF-2745-87BE-8C6B2441D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879BAF-3252-1C41-B50A-9482FC2C66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91F0EC-E2D7-154B-BC81-2D5C54B3B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2511D-3FBD-DA40-9EB1-20F2A956D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8CAB-A49F-6542-8A0E-7863EB4FA3C4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58E6EE-5FBF-0447-8174-319BB47A6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05D30D-E329-084E-9ADD-EBEFD0B48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A753-7A15-D448-8CDE-FCDC58D88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0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D852BC-BDC9-3647-AB9E-7DD821CD5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7549DC-040E-654A-9CAB-4B3FA1F7E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864ED-B3B6-B54B-ADB6-26EEF0BFE7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18CAB-A49F-6542-8A0E-7863EB4FA3C4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E113E-6A2E-AE41-A139-9890D5012B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32240-4DDC-154D-9B4A-4975552833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EA753-7A15-D448-8CDE-FCDC58D889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6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FC5A4-9D1E-C749-B4FD-C5767262D8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Game Theory Models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F8EE80-F275-6546-AAE9-8AA560BDEA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7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C2541F-D033-9B4D-A5F1-EFC271F360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173747"/>
              </p:ext>
            </p:extLst>
          </p:nvPr>
        </p:nvGraphicFramePr>
        <p:xfrm>
          <a:off x="2790702" y="1301557"/>
          <a:ext cx="7402550" cy="4079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24618">
                  <a:extLst>
                    <a:ext uri="{9D8B030D-6E8A-4147-A177-3AD203B41FA5}">
                      <a16:colId xmlns:a16="http://schemas.microsoft.com/office/drawing/2014/main" val="1384865529"/>
                    </a:ext>
                  </a:extLst>
                </a:gridCol>
                <a:gridCol w="1610292">
                  <a:extLst>
                    <a:ext uri="{9D8B030D-6E8A-4147-A177-3AD203B41FA5}">
                      <a16:colId xmlns:a16="http://schemas.microsoft.com/office/drawing/2014/main" val="996018678"/>
                    </a:ext>
                  </a:extLst>
                </a:gridCol>
                <a:gridCol w="2683820">
                  <a:extLst>
                    <a:ext uri="{9D8B030D-6E8A-4147-A177-3AD203B41FA5}">
                      <a16:colId xmlns:a16="http://schemas.microsoft.com/office/drawing/2014/main" val="2931009780"/>
                    </a:ext>
                  </a:extLst>
                </a:gridCol>
                <a:gridCol w="2683820">
                  <a:extLst>
                    <a:ext uri="{9D8B030D-6E8A-4147-A177-3AD203B41FA5}">
                      <a16:colId xmlns:a16="http://schemas.microsoft.com/office/drawing/2014/main" val="121873924"/>
                    </a:ext>
                  </a:extLst>
                </a:gridCol>
              </a:tblGrid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PLAYER 2</a:t>
                      </a: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OLIGOPOLISTIC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PRICING DECISIONS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PLAYER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420432"/>
                  </a:ext>
                </a:extLst>
              </a:tr>
              <a:tr h="741680"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DECISION 1:</a:t>
                      </a:r>
                    </a:p>
                    <a:p>
                      <a:r>
                        <a:rPr lang="en-US" b="1" dirty="0"/>
                        <a:t>HIGH 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DECISION 2:</a:t>
                      </a:r>
                    </a:p>
                    <a:p>
                      <a:r>
                        <a:rPr lang="en-US" b="1" dirty="0"/>
                        <a:t>LOW 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197311"/>
                  </a:ext>
                </a:extLst>
              </a:tr>
              <a:tr h="14833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DECISION 1: HIGH PRICE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HIGH</a:t>
                      </a:r>
                    </a:p>
                    <a:p>
                      <a:pPr algn="r"/>
                      <a:endParaRPr lang="en-US" dirty="0"/>
                    </a:p>
                    <a:p>
                      <a:pPr algn="r"/>
                      <a:endParaRPr lang="en-US" dirty="0"/>
                    </a:p>
                    <a:p>
                      <a:pPr algn="r"/>
                      <a:endParaRPr lang="en-US" dirty="0"/>
                    </a:p>
                    <a:p>
                      <a:pPr algn="l"/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HIGH</a:t>
                      </a:r>
                    </a:p>
                    <a:p>
                      <a:pPr algn="r"/>
                      <a:endParaRPr lang="en-US" dirty="0"/>
                    </a:p>
                    <a:p>
                      <a:pPr algn="r"/>
                      <a:endParaRPr lang="en-US" dirty="0"/>
                    </a:p>
                    <a:p>
                      <a:pPr algn="r"/>
                      <a:endParaRPr lang="en-US" dirty="0"/>
                    </a:p>
                    <a:p>
                      <a:pPr algn="l"/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202298"/>
                  </a:ext>
                </a:extLst>
              </a:tr>
              <a:tr h="14833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DECISION 2: LOW PRICE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LOW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LOW</a:t>
                      </a:r>
                    </a:p>
                    <a:p>
                      <a:pPr algn="r"/>
                      <a:endParaRPr lang="en-US" dirty="0"/>
                    </a:p>
                    <a:p>
                      <a:pPr algn="r"/>
                      <a:endParaRPr lang="en-US" dirty="0"/>
                    </a:p>
                    <a:p>
                      <a:pPr algn="r"/>
                      <a:endParaRPr lang="en-US" dirty="0"/>
                    </a:p>
                    <a:p>
                      <a:pPr algn="l"/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412765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05298314-D623-F041-81FF-E47B071CF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032448" cy="169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400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C2541F-D033-9B4D-A5F1-EFC271F360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568761"/>
              </p:ext>
            </p:extLst>
          </p:nvPr>
        </p:nvGraphicFramePr>
        <p:xfrm>
          <a:off x="3966358" y="2266950"/>
          <a:ext cx="7402550" cy="4079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24618">
                  <a:extLst>
                    <a:ext uri="{9D8B030D-6E8A-4147-A177-3AD203B41FA5}">
                      <a16:colId xmlns:a16="http://schemas.microsoft.com/office/drawing/2014/main" val="1384865529"/>
                    </a:ext>
                  </a:extLst>
                </a:gridCol>
                <a:gridCol w="1610292">
                  <a:extLst>
                    <a:ext uri="{9D8B030D-6E8A-4147-A177-3AD203B41FA5}">
                      <a16:colId xmlns:a16="http://schemas.microsoft.com/office/drawing/2014/main" val="996018678"/>
                    </a:ext>
                  </a:extLst>
                </a:gridCol>
                <a:gridCol w="2683820">
                  <a:extLst>
                    <a:ext uri="{9D8B030D-6E8A-4147-A177-3AD203B41FA5}">
                      <a16:colId xmlns:a16="http://schemas.microsoft.com/office/drawing/2014/main" val="2931009780"/>
                    </a:ext>
                  </a:extLst>
                </a:gridCol>
                <a:gridCol w="2683820">
                  <a:extLst>
                    <a:ext uri="{9D8B030D-6E8A-4147-A177-3AD203B41FA5}">
                      <a16:colId xmlns:a16="http://schemas.microsoft.com/office/drawing/2014/main" val="121873924"/>
                    </a:ext>
                  </a:extLst>
                </a:gridCol>
              </a:tblGrid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PLAYER 2</a:t>
                      </a: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COMMON ACCESS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RESOURCES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PLAYER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420432"/>
                  </a:ext>
                </a:extLst>
              </a:tr>
              <a:tr h="741680"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DECISION 1:</a:t>
                      </a:r>
                    </a:p>
                    <a:p>
                      <a:r>
                        <a:rPr lang="en-US" b="1" dirty="0"/>
                        <a:t>HIGH TAKE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DECISION 2:</a:t>
                      </a:r>
                    </a:p>
                    <a:p>
                      <a:r>
                        <a:rPr lang="en-US" b="1" dirty="0"/>
                        <a:t>LOW TAKE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197311"/>
                  </a:ext>
                </a:extLst>
              </a:tr>
              <a:tr h="14833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DECISION 1: HIGH TAKE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HIGH</a:t>
                      </a:r>
                    </a:p>
                    <a:p>
                      <a:pPr algn="r"/>
                      <a:endParaRPr lang="en-US" dirty="0"/>
                    </a:p>
                    <a:p>
                      <a:pPr algn="r"/>
                      <a:endParaRPr lang="en-US" dirty="0"/>
                    </a:p>
                    <a:p>
                      <a:pPr algn="r"/>
                      <a:endParaRPr lang="en-US" dirty="0"/>
                    </a:p>
                    <a:p>
                      <a:pPr algn="l"/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HIGH</a:t>
                      </a:r>
                    </a:p>
                    <a:p>
                      <a:pPr algn="r"/>
                      <a:endParaRPr lang="en-US" dirty="0"/>
                    </a:p>
                    <a:p>
                      <a:pPr algn="r"/>
                      <a:endParaRPr lang="en-US" dirty="0"/>
                    </a:p>
                    <a:p>
                      <a:pPr algn="r"/>
                      <a:endParaRPr lang="en-US" dirty="0"/>
                    </a:p>
                    <a:p>
                      <a:pPr algn="l"/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202298"/>
                  </a:ext>
                </a:extLst>
              </a:tr>
              <a:tr h="14833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DECISION 2: LOW TAKE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LOW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LOW</a:t>
                      </a:r>
                    </a:p>
                    <a:p>
                      <a:pPr algn="r"/>
                      <a:endParaRPr lang="en-US" dirty="0"/>
                    </a:p>
                    <a:p>
                      <a:pPr algn="r"/>
                      <a:endParaRPr lang="en-US" dirty="0"/>
                    </a:p>
                    <a:p>
                      <a:pPr algn="r"/>
                      <a:endParaRPr lang="en-US" dirty="0"/>
                    </a:p>
                    <a:p>
                      <a:pPr algn="l"/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412765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FCC3FB3E-C6A6-3040-84BB-A6CE0AA7EA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389" y="117516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673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C2541F-D033-9B4D-A5F1-EFC271F360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741939"/>
              </p:ext>
            </p:extLst>
          </p:nvPr>
        </p:nvGraphicFramePr>
        <p:xfrm>
          <a:off x="3788229" y="2113808"/>
          <a:ext cx="7580679" cy="423238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4836">
                  <a:extLst>
                    <a:ext uri="{9D8B030D-6E8A-4147-A177-3AD203B41FA5}">
                      <a16:colId xmlns:a16="http://schemas.microsoft.com/office/drawing/2014/main" val="1384865529"/>
                    </a:ext>
                  </a:extLst>
                </a:gridCol>
                <a:gridCol w="1649041">
                  <a:extLst>
                    <a:ext uri="{9D8B030D-6E8A-4147-A177-3AD203B41FA5}">
                      <a16:colId xmlns:a16="http://schemas.microsoft.com/office/drawing/2014/main" val="996018678"/>
                    </a:ext>
                  </a:extLst>
                </a:gridCol>
                <a:gridCol w="2748401">
                  <a:extLst>
                    <a:ext uri="{9D8B030D-6E8A-4147-A177-3AD203B41FA5}">
                      <a16:colId xmlns:a16="http://schemas.microsoft.com/office/drawing/2014/main" val="2931009780"/>
                    </a:ext>
                  </a:extLst>
                </a:gridCol>
                <a:gridCol w="2748401">
                  <a:extLst>
                    <a:ext uri="{9D8B030D-6E8A-4147-A177-3AD203B41FA5}">
                      <a16:colId xmlns:a16="http://schemas.microsoft.com/office/drawing/2014/main" val="121873924"/>
                    </a:ext>
                  </a:extLst>
                </a:gridCol>
              </a:tblGrid>
              <a:tr h="384762">
                <a:tc rowSpan="4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PLAYER 2: INSURER</a:t>
                      </a: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MEDICAL INSURANCE MARKETS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PLAYER 1: PATIENT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420432"/>
                  </a:ext>
                </a:extLst>
              </a:tr>
              <a:tr h="769524"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DECISION 1:</a:t>
                      </a:r>
                    </a:p>
                    <a:p>
                      <a:r>
                        <a:rPr lang="en-US" b="1" dirty="0"/>
                        <a:t>HIGH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DECISION 2:</a:t>
                      </a:r>
                    </a:p>
                    <a:p>
                      <a:r>
                        <a:rPr lang="en-US" b="1" dirty="0"/>
                        <a:t>LOW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197311"/>
                  </a:ext>
                </a:extLst>
              </a:tr>
              <a:tr h="153904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DECISION 1: HIGH INFORMATION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HIGH MB</a:t>
                      </a:r>
                    </a:p>
                    <a:p>
                      <a:pPr algn="r"/>
                      <a:endParaRPr lang="en-US" dirty="0"/>
                    </a:p>
                    <a:p>
                      <a:pPr algn="r"/>
                      <a:endParaRPr lang="en-US" dirty="0"/>
                    </a:p>
                    <a:p>
                      <a:pPr algn="r"/>
                      <a:endParaRPr lang="en-US" dirty="0"/>
                    </a:p>
                    <a:p>
                      <a:pPr algn="l"/>
                      <a:r>
                        <a:rPr lang="en-US" dirty="0"/>
                        <a:t>HIGH 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LOW MB</a:t>
                      </a:r>
                    </a:p>
                    <a:p>
                      <a:pPr algn="r"/>
                      <a:endParaRPr lang="en-US" dirty="0"/>
                    </a:p>
                    <a:p>
                      <a:pPr algn="r"/>
                      <a:endParaRPr lang="en-US" dirty="0"/>
                    </a:p>
                    <a:p>
                      <a:pPr algn="r"/>
                      <a:endParaRPr lang="en-US" dirty="0"/>
                    </a:p>
                    <a:p>
                      <a:pPr algn="l"/>
                      <a:r>
                        <a:rPr lang="en-US" dirty="0"/>
                        <a:t>HIGH MB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202298"/>
                  </a:ext>
                </a:extLst>
              </a:tr>
              <a:tr h="153904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DECISION 2: LOW INFORMATION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HIGH MB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LOW 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LOW MB</a:t>
                      </a:r>
                    </a:p>
                    <a:p>
                      <a:pPr algn="r"/>
                      <a:endParaRPr lang="en-US" dirty="0"/>
                    </a:p>
                    <a:p>
                      <a:pPr algn="r"/>
                      <a:endParaRPr lang="en-US" dirty="0"/>
                    </a:p>
                    <a:p>
                      <a:pPr algn="r"/>
                      <a:endParaRPr lang="en-US" dirty="0"/>
                    </a:p>
                    <a:p>
                      <a:pPr algn="l"/>
                      <a:r>
                        <a:rPr lang="en-US" dirty="0"/>
                        <a:t>LOW MB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412765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6D927DD9-2F91-B94B-B3BF-1F383BB842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103" y="146710"/>
            <a:ext cx="45466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826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C2541F-D033-9B4D-A5F1-EFC271F360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872064"/>
              </p:ext>
            </p:extLst>
          </p:nvPr>
        </p:nvGraphicFramePr>
        <p:xfrm>
          <a:off x="3859481" y="2370336"/>
          <a:ext cx="7939314" cy="4079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24618">
                  <a:extLst>
                    <a:ext uri="{9D8B030D-6E8A-4147-A177-3AD203B41FA5}">
                      <a16:colId xmlns:a16="http://schemas.microsoft.com/office/drawing/2014/main" val="1384865529"/>
                    </a:ext>
                  </a:extLst>
                </a:gridCol>
                <a:gridCol w="1610292">
                  <a:extLst>
                    <a:ext uri="{9D8B030D-6E8A-4147-A177-3AD203B41FA5}">
                      <a16:colId xmlns:a16="http://schemas.microsoft.com/office/drawing/2014/main" val="996018678"/>
                    </a:ext>
                  </a:extLst>
                </a:gridCol>
                <a:gridCol w="2683820">
                  <a:extLst>
                    <a:ext uri="{9D8B030D-6E8A-4147-A177-3AD203B41FA5}">
                      <a16:colId xmlns:a16="http://schemas.microsoft.com/office/drawing/2014/main" val="2931009780"/>
                    </a:ext>
                  </a:extLst>
                </a:gridCol>
                <a:gridCol w="2683820">
                  <a:extLst>
                    <a:ext uri="{9D8B030D-6E8A-4147-A177-3AD203B41FA5}">
                      <a16:colId xmlns:a16="http://schemas.microsoft.com/office/drawing/2014/main" val="121873924"/>
                    </a:ext>
                  </a:extLst>
                </a:gridCol>
                <a:gridCol w="536764">
                  <a:extLst>
                    <a:ext uri="{9D8B030D-6E8A-4147-A177-3AD203B41FA5}">
                      <a16:colId xmlns:a16="http://schemas.microsoft.com/office/drawing/2014/main" val="3180890627"/>
                    </a:ext>
                  </a:extLst>
                </a:gridCol>
              </a:tblGrid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PLAYER 2</a:t>
                      </a: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HEALTH INSURANCE MARKET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PLAYER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420432"/>
                  </a:ext>
                </a:extLst>
              </a:tr>
              <a:tr h="741680"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DECISION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DECISION 2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197311"/>
                  </a:ext>
                </a:extLst>
              </a:tr>
              <a:tr h="14833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DECISION 2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202298"/>
                  </a:ext>
                </a:extLst>
              </a:tr>
              <a:tr h="14833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DECISION 1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412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747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C2541F-D033-9B4D-A5F1-EFC271F3606A}"/>
              </a:ext>
            </a:extLst>
          </p:cNvPr>
          <p:cNvGraphicFramePr>
            <a:graphicFrameLocks noGrp="1"/>
          </p:cNvGraphicFramePr>
          <p:nvPr/>
        </p:nvGraphicFramePr>
        <p:xfrm>
          <a:off x="2220686" y="719666"/>
          <a:ext cx="7939314" cy="4079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24618">
                  <a:extLst>
                    <a:ext uri="{9D8B030D-6E8A-4147-A177-3AD203B41FA5}">
                      <a16:colId xmlns:a16="http://schemas.microsoft.com/office/drawing/2014/main" val="1384865529"/>
                    </a:ext>
                  </a:extLst>
                </a:gridCol>
                <a:gridCol w="1610292">
                  <a:extLst>
                    <a:ext uri="{9D8B030D-6E8A-4147-A177-3AD203B41FA5}">
                      <a16:colId xmlns:a16="http://schemas.microsoft.com/office/drawing/2014/main" val="996018678"/>
                    </a:ext>
                  </a:extLst>
                </a:gridCol>
                <a:gridCol w="2683820">
                  <a:extLst>
                    <a:ext uri="{9D8B030D-6E8A-4147-A177-3AD203B41FA5}">
                      <a16:colId xmlns:a16="http://schemas.microsoft.com/office/drawing/2014/main" val="2931009780"/>
                    </a:ext>
                  </a:extLst>
                </a:gridCol>
                <a:gridCol w="2683820">
                  <a:extLst>
                    <a:ext uri="{9D8B030D-6E8A-4147-A177-3AD203B41FA5}">
                      <a16:colId xmlns:a16="http://schemas.microsoft.com/office/drawing/2014/main" val="121873924"/>
                    </a:ext>
                  </a:extLst>
                </a:gridCol>
                <a:gridCol w="536764">
                  <a:extLst>
                    <a:ext uri="{9D8B030D-6E8A-4147-A177-3AD203B41FA5}">
                      <a16:colId xmlns:a16="http://schemas.microsoft.com/office/drawing/2014/main" val="3180890627"/>
                    </a:ext>
                  </a:extLst>
                </a:gridCol>
              </a:tblGrid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PLAYER 2</a:t>
                      </a: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PLAYER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420432"/>
                  </a:ext>
                </a:extLst>
              </a:tr>
              <a:tr h="741680"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DECISION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DECISION 2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197311"/>
                  </a:ext>
                </a:extLst>
              </a:tr>
              <a:tr h="14833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DECISION 2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202298"/>
                  </a:ext>
                </a:extLst>
              </a:tr>
              <a:tr h="14833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DECISION 1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412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879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C2541F-D033-9B4D-A5F1-EFC271F3606A}"/>
              </a:ext>
            </a:extLst>
          </p:cNvPr>
          <p:cNvGraphicFramePr>
            <a:graphicFrameLocks noGrp="1"/>
          </p:cNvGraphicFramePr>
          <p:nvPr/>
        </p:nvGraphicFramePr>
        <p:xfrm>
          <a:off x="2220686" y="719666"/>
          <a:ext cx="7939314" cy="4079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24618">
                  <a:extLst>
                    <a:ext uri="{9D8B030D-6E8A-4147-A177-3AD203B41FA5}">
                      <a16:colId xmlns:a16="http://schemas.microsoft.com/office/drawing/2014/main" val="1384865529"/>
                    </a:ext>
                  </a:extLst>
                </a:gridCol>
                <a:gridCol w="1610292">
                  <a:extLst>
                    <a:ext uri="{9D8B030D-6E8A-4147-A177-3AD203B41FA5}">
                      <a16:colId xmlns:a16="http://schemas.microsoft.com/office/drawing/2014/main" val="996018678"/>
                    </a:ext>
                  </a:extLst>
                </a:gridCol>
                <a:gridCol w="2683820">
                  <a:extLst>
                    <a:ext uri="{9D8B030D-6E8A-4147-A177-3AD203B41FA5}">
                      <a16:colId xmlns:a16="http://schemas.microsoft.com/office/drawing/2014/main" val="2931009780"/>
                    </a:ext>
                  </a:extLst>
                </a:gridCol>
                <a:gridCol w="2683820">
                  <a:extLst>
                    <a:ext uri="{9D8B030D-6E8A-4147-A177-3AD203B41FA5}">
                      <a16:colId xmlns:a16="http://schemas.microsoft.com/office/drawing/2014/main" val="121873924"/>
                    </a:ext>
                  </a:extLst>
                </a:gridCol>
                <a:gridCol w="536764">
                  <a:extLst>
                    <a:ext uri="{9D8B030D-6E8A-4147-A177-3AD203B41FA5}">
                      <a16:colId xmlns:a16="http://schemas.microsoft.com/office/drawing/2014/main" val="3180890627"/>
                    </a:ext>
                  </a:extLst>
                </a:gridCol>
              </a:tblGrid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PLAYER 2</a:t>
                      </a: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PLAYER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420432"/>
                  </a:ext>
                </a:extLst>
              </a:tr>
              <a:tr h="741680">
                <a:tc v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DECISION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DECISION 2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197311"/>
                  </a:ext>
                </a:extLst>
              </a:tr>
              <a:tr h="14833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DECISION 2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202298"/>
                  </a:ext>
                </a:extLst>
              </a:tr>
              <a:tr h="14833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DECISION 1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412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261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159</Words>
  <Application>Microsoft Macintosh PowerPoint</Application>
  <PresentationFormat>Widescreen</PresentationFormat>
  <Paragraphs>109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Game Theory Models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Theory Models</dc:title>
  <dc:creator>Dan Bish</dc:creator>
  <cp:lastModifiedBy>Dan Bish</cp:lastModifiedBy>
  <cp:revision>4</cp:revision>
  <dcterms:created xsi:type="dcterms:W3CDTF">2018-11-27T16:21:59Z</dcterms:created>
  <dcterms:modified xsi:type="dcterms:W3CDTF">2018-11-27T16:58:24Z</dcterms:modified>
</cp:coreProperties>
</file>