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56"/>
    <p:restoredTop sz="94141"/>
  </p:normalViewPr>
  <p:slideViewPr>
    <p:cSldViewPr snapToGrid="0" snapToObjects="1">
      <p:cViewPr>
        <p:scale>
          <a:sx n="143" d="100"/>
          <a:sy n="143" d="100"/>
        </p:scale>
        <p:origin x="1232" y="-4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B6C0D5-8269-6C49-9E65-01101E5A360D}" type="datetimeFigureOut">
              <a:rPr lang="en-US" smtClean="0"/>
              <a:t>4/18/18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311D73-6E0C-0D41-A8F7-CD7B6FCB0844}" type="slidenum">
              <a:rPr lang="en-US" smtClean="0"/>
              <a:t>‹#›</a:t>
            </a:fld>
            <a:endParaRPr lang="en-US"/>
          </a:p>
        </p:txBody>
      </p:sp>
    </p:spTree>
    <p:extLst>
      <p:ext uri="{BB962C8B-B14F-4D97-AF65-F5344CB8AC3E}">
        <p14:creationId xmlns:p14="http://schemas.microsoft.com/office/powerpoint/2010/main" val="32280399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286CC-2868-264F-99CC-D6AAB9FD40AE}" type="datetimeFigureOut">
              <a:rPr lang="en-US" smtClean="0"/>
              <a:t>4/18/18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938588-B33F-5C48-B00A-27A3686373F6}" type="slidenum">
              <a:rPr lang="en-US" smtClean="0"/>
              <a:t>‹#›</a:t>
            </a:fld>
            <a:endParaRPr lang="en-US"/>
          </a:p>
        </p:txBody>
      </p:sp>
    </p:spTree>
    <p:extLst>
      <p:ext uri="{BB962C8B-B14F-4D97-AF65-F5344CB8AC3E}">
        <p14:creationId xmlns:p14="http://schemas.microsoft.com/office/powerpoint/2010/main" val="1146011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ga-IE"/>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2E2B68-0EE5-0344-9792-86707777CFB9}" type="datetime1">
              <a:rPr lang="en-IE" smtClean="0"/>
              <a:t>18/04/2018</a:t>
            </a:fld>
            <a:endParaRPr lang="en-US"/>
          </a:p>
        </p:txBody>
      </p:sp>
      <p:sp>
        <p:nvSpPr>
          <p:cNvPr id="5" name="Footer Placeholder 4"/>
          <p:cNvSpPr>
            <a:spLocks noGrp="1"/>
          </p:cNvSpPr>
          <p:nvPr>
            <p:ph type="ftr" sz="quarter" idx="11"/>
          </p:nvPr>
        </p:nvSpPr>
        <p:spPr>
          <a:xfrm>
            <a:off x="1174044" y="5357592"/>
            <a:ext cx="5034845" cy="365125"/>
          </a:xfrm>
        </p:spPr>
        <p:txBody>
          <a:bodyPr/>
          <a:lstStyle/>
          <a:p>
            <a:r>
              <a:rPr lang="en-US"/>
              <a:t>Eóin Houlihan M.P.C.</a:t>
            </a:r>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B551F4B5-F319-CE40-B628-C7DE7612BBB2}" type="datetime1">
              <a:rPr lang="en-IE" smtClean="0"/>
              <a:t>18/04/2018</a:t>
            </a:fld>
            <a:endParaRPr lang="en-US"/>
          </a:p>
        </p:txBody>
      </p:sp>
      <p:sp>
        <p:nvSpPr>
          <p:cNvPr id="5" name="Footer Placeholder 4"/>
          <p:cNvSpPr>
            <a:spLocks noGrp="1"/>
          </p:cNvSpPr>
          <p:nvPr>
            <p:ph type="ftr" sz="quarter" idx="11"/>
          </p:nvPr>
        </p:nvSpPr>
        <p:spPr/>
        <p:txBody>
          <a:bodyPr/>
          <a:lstStyle/>
          <a:p>
            <a:r>
              <a:rPr lang="en-US"/>
              <a:t>Eóin Houlihan M.P.C.</a:t>
            </a:r>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ga-IE"/>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DD368A4D-DD3B-2A4F-9820-C116785FBDF1}" type="datetime1">
              <a:rPr lang="en-IE" smtClean="0"/>
              <a:t>18/04/2018</a:t>
            </a:fld>
            <a:endParaRPr lang="en-US"/>
          </a:p>
        </p:txBody>
      </p:sp>
      <p:sp>
        <p:nvSpPr>
          <p:cNvPr id="5" name="Footer Placeholder 4"/>
          <p:cNvSpPr>
            <a:spLocks noGrp="1"/>
          </p:cNvSpPr>
          <p:nvPr>
            <p:ph type="ftr" sz="quarter" idx="11"/>
          </p:nvPr>
        </p:nvSpPr>
        <p:spPr/>
        <p:txBody>
          <a:bodyPr/>
          <a:lstStyle/>
          <a:p>
            <a:r>
              <a:rPr lang="en-US"/>
              <a:t>Eóin Houlihan M.P.C.</a:t>
            </a:r>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2DAF9F05-207E-CE43-A80C-934BB524BBFD}" type="datetime1">
              <a:rPr lang="en-IE" smtClean="0"/>
              <a:t>18/04/2018</a:t>
            </a:fld>
            <a:endParaRPr lang="en-US"/>
          </a:p>
        </p:txBody>
      </p:sp>
      <p:sp>
        <p:nvSpPr>
          <p:cNvPr id="5" name="Footer Placeholder 4"/>
          <p:cNvSpPr>
            <a:spLocks noGrp="1"/>
          </p:cNvSpPr>
          <p:nvPr>
            <p:ph type="ftr" sz="quarter" idx="11"/>
          </p:nvPr>
        </p:nvSpPr>
        <p:spPr/>
        <p:txBody>
          <a:bodyPr/>
          <a:lstStyle/>
          <a:p>
            <a:r>
              <a:rPr lang="en-US"/>
              <a:t>Eóin Houlihan M.P.C.</a:t>
            </a:r>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ga-IE"/>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32EC21AE-E22E-AA45-AEFE-3D1E4E125555}" type="datetime1">
              <a:rPr lang="en-IE" smtClean="0"/>
              <a:t>18/04/2018</a:t>
            </a:fld>
            <a:endParaRPr lang="en-US"/>
          </a:p>
        </p:txBody>
      </p:sp>
      <p:sp>
        <p:nvSpPr>
          <p:cNvPr id="5" name="Footer Placeholder 4"/>
          <p:cNvSpPr>
            <a:spLocks noGrp="1"/>
          </p:cNvSpPr>
          <p:nvPr>
            <p:ph type="ftr" sz="quarter" idx="11"/>
          </p:nvPr>
        </p:nvSpPr>
        <p:spPr/>
        <p:txBody>
          <a:bodyPr/>
          <a:lstStyle/>
          <a:p>
            <a:r>
              <a:rPr lang="en-US"/>
              <a:t>Eóin Houlihan M.P.C.</a:t>
            </a:r>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5" name="Date Placeholder 4"/>
          <p:cNvSpPr>
            <a:spLocks noGrp="1"/>
          </p:cNvSpPr>
          <p:nvPr>
            <p:ph type="dt" sz="half" idx="10"/>
          </p:nvPr>
        </p:nvSpPr>
        <p:spPr/>
        <p:txBody>
          <a:bodyPr/>
          <a:lstStyle/>
          <a:p>
            <a:fld id="{9620FA1C-2BF8-F046-943B-F5882FB251DB}" type="datetime1">
              <a:rPr lang="en-IE" smtClean="0"/>
              <a:t>18/04/2018</a:t>
            </a:fld>
            <a:endParaRPr lang="en-US"/>
          </a:p>
        </p:txBody>
      </p:sp>
      <p:sp>
        <p:nvSpPr>
          <p:cNvPr id="6" name="Footer Placeholder 5"/>
          <p:cNvSpPr>
            <a:spLocks noGrp="1"/>
          </p:cNvSpPr>
          <p:nvPr>
            <p:ph type="ftr" sz="quarter" idx="11"/>
          </p:nvPr>
        </p:nvSpPr>
        <p:spPr/>
        <p:txBody>
          <a:bodyPr/>
          <a:lstStyle/>
          <a:p>
            <a:r>
              <a:rPr lang="en-US"/>
              <a:t>Eóin Houlihan M.P.C.</a:t>
            </a:r>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7" name="Date Placeholder 6"/>
          <p:cNvSpPr>
            <a:spLocks noGrp="1"/>
          </p:cNvSpPr>
          <p:nvPr>
            <p:ph type="dt" sz="half" idx="10"/>
          </p:nvPr>
        </p:nvSpPr>
        <p:spPr/>
        <p:txBody>
          <a:bodyPr/>
          <a:lstStyle/>
          <a:p>
            <a:fld id="{72AD54A9-0707-024A-9A31-9E7A3D5781B7}" type="datetime1">
              <a:rPr lang="en-IE" smtClean="0"/>
              <a:t>18/04/2018</a:t>
            </a:fld>
            <a:endParaRPr lang="en-US"/>
          </a:p>
        </p:txBody>
      </p:sp>
      <p:sp>
        <p:nvSpPr>
          <p:cNvPr id="8" name="Footer Placeholder 7"/>
          <p:cNvSpPr>
            <a:spLocks noGrp="1"/>
          </p:cNvSpPr>
          <p:nvPr>
            <p:ph type="ftr" sz="quarter" idx="11"/>
          </p:nvPr>
        </p:nvSpPr>
        <p:spPr/>
        <p:txBody>
          <a:bodyPr/>
          <a:lstStyle/>
          <a:p>
            <a:r>
              <a:rPr lang="en-US"/>
              <a:t>Eóin Houlihan M.P.C.</a:t>
            </a:r>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E1CFAF18-497C-C44F-B094-9F9941D8AA2A}" type="datetime1">
              <a:rPr lang="en-IE" smtClean="0"/>
              <a:t>18/04/2018</a:t>
            </a:fld>
            <a:endParaRPr lang="en-US"/>
          </a:p>
        </p:txBody>
      </p:sp>
      <p:sp>
        <p:nvSpPr>
          <p:cNvPr id="4" name="Footer Placeholder 3"/>
          <p:cNvSpPr>
            <a:spLocks noGrp="1"/>
          </p:cNvSpPr>
          <p:nvPr>
            <p:ph type="ftr" sz="quarter" idx="11"/>
          </p:nvPr>
        </p:nvSpPr>
        <p:spPr/>
        <p:txBody>
          <a:bodyPr/>
          <a:lstStyle/>
          <a:p>
            <a:r>
              <a:rPr lang="en-US"/>
              <a:t>Eóin Houlihan M.P.C.</a:t>
            </a:r>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9373D-B3D5-C243-B5AA-051A196650E4}" type="datetime1">
              <a:rPr lang="en-IE" smtClean="0"/>
              <a:t>18/04/2018</a:t>
            </a:fld>
            <a:endParaRPr lang="en-US"/>
          </a:p>
        </p:txBody>
      </p:sp>
      <p:sp>
        <p:nvSpPr>
          <p:cNvPr id="3" name="Footer Placeholder 2"/>
          <p:cNvSpPr>
            <a:spLocks noGrp="1"/>
          </p:cNvSpPr>
          <p:nvPr>
            <p:ph type="ftr" sz="quarter" idx="11"/>
          </p:nvPr>
        </p:nvSpPr>
        <p:spPr/>
        <p:txBody>
          <a:bodyPr/>
          <a:lstStyle/>
          <a:p>
            <a:r>
              <a:rPr lang="en-US"/>
              <a:t>Eóin Houlihan M.P.C.</a:t>
            </a:r>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ga-IE"/>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8B12972-4AD8-754F-BFB9-8F784779042B}" type="datetime1">
              <a:rPr lang="en-IE" smtClean="0"/>
              <a:t>18/04/2018</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r>
              <a:rPr lang="en-US"/>
              <a:t>Eóin Houlihan M.P.C.</a:t>
            </a:r>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ga-IE"/>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0B4011D-A692-9A47-A369-039BB4003F1E}" type="datetime1">
              <a:rPr lang="en-IE" smtClean="0"/>
              <a:t>18/04/2018</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r>
              <a:rPr lang="en-US"/>
              <a:t>Eóin Houlihan M.P.C.</a:t>
            </a:r>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ga-IE"/>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4F8F016-39EE-5E48-AD87-CF0A313F492E}" type="datetime1">
              <a:rPr lang="en-IE" smtClean="0"/>
              <a:t>18/04/2018</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en-US"/>
              <a:t>Eóin Houlihan M.P.C.</a:t>
            </a:r>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FRENCH REVOLUTION</a:t>
            </a:r>
          </a:p>
        </p:txBody>
      </p:sp>
      <p:sp>
        <p:nvSpPr>
          <p:cNvPr id="3" name="Subtitle 2"/>
          <p:cNvSpPr>
            <a:spLocks noGrp="1"/>
          </p:cNvSpPr>
          <p:nvPr>
            <p:ph type="subTitle" idx="1"/>
          </p:nvPr>
        </p:nvSpPr>
        <p:spPr/>
        <p:txBody>
          <a:bodyPr/>
          <a:lstStyle/>
          <a:p>
            <a:r>
              <a:rPr lang="en-US" dirty="0"/>
              <a:t>1789</a:t>
            </a:r>
          </a:p>
        </p:txBody>
      </p:sp>
      <p:sp>
        <p:nvSpPr>
          <p:cNvPr id="4" name="Footer Placeholder 3"/>
          <p:cNvSpPr>
            <a:spLocks noGrp="1"/>
          </p:cNvSpPr>
          <p:nvPr>
            <p:ph type="ftr" sz="quarter" idx="11"/>
          </p:nvPr>
        </p:nvSpPr>
        <p:spPr/>
        <p:txBody>
          <a:bodyPr/>
          <a:lstStyle/>
          <a:p>
            <a:r>
              <a:rPr lang="en-US"/>
              <a:t>Eóin Houlihan M.P.C.</a:t>
            </a:r>
            <a:endParaRPr lang="en-US" dirty="0"/>
          </a:p>
        </p:txBody>
      </p:sp>
    </p:spTree>
    <p:extLst>
      <p:ext uri="{BB962C8B-B14F-4D97-AF65-F5344CB8AC3E}">
        <p14:creationId xmlns:p14="http://schemas.microsoft.com/office/powerpoint/2010/main" val="262429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National Assembly </a:t>
            </a:r>
          </a:p>
        </p:txBody>
      </p:sp>
      <p:sp>
        <p:nvSpPr>
          <p:cNvPr id="3" name="Content Placeholder 2"/>
          <p:cNvSpPr>
            <a:spLocks noGrp="1"/>
          </p:cNvSpPr>
          <p:nvPr>
            <p:ph idx="1"/>
          </p:nvPr>
        </p:nvSpPr>
        <p:spPr/>
        <p:txBody>
          <a:bodyPr/>
          <a:lstStyle/>
          <a:p>
            <a:r>
              <a:rPr lang="en-US" dirty="0"/>
              <a:t>With </a:t>
            </a:r>
          </a:p>
          <a:p>
            <a:pPr marL="822960" lvl="1" indent="-457200">
              <a:buFont typeface="+mj-lt"/>
              <a:buAutoNum type="arabicPeriod"/>
            </a:pPr>
            <a:r>
              <a:rPr lang="en-US" dirty="0"/>
              <a:t>Americans gaining independence </a:t>
            </a:r>
          </a:p>
          <a:p>
            <a:pPr marL="822960" lvl="1" indent="-457200">
              <a:buFont typeface="+mj-lt"/>
              <a:buAutoNum type="arabicPeriod"/>
            </a:pPr>
            <a:r>
              <a:rPr lang="en-US" dirty="0"/>
              <a:t>The ideas of the enlightenment writers</a:t>
            </a:r>
          </a:p>
          <a:p>
            <a:pPr marL="365760" lvl="1" indent="0">
              <a:buNone/>
            </a:pPr>
            <a:r>
              <a:rPr lang="en-US" dirty="0"/>
              <a:t>the Third Estate decided not to accept the new tax increases and were determined to change the </a:t>
            </a:r>
            <a:r>
              <a:rPr lang="en-US" i="1" dirty="0" err="1"/>
              <a:t>Ancien</a:t>
            </a:r>
            <a:r>
              <a:rPr lang="en-US" i="1" dirty="0"/>
              <a:t> Regime </a:t>
            </a:r>
            <a:r>
              <a:rPr lang="en-US" dirty="0"/>
              <a:t>and on the 20</a:t>
            </a:r>
            <a:r>
              <a:rPr lang="en-US" baseline="30000" dirty="0"/>
              <a:t>th</a:t>
            </a:r>
            <a:r>
              <a:rPr lang="en-US" dirty="0"/>
              <a:t> June 1789 the Third Estate set up a new group called the </a:t>
            </a:r>
            <a:r>
              <a:rPr lang="en-US" b="1" u="sng" dirty="0">
                <a:solidFill>
                  <a:srgbClr val="FF0000"/>
                </a:solidFill>
              </a:rPr>
              <a:t>National Assembly</a:t>
            </a:r>
            <a:endParaRPr lang="en-US" b="1" i="1" u="sng" dirty="0">
              <a:solidFill>
                <a:srgbClr val="FF0000"/>
              </a:solidFill>
            </a:endParaRPr>
          </a:p>
        </p:txBody>
      </p:sp>
      <p:sp>
        <p:nvSpPr>
          <p:cNvPr id="4" name="Footer Placeholder 3"/>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405191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98100" y="1208879"/>
            <a:ext cx="3063240" cy="545866"/>
          </a:xfrm>
        </p:spPr>
        <p:txBody>
          <a:bodyPr/>
          <a:lstStyle/>
          <a:p>
            <a:r>
              <a:rPr lang="en-US" dirty="0"/>
              <a:t>Tennis Court Oath</a:t>
            </a:r>
          </a:p>
        </p:txBody>
      </p:sp>
      <p:pic>
        <p:nvPicPr>
          <p:cNvPr id="5" name="Picture Placeholder 4" descr="the-tennis-court-oath-jacques-louis-david.jpg"/>
          <p:cNvPicPr>
            <a:picLocks noGrp="1" noChangeAspect="1"/>
          </p:cNvPicPr>
          <p:nvPr>
            <p:ph type="pic" idx="1"/>
          </p:nvPr>
        </p:nvPicPr>
        <p:blipFill>
          <a:blip r:embed="rId2">
            <a:extLst>
              <a:ext uri="{28A0092B-C50C-407E-A947-70E740481C1C}">
                <a14:useLocalDpi xmlns:a14="http://schemas.microsoft.com/office/drawing/2010/main" val="0"/>
              </a:ext>
            </a:extLst>
          </a:blip>
          <a:srcRect l="28934" r="28934"/>
          <a:stretch>
            <a:fillRect/>
          </a:stretch>
        </p:blipFill>
        <p:spPr/>
      </p:pic>
      <p:sp>
        <p:nvSpPr>
          <p:cNvPr id="4" name="Text Placeholder 3"/>
          <p:cNvSpPr>
            <a:spLocks noGrp="1"/>
          </p:cNvSpPr>
          <p:nvPr>
            <p:ph type="body" sz="half" idx="2"/>
          </p:nvPr>
        </p:nvSpPr>
        <p:spPr>
          <a:xfrm rot="-60000">
            <a:off x="1137002" y="1885955"/>
            <a:ext cx="3044952" cy="3838322"/>
          </a:xfrm>
        </p:spPr>
        <p:txBody>
          <a:bodyPr>
            <a:normAutofit lnSpcReduction="10000"/>
          </a:bodyPr>
          <a:lstStyle/>
          <a:p>
            <a:pPr algn="l"/>
            <a:r>
              <a:rPr lang="en-US" dirty="0"/>
              <a:t>Louis XVI banned the National Assembly and ordered the army to close it down</a:t>
            </a:r>
          </a:p>
          <a:p>
            <a:pPr algn="l"/>
            <a:r>
              <a:rPr lang="en-US" dirty="0"/>
              <a:t>The National Assembly then met at a Tennis Court and swore an oath:</a:t>
            </a:r>
          </a:p>
          <a:p>
            <a:pPr marL="285750" indent="-285750" algn="l">
              <a:buFont typeface="Arial"/>
              <a:buChar char="•"/>
            </a:pPr>
            <a:r>
              <a:rPr lang="en-US" dirty="0"/>
              <a:t>They promised not to give up until the Louis XVI and the other two Estates agreed on a fairer taxation system and government </a:t>
            </a:r>
          </a:p>
          <a:p>
            <a:pPr marL="285750" indent="-285750" algn="l">
              <a:buFont typeface="Arial"/>
              <a:buChar char="•"/>
            </a:pPr>
            <a:r>
              <a:rPr lang="en-US" dirty="0"/>
              <a:t>26th August 1789 – National Assembly passed the </a:t>
            </a:r>
            <a:r>
              <a:rPr lang="en-US" b="1" u="sng" dirty="0">
                <a:solidFill>
                  <a:srgbClr val="FF0000"/>
                </a:solidFill>
              </a:rPr>
              <a:t>Declaration of the Rights of Man and of the Citizen</a:t>
            </a:r>
            <a:r>
              <a:rPr lang="en-US" dirty="0">
                <a:solidFill>
                  <a:srgbClr val="FF0000"/>
                </a:solidFill>
              </a:rPr>
              <a:t>.</a:t>
            </a:r>
            <a:endParaRPr lang="en-US" dirty="0"/>
          </a:p>
        </p:txBody>
      </p:sp>
      <p:sp>
        <p:nvSpPr>
          <p:cNvPr id="3" name="Footer Placeholder 2"/>
          <p:cNvSpPr>
            <a:spLocks noGrp="1"/>
          </p:cNvSpPr>
          <p:nvPr>
            <p:ph type="ftr" sz="quarter" idx="11"/>
          </p:nvPr>
        </p:nvSpPr>
        <p:spPr/>
        <p:txBody>
          <a:bodyPr/>
          <a:lstStyle/>
          <a:p>
            <a:r>
              <a:rPr lang="en-US" dirty="0" err="1"/>
              <a:t>Eóin</a:t>
            </a:r>
            <a:r>
              <a:rPr lang="en-US" dirty="0"/>
              <a:t> </a:t>
            </a:r>
            <a:r>
              <a:rPr lang="en-US" dirty="0" err="1"/>
              <a:t>Houlihan</a:t>
            </a:r>
            <a:r>
              <a:rPr lang="en-US" dirty="0"/>
              <a:t> M.P.C.</a:t>
            </a:r>
          </a:p>
        </p:txBody>
      </p:sp>
    </p:spTree>
    <p:extLst>
      <p:ext uri="{BB962C8B-B14F-4D97-AF65-F5344CB8AC3E}">
        <p14:creationId xmlns:p14="http://schemas.microsoft.com/office/powerpoint/2010/main" val="191511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Question</a:t>
            </a:r>
          </a:p>
        </p:txBody>
      </p:sp>
      <p:sp>
        <p:nvSpPr>
          <p:cNvPr id="3" name="Text Placeholder 2"/>
          <p:cNvSpPr>
            <a:spLocks noGrp="1"/>
          </p:cNvSpPr>
          <p:nvPr>
            <p:ph type="body" idx="1"/>
          </p:nvPr>
        </p:nvSpPr>
        <p:spPr/>
        <p:txBody>
          <a:bodyPr/>
          <a:lstStyle/>
          <a:p>
            <a:r>
              <a:rPr lang="en-US" dirty="0"/>
              <a:t>French Revolution engraving; 1789</a:t>
            </a:r>
          </a:p>
        </p:txBody>
      </p:sp>
      <p:sp>
        <p:nvSpPr>
          <p:cNvPr id="4" name="Text Placeholder 3"/>
          <p:cNvSpPr>
            <a:spLocks noGrp="1"/>
          </p:cNvSpPr>
          <p:nvPr>
            <p:ph type="body" sz="quarter" idx="3"/>
          </p:nvPr>
        </p:nvSpPr>
        <p:spPr/>
        <p:txBody>
          <a:bodyPr/>
          <a:lstStyle/>
          <a:p>
            <a:r>
              <a:rPr lang="en-US" dirty="0"/>
              <a:t>Questions</a:t>
            </a:r>
          </a:p>
        </p:txBody>
      </p:sp>
      <p:pic>
        <p:nvPicPr>
          <p:cNvPr id="7" name="Content Placeholder 6" descr="03080337.jpg"/>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l="3945" r="3945"/>
          <a:stretch>
            <a:fillRect/>
          </a:stretch>
        </p:blipFill>
        <p:spPr/>
      </p:pic>
      <p:sp>
        <p:nvSpPr>
          <p:cNvPr id="6" name="Content Placeholder 5"/>
          <p:cNvSpPr>
            <a:spLocks noGrp="1"/>
          </p:cNvSpPr>
          <p:nvPr>
            <p:ph sz="quarter" idx="14"/>
          </p:nvPr>
        </p:nvSpPr>
        <p:spPr/>
        <p:txBody>
          <a:bodyPr/>
          <a:lstStyle/>
          <a:p>
            <a:r>
              <a:rPr lang="en-US" dirty="0"/>
              <a:t>Who do you think the three people represent in this picture?</a:t>
            </a:r>
          </a:p>
          <a:p>
            <a:r>
              <a:rPr lang="en-US" dirty="0"/>
              <a:t>What do you think is the message of the picture?</a:t>
            </a:r>
          </a:p>
        </p:txBody>
      </p:sp>
      <p:sp>
        <p:nvSpPr>
          <p:cNvPr id="5" name="Footer Placeholder 4"/>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1029775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U-Turn</a:t>
            </a:r>
          </a:p>
        </p:txBody>
      </p:sp>
      <p:sp>
        <p:nvSpPr>
          <p:cNvPr id="3" name="Content Placeholder 2"/>
          <p:cNvSpPr>
            <a:spLocks noGrp="1"/>
          </p:cNvSpPr>
          <p:nvPr>
            <p:ph idx="1"/>
          </p:nvPr>
        </p:nvSpPr>
        <p:spPr/>
        <p:txBody>
          <a:bodyPr/>
          <a:lstStyle/>
          <a:p>
            <a:r>
              <a:rPr lang="en-US" dirty="0"/>
              <a:t>Louis XVI dramatically did a U-turn on the issue</a:t>
            </a:r>
          </a:p>
          <a:p>
            <a:r>
              <a:rPr lang="en-US" dirty="0"/>
              <a:t>He decided to discuss changes and reforms with the Third Estate and the National Assembly</a:t>
            </a:r>
          </a:p>
          <a:p>
            <a:r>
              <a:rPr lang="en-US" dirty="0"/>
              <a:t>This was a great victory for the National Assembly and many now believed that power and taxes would be shared more equally</a:t>
            </a:r>
          </a:p>
        </p:txBody>
      </p:sp>
      <p:sp>
        <p:nvSpPr>
          <p:cNvPr id="4" name="Footer Placeholder 3"/>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149854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Revolution begins</a:t>
            </a:r>
          </a:p>
        </p:txBody>
      </p:sp>
      <p:pic>
        <p:nvPicPr>
          <p:cNvPr id="5" name="Content Placeholder 4" descr="Bastille1.jpg"/>
          <p:cNvPicPr>
            <a:picLocks noGrp="1" noChangeAspect="1"/>
          </p:cNvPicPr>
          <p:nvPr>
            <p:ph sz="quarter" idx="13"/>
          </p:nvPr>
        </p:nvPicPr>
        <p:blipFill>
          <a:blip r:embed="rId2">
            <a:extLst>
              <a:ext uri="{28A0092B-C50C-407E-A947-70E740481C1C}">
                <a14:useLocalDpi xmlns:a14="http://schemas.microsoft.com/office/drawing/2010/main" val="0"/>
              </a:ext>
            </a:extLst>
          </a:blip>
          <a:srcRect l="5496" r="5496"/>
          <a:stretch>
            <a:fillRect/>
          </a:stretch>
        </p:blipFill>
        <p:spPr/>
      </p:pic>
      <p:sp>
        <p:nvSpPr>
          <p:cNvPr id="4" name="Content Placeholder 3"/>
          <p:cNvSpPr>
            <a:spLocks noGrp="1"/>
          </p:cNvSpPr>
          <p:nvPr>
            <p:ph sz="quarter" idx="14"/>
          </p:nvPr>
        </p:nvSpPr>
        <p:spPr/>
        <p:txBody>
          <a:bodyPr/>
          <a:lstStyle/>
          <a:p>
            <a:r>
              <a:rPr lang="en-US" dirty="0"/>
              <a:t>A </a:t>
            </a:r>
            <a:r>
              <a:rPr lang="en-US" dirty="0" err="1"/>
              <a:t>rumour</a:t>
            </a:r>
            <a:r>
              <a:rPr lang="en-US" dirty="0"/>
              <a:t> spread through Paris that Louis XVI was intending to use the extra soldiers he’d brought to Paris to break up the National Assembly and arrest its leaders</a:t>
            </a:r>
          </a:p>
        </p:txBody>
      </p:sp>
      <p:sp>
        <p:nvSpPr>
          <p:cNvPr id="3" name="Footer Placeholder 2"/>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2901712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Storming the Bastille </a:t>
            </a:r>
          </a:p>
        </p:txBody>
      </p:sp>
      <p:sp>
        <p:nvSpPr>
          <p:cNvPr id="3" name="Content Placeholder 2"/>
          <p:cNvSpPr>
            <a:spLocks noGrp="1"/>
          </p:cNvSpPr>
          <p:nvPr>
            <p:ph sz="quarter" idx="13"/>
          </p:nvPr>
        </p:nvSpPr>
        <p:spPr/>
        <p:txBody>
          <a:bodyPr>
            <a:normAutofit fontScale="92500" lnSpcReduction="10000"/>
          </a:bodyPr>
          <a:lstStyle/>
          <a:p>
            <a:r>
              <a:rPr lang="en-US" dirty="0"/>
              <a:t>14</a:t>
            </a:r>
            <a:r>
              <a:rPr lang="en-US" baseline="30000" dirty="0"/>
              <a:t>th</a:t>
            </a:r>
            <a:r>
              <a:rPr lang="en-US" dirty="0"/>
              <a:t> July 1789 – The poor of Paris, sans culottes, rose up and stormed the Bastille.  The Bastille was a huge prison in Paris and seen as a symbol of the cruelty of the king and the power of the First and Second Estates </a:t>
            </a:r>
          </a:p>
        </p:txBody>
      </p:sp>
      <p:pic>
        <p:nvPicPr>
          <p:cNvPr id="5" name="Content Placeholder 4" descr="90498-004-CEB880DC.jpg"/>
          <p:cNvPicPr>
            <a:picLocks noGrp="1" noChangeAspect="1"/>
          </p:cNvPicPr>
          <p:nvPr>
            <p:ph sz="quarter" idx="14"/>
          </p:nvPr>
        </p:nvPicPr>
        <p:blipFill>
          <a:blip r:embed="rId2">
            <a:extLst>
              <a:ext uri="{28A0092B-C50C-407E-A947-70E740481C1C}">
                <a14:useLocalDpi xmlns:a14="http://schemas.microsoft.com/office/drawing/2010/main" val="0"/>
              </a:ext>
            </a:extLst>
          </a:blip>
          <a:srcRect t="-30673" b="-30673"/>
          <a:stretch>
            <a:fillRect/>
          </a:stretch>
        </p:blipFill>
        <p:spPr>
          <a:xfrm>
            <a:off x="4664075" y="2119313"/>
            <a:ext cx="3200400" cy="3605212"/>
          </a:xfrm>
        </p:spPr>
      </p:pic>
      <p:sp>
        <p:nvSpPr>
          <p:cNvPr id="4" name="Footer Placeholder 3"/>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1789156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French National Flag</a:t>
            </a:r>
          </a:p>
        </p:txBody>
      </p:sp>
      <p:pic>
        <p:nvPicPr>
          <p:cNvPr id="5" name="Content Placeholder 4" descr="images.jpeg"/>
          <p:cNvPicPr>
            <a:picLocks noGrp="1" noChangeAspect="1"/>
          </p:cNvPicPr>
          <p:nvPr>
            <p:ph sz="quarter" idx="13"/>
          </p:nvPr>
        </p:nvPicPr>
        <p:blipFill>
          <a:blip r:embed="rId2">
            <a:extLst>
              <a:ext uri="{28A0092B-C50C-407E-A947-70E740481C1C}">
                <a14:useLocalDpi xmlns:a14="http://schemas.microsoft.com/office/drawing/2010/main" val="0"/>
              </a:ext>
            </a:extLst>
          </a:blip>
          <a:srcRect t="-24777" b="-24777"/>
          <a:stretch>
            <a:fillRect/>
          </a:stretch>
        </p:blipFill>
        <p:spPr>
          <a:xfrm>
            <a:off x="1298575" y="2120900"/>
            <a:ext cx="3200400" cy="3603625"/>
          </a:xfrm>
        </p:spPr>
      </p:pic>
      <p:sp>
        <p:nvSpPr>
          <p:cNvPr id="4" name="Content Placeholder 3"/>
          <p:cNvSpPr>
            <a:spLocks noGrp="1"/>
          </p:cNvSpPr>
          <p:nvPr>
            <p:ph sz="quarter" idx="14"/>
          </p:nvPr>
        </p:nvSpPr>
        <p:spPr/>
        <p:txBody>
          <a:bodyPr>
            <a:normAutofit fontScale="85000" lnSpcReduction="20000"/>
          </a:bodyPr>
          <a:lstStyle/>
          <a:p>
            <a:r>
              <a:rPr lang="en-US" dirty="0"/>
              <a:t>The prison was taken easily as it was not that well protected</a:t>
            </a:r>
          </a:p>
          <a:p>
            <a:r>
              <a:rPr lang="en-US" dirty="0"/>
              <a:t>The new French flag was raised above the prison – Red and White the traditional French flag, the white was the colour of the monarchy and by placing it in the centre it was clearly showing how French people wanted France to be governed</a:t>
            </a:r>
          </a:p>
        </p:txBody>
      </p:sp>
      <p:sp>
        <p:nvSpPr>
          <p:cNvPr id="3" name="Footer Placeholder 2"/>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3247118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King and his wife is moved</a:t>
            </a:r>
          </a:p>
        </p:txBody>
      </p:sp>
      <p:sp>
        <p:nvSpPr>
          <p:cNvPr id="3" name="Content Placeholder 2"/>
          <p:cNvSpPr>
            <a:spLocks noGrp="1"/>
          </p:cNvSpPr>
          <p:nvPr>
            <p:ph idx="1"/>
          </p:nvPr>
        </p:nvSpPr>
        <p:spPr/>
        <p:txBody>
          <a:bodyPr/>
          <a:lstStyle/>
          <a:p>
            <a:r>
              <a:rPr lang="en-US" dirty="0"/>
              <a:t>The sans culottes did not trust the king and his wife.  They went to Versailles and brought the king and his wife back to Paris where they could keep an eye on them both</a:t>
            </a:r>
          </a:p>
        </p:txBody>
      </p:sp>
      <p:sp>
        <p:nvSpPr>
          <p:cNvPr id="4" name="Footer Placeholder 3"/>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3326656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Flight to Varennes </a:t>
            </a:r>
          </a:p>
        </p:txBody>
      </p:sp>
      <p:sp>
        <p:nvSpPr>
          <p:cNvPr id="3" name="Content Placeholder 2"/>
          <p:cNvSpPr>
            <a:spLocks noGrp="1"/>
          </p:cNvSpPr>
          <p:nvPr>
            <p:ph sz="quarter" idx="13"/>
          </p:nvPr>
        </p:nvSpPr>
        <p:spPr/>
        <p:txBody>
          <a:bodyPr>
            <a:normAutofit fontScale="92500" lnSpcReduction="10000"/>
          </a:bodyPr>
          <a:lstStyle/>
          <a:p>
            <a:r>
              <a:rPr lang="en-US" dirty="0"/>
              <a:t>In 1791 Louis had had enough and decided that he wanted to escape out of Paris</a:t>
            </a:r>
          </a:p>
          <a:p>
            <a:r>
              <a:rPr lang="en-US" dirty="0"/>
              <a:t>He headed for Holland where his wives brother ruled</a:t>
            </a:r>
          </a:p>
          <a:p>
            <a:r>
              <a:rPr lang="en-US" dirty="0"/>
              <a:t>However he was recognised in a town called Varennes and brought back to Paris</a:t>
            </a:r>
          </a:p>
          <a:p>
            <a:endParaRPr lang="en-US" dirty="0"/>
          </a:p>
        </p:txBody>
      </p:sp>
      <p:pic>
        <p:nvPicPr>
          <p:cNvPr id="5" name="Content Placeholder 4" descr="flight to varennes.jpeg"/>
          <p:cNvPicPr>
            <a:picLocks noGrp="1" noChangeAspect="1"/>
          </p:cNvPicPr>
          <p:nvPr>
            <p:ph sz="quarter" idx="14"/>
          </p:nvPr>
        </p:nvPicPr>
        <p:blipFill>
          <a:blip r:embed="rId2">
            <a:extLst>
              <a:ext uri="{28A0092B-C50C-407E-A947-70E740481C1C}">
                <a14:useLocalDpi xmlns:a14="http://schemas.microsoft.com/office/drawing/2010/main" val="0"/>
              </a:ext>
            </a:extLst>
          </a:blip>
          <a:srcRect l="14147" r="14147"/>
          <a:stretch>
            <a:fillRect/>
          </a:stretch>
        </p:blipFill>
        <p:spPr/>
      </p:pic>
      <p:sp>
        <p:nvSpPr>
          <p:cNvPr id="4" name="Footer Placeholder 3"/>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748643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Execution of Louis XVI</a:t>
            </a:r>
          </a:p>
        </p:txBody>
      </p:sp>
      <p:sp>
        <p:nvSpPr>
          <p:cNvPr id="3" name="Content Placeholder 2"/>
          <p:cNvSpPr>
            <a:spLocks noGrp="1"/>
          </p:cNvSpPr>
          <p:nvPr>
            <p:ph sz="quarter" idx="13"/>
          </p:nvPr>
        </p:nvSpPr>
        <p:spPr/>
        <p:txBody>
          <a:bodyPr>
            <a:normAutofit fontScale="92500" lnSpcReduction="10000"/>
          </a:bodyPr>
          <a:lstStyle/>
          <a:p>
            <a:r>
              <a:rPr lang="en-US" dirty="0"/>
              <a:t>Back in Paris Louis XVI was tried for treason, an extreme act against ones own country</a:t>
            </a:r>
          </a:p>
          <a:p>
            <a:r>
              <a:rPr lang="en-US" dirty="0"/>
              <a:t>It was believed that he was trying to escape to start a war against France </a:t>
            </a:r>
          </a:p>
          <a:p>
            <a:r>
              <a:rPr lang="en-US" dirty="0"/>
              <a:t>21</a:t>
            </a:r>
            <a:r>
              <a:rPr lang="en-US" baseline="30000" dirty="0"/>
              <a:t>st</a:t>
            </a:r>
            <a:r>
              <a:rPr lang="en-US" dirty="0"/>
              <a:t> January 1793 Louis XVI was executed by guillotine</a:t>
            </a:r>
          </a:p>
        </p:txBody>
      </p:sp>
      <p:pic>
        <p:nvPicPr>
          <p:cNvPr id="5" name="Content Placeholder 4" descr="louisd.jpg"/>
          <p:cNvPicPr>
            <a:picLocks noGrp="1" noChangeAspect="1"/>
          </p:cNvPicPr>
          <p:nvPr>
            <p:ph sz="quarter" idx="14"/>
          </p:nvPr>
        </p:nvPicPr>
        <p:blipFill>
          <a:blip r:embed="rId2">
            <a:extLst>
              <a:ext uri="{28A0092B-C50C-407E-A947-70E740481C1C}">
                <a14:useLocalDpi xmlns:a14="http://schemas.microsoft.com/office/drawing/2010/main" val="0"/>
              </a:ext>
            </a:extLst>
          </a:blip>
          <a:srcRect t="-28992" b="-28992"/>
          <a:stretch>
            <a:fillRect/>
          </a:stretch>
        </p:blipFill>
        <p:spPr/>
      </p:pic>
      <p:sp>
        <p:nvSpPr>
          <p:cNvPr id="4" name="Footer Placeholder 3"/>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11500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France</a:t>
            </a:r>
          </a:p>
        </p:txBody>
      </p:sp>
      <p:pic>
        <p:nvPicPr>
          <p:cNvPr id="6" name="Content Placeholder 5" descr="14119_France_en_Europe.gif"/>
          <p:cNvPicPr>
            <a:picLocks noGrp="1" noChangeAspect="1"/>
          </p:cNvPicPr>
          <p:nvPr>
            <p:ph idx="1"/>
          </p:nvPr>
        </p:nvPicPr>
        <p:blipFill>
          <a:blip r:embed="rId2">
            <a:extLst>
              <a:ext uri="{28A0092B-C50C-407E-A947-70E740481C1C}">
                <a14:useLocalDpi xmlns:a14="http://schemas.microsoft.com/office/drawing/2010/main" val="0"/>
              </a:ext>
            </a:extLst>
          </a:blip>
          <a:srcRect l="-17374" r="-17374"/>
          <a:stretch>
            <a:fillRect/>
          </a:stretch>
        </p:blipFill>
        <p:spPr>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Footer Placeholder 2"/>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2899480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Shockwaves across Europe</a:t>
            </a:r>
          </a:p>
        </p:txBody>
      </p:sp>
      <p:sp>
        <p:nvSpPr>
          <p:cNvPr id="3" name="Content Placeholder 2"/>
          <p:cNvSpPr>
            <a:spLocks noGrp="1"/>
          </p:cNvSpPr>
          <p:nvPr>
            <p:ph idx="1"/>
          </p:nvPr>
        </p:nvSpPr>
        <p:spPr/>
        <p:txBody>
          <a:bodyPr/>
          <a:lstStyle/>
          <a:p>
            <a:r>
              <a:rPr lang="en-US" dirty="0"/>
              <a:t>The French Revolution terrified many other monarchies across Europe.  They feared that a similar revolution could happen in their respective countries</a:t>
            </a:r>
          </a:p>
          <a:p>
            <a:r>
              <a:rPr lang="en-US" dirty="0"/>
              <a:t>These monarchs sent their troops to fight the French and crush their revolution</a:t>
            </a:r>
          </a:p>
          <a:p>
            <a:r>
              <a:rPr lang="en-US" dirty="0"/>
              <a:t>The French army succeeded in defending France against these attacks</a:t>
            </a:r>
          </a:p>
        </p:txBody>
      </p:sp>
      <p:sp>
        <p:nvSpPr>
          <p:cNvPr id="4" name="Footer Placeholder 3"/>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3091686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French Assembly</a:t>
            </a:r>
          </a:p>
        </p:txBody>
      </p:sp>
      <p:sp>
        <p:nvSpPr>
          <p:cNvPr id="3" name="Content Placeholder 2"/>
          <p:cNvSpPr>
            <a:spLocks noGrp="1"/>
          </p:cNvSpPr>
          <p:nvPr>
            <p:ph sz="quarter" idx="13"/>
          </p:nvPr>
        </p:nvSpPr>
        <p:spPr/>
        <p:txBody>
          <a:bodyPr>
            <a:normAutofit lnSpcReduction="10000"/>
          </a:bodyPr>
          <a:lstStyle/>
          <a:p>
            <a:r>
              <a:rPr lang="en-US" dirty="0"/>
              <a:t>The French Assembly was divided between the </a:t>
            </a:r>
            <a:r>
              <a:rPr lang="en-US" b="1" dirty="0">
                <a:solidFill>
                  <a:schemeClr val="accent2"/>
                </a:solidFill>
              </a:rPr>
              <a:t>Radicals</a:t>
            </a:r>
            <a:r>
              <a:rPr lang="en-US" dirty="0">
                <a:solidFill>
                  <a:schemeClr val="accent2"/>
                </a:solidFill>
              </a:rPr>
              <a:t> </a:t>
            </a:r>
            <a:r>
              <a:rPr lang="en-US" dirty="0"/>
              <a:t>and the </a:t>
            </a:r>
            <a:r>
              <a:rPr lang="en-US" b="1" dirty="0">
                <a:solidFill>
                  <a:srgbClr val="0000FF"/>
                </a:solidFill>
              </a:rPr>
              <a:t>Conservatives</a:t>
            </a:r>
          </a:p>
          <a:p>
            <a:r>
              <a:rPr lang="en-US" b="1" dirty="0">
                <a:solidFill>
                  <a:srgbClr val="AA2B1E"/>
                </a:solidFill>
              </a:rPr>
              <a:t>Radicals</a:t>
            </a:r>
            <a:r>
              <a:rPr lang="en-US" dirty="0">
                <a:solidFill>
                  <a:srgbClr val="AA2B1E"/>
                </a:solidFill>
              </a:rPr>
              <a:t>: wanted speedy change (left wing)</a:t>
            </a:r>
          </a:p>
          <a:p>
            <a:r>
              <a:rPr lang="en-US" b="1" dirty="0">
                <a:solidFill>
                  <a:srgbClr val="0000FF"/>
                </a:solidFill>
              </a:rPr>
              <a:t>Conservatives: wanted slower change (right wing)</a:t>
            </a:r>
            <a:endParaRPr lang="en-US" dirty="0"/>
          </a:p>
        </p:txBody>
      </p:sp>
      <p:pic>
        <p:nvPicPr>
          <p:cNvPr id="9" name="Content Placeholder 8" descr="images.jpeg"/>
          <p:cNvPicPr>
            <a:picLocks noGrp="1" noChangeAspect="1"/>
          </p:cNvPicPr>
          <p:nvPr>
            <p:ph sz="quarter" idx="14"/>
          </p:nvPr>
        </p:nvPicPr>
        <p:blipFill>
          <a:blip r:embed="rId2">
            <a:extLst>
              <a:ext uri="{28A0092B-C50C-407E-A947-70E740481C1C}">
                <a14:useLocalDpi xmlns:a14="http://schemas.microsoft.com/office/drawing/2010/main" val="0"/>
              </a:ext>
            </a:extLst>
          </a:blip>
          <a:srcRect t="-26859" b="-26859"/>
          <a:stretch>
            <a:fillRect/>
          </a:stretch>
        </p:blipFill>
        <p:spPr/>
      </p:pic>
      <p:sp>
        <p:nvSpPr>
          <p:cNvPr id="4" name="Footer Placeholder 3"/>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2722464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AA2B1E"/>
                </a:solidFill>
              </a:rPr>
              <a:t>Left Wing </a:t>
            </a:r>
            <a:r>
              <a:rPr lang="en-US" sz="2700" u="sng" dirty="0"/>
              <a:t>versus</a:t>
            </a:r>
            <a:r>
              <a:rPr lang="en-US" sz="2700" dirty="0"/>
              <a:t> </a:t>
            </a:r>
            <a:r>
              <a:rPr lang="en-US" b="1" dirty="0">
                <a:solidFill>
                  <a:srgbClr val="0000FF"/>
                </a:solidFill>
              </a:rPr>
              <a:t>Right Wing</a:t>
            </a:r>
          </a:p>
        </p:txBody>
      </p:sp>
      <p:pic>
        <p:nvPicPr>
          <p:cNvPr id="5" name="Content Placeholder 4" descr="robespierre03.jpg"/>
          <p:cNvPicPr>
            <a:picLocks noGrp="1" noChangeAspect="1"/>
          </p:cNvPicPr>
          <p:nvPr>
            <p:ph sz="quarter" idx="13"/>
          </p:nvPr>
        </p:nvPicPr>
        <p:blipFill>
          <a:blip r:embed="rId2">
            <a:extLst>
              <a:ext uri="{28A0092B-C50C-407E-A947-70E740481C1C}">
                <a14:useLocalDpi xmlns:a14="http://schemas.microsoft.com/office/drawing/2010/main" val="0"/>
              </a:ext>
            </a:extLst>
          </a:blip>
          <a:srcRect l="-6352" r="-6352"/>
          <a:stretch>
            <a:fillRect/>
          </a:stretch>
        </p:blipFill>
        <p:spPr/>
      </p:pic>
      <p:sp>
        <p:nvSpPr>
          <p:cNvPr id="4" name="Content Placeholder 3"/>
          <p:cNvSpPr>
            <a:spLocks noGrp="1"/>
          </p:cNvSpPr>
          <p:nvPr>
            <p:ph sz="quarter" idx="14"/>
          </p:nvPr>
        </p:nvSpPr>
        <p:spPr/>
        <p:txBody>
          <a:bodyPr/>
          <a:lstStyle/>
          <a:p>
            <a:r>
              <a:rPr lang="en-US" dirty="0" err="1"/>
              <a:t>Maximilien</a:t>
            </a:r>
            <a:r>
              <a:rPr lang="en-US" dirty="0"/>
              <a:t> Robespierre was the leader of the Jacobins who led a revolt against the Assembly and seized power</a:t>
            </a:r>
          </a:p>
          <a:p>
            <a:r>
              <a:rPr lang="en-US" dirty="0"/>
              <a:t>They wanted change to happen quicker</a:t>
            </a:r>
          </a:p>
        </p:txBody>
      </p:sp>
      <p:sp>
        <p:nvSpPr>
          <p:cNvPr id="3" name="Footer Placeholder 2"/>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694781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Reign of Terror</a:t>
            </a:r>
          </a:p>
        </p:txBody>
      </p:sp>
      <p:sp>
        <p:nvSpPr>
          <p:cNvPr id="3" name="Content Placeholder 2"/>
          <p:cNvSpPr>
            <a:spLocks noGrp="1"/>
          </p:cNvSpPr>
          <p:nvPr>
            <p:ph idx="1"/>
          </p:nvPr>
        </p:nvSpPr>
        <p:spPr/>
        <p:txBody>
          <a:bodyPr>
            <a:normAutofit lnSpcReduction="10000"/>
          </a:bodyPr>
          <a:lstStyle/>
          <a:p>
            <a:r>
              <a:rPr lang="en-US" dirty="0"/>
              <a:t>France was fighting wars with other countries and also fighting within its own country against the revolution from those who supported the Catholic Church and the Royal Family</a:t>
            </a:r>
          </a:p>
          <a:p>
            <a:r>
              <a:rPr lang="en-US" dirty="0"/>
              <a:t>The Committee of Public Safety was set up to deal with these affairs</a:t>
            </a:r>
          </a:p>
          <a:p>
            <a:r>
              <a:rPr lang="en-US" dirty="0"/>
              <a:t>Robespierre believed that a Reign of Terror was needed in order to save the revolution from its enemies</a:t>
            </a:r>
          </a:p>
        </p:txBody>
      </p:sp>
      <p:sp>
        <p:nvSpPr>
          <p:cNvPr id="4" name="Footer Placeholder 3"/>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3735819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it?</a:t>
            </a:r>
          </a:p>
        </p:txBody>
      </p:sp>
      <p:sp>
        <p:nvSpPr>
          <p:cNvPr id="3" name="Content Placeholder 2"/>
          <p:cNvSpPr>
            <a:spLocks noGrp="1"/>
          </p:cNvSpPr>
          <p:nvPr>
            <p:ph idx="1"/>
          </p:nvPr>
        </p:nvSpPr>
        <p:spPr/>
        <p:txBody>
          <a:bodyPr/>
          <a:lstStyle/>
          <a:p>
            <a:r>
              <a:rPr lang="en-US" dirty="0"/>
              <a:t>A Revolutionary Tribunal, (court) was set up to deal with these enemies – Nobles, priests, and political opponents</a:t>
            </a:r>
          </a:p>
          <a:p>
            <a:r>
              <a:rPr lang="en-US" dirty="0"/>
              <a:t> Laws of Suspects – listed those who were against the Revolution</a:t>
            </a:r>
          </a:p>
          <a:p>
            <a:r>
              <a:rPr lang="en-US" dirty="0"/>
              <a:t>People were encouraged to spy on each other</a:t>
            </a:r>
          </a:p>
          <a:p>
            <a:r>
              <a:rPr lang="en-US" dirty="0"/>
              <a:t>40,000 people were tried and executed before this court  </a:t>
            </a:r>
          </a:p>
        </p:txBody>
      </p:sp>
      <p:sp>
        <p:nvSpPr>
          <p:cNvPr id="4" name="Footer Placeholder 3"/>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1535323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the Maximum</a:t>
            </a:r>
          </a:p>
        </p:txBody>
      </p:sp>
      <p:sp>
        <p:nvSpPr>
          <p:cNvPr id="3" name="Content Placeholder 2"/>
          <p:cNvSpPr>
            <a:spLocks noGrp="1"/>
          </p:cNvSpPr>
          <p:nvPr>
            <p:ph idx="1"/>
          </p:nvPr>
        </p:nvSpPr>
        <p:spPr/>
        <p:txBody>
          <a:bodyPr/>
          <a:lstStyle/>
          <a:p>
            <a:r>
              <a:rPr lang="en-US" dirty="0"/>
              <a:t>Robespierre wanted to keep the sans-culottes on side.  To do so he passed the Law of the Maximum</a:t>
            </a:r>
          </a:p>
          <a:p>
            <a:pPr lvl="1"/>
            <a:r>
              <a:rPr lang="en-US" dirty="0"/>
              <a:t>It set the maximum price a shopkeeper could charge for food</a:t>
            </a:r>
          </a:p>
          <a:p>
            <a:pPr lvl="1"/>
            <a:r>
              <a:rPr lang="en-US" dirty="0"/>
              <a:t>Anyone who charged more was taken before the Revolutionary Tribunal</a:t>
            </a:r>
          </a:p>
        </p:txBody>
      </p:sp>
      <p:sp>
        <p:nvSpPr>
          <p:cNvPr id="4" name="Footer Placeholder 3"/>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1162783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Successes </a:t>
            </a:r>
          </a:p>
        </p:txBody>
      </p:sp>
      <p:sp>
        <p:nvSpPr>
          <p:cNvPr id="3" name="Content Placeholder 2"/>
          <p:cNvSpPr>
            <a:spLocks noGrp="1"/>
          </p:cNvSpPr>
          <p:nvPr>
            <p:ph idx="1"/>
          </p:nvPr>
        </p:nvSpPr>
        <p:spPr/>
        <p:txBody>
          <a:bodyPr/>
          <a:lstStyle/>
          <a:p>
            <a:r>
              <a:rPr lang="en-US" dirty="0"/>
              <a:t>Robespierre, although cruel in his methods, actually saved the revolution in France</a:t>
            </a:r>
          </a:p>
          <a:p>
            <a:r>
              <a:rPr lang="en-US" dirty="0"/>
              <a:t>He raised a large army to defend France against Austria, Britain, Prussia (Germany), Holland and Spain</a:t>
            </a:r>
          </a:p>
          <a:p>
            <a:r>
              <a:rPr lang="en-US" dirty="0"/>
              <a:t>The internal revolt against the Revolution was put down savagely </a:t>
            </a:r>
          </a:p>
          <a:p>
            <a:r>
              <a:rPr lang="en-US" dirty="0"/>
              <a:t>By 1794 the Revolution had been saved</a:t>
            </a:r>
          </a:p>
        </p:txBody>
      </p:sp>
      <p:sp>
        <p:nvSpPr>
          <p:cNvPr id="4" name="Footer Placeholder 3"/>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279729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144196" y="865611"/>
            <a:ext cx="3064827" cy="724663"/>
          </a:xfrm>
        </p:spPr>
        <p:txBody>
          <a:bodyPr>
            <a:normAutofit fontScale="90000"/>
          </a:bodyPr>
          <a:lstStyle/>
          <a:p>
            <a:r>
              <a:rPr lang="en-US" dirty="0"/>
              <a:t>Execution of Robespierre </a:t>
            </a:r>
          </a:p>
        </p:txBody>
      </p:sp>
      <p:pic>
        <p:nvPicPr>
          <p:cNvPr id="5" name="Content Placeholder 4" descr="Robespierre_executed_1.jpg"/>
          <p:cNvPicPr>
            <a:picLocks noGrp="1" noChangeAspect="1"/>
          </p:cNvPicPr>
          <p:nvPr>
            <p:ph idx="1"/>
          </p:nvPr>
        </p:nvPicPr>
        <p:blipFill>
          <a:blip r:embed="rId2">
            <a:extLst>
              <a:ext uri="{28A0092B-C50C-407E-A947-70E740481C1C}">
                <a14:useLocalDpi xmlns:a14="http://schemas.microsoft.com/office/drawing/2010/main" val="0"/>
              </a:ext>
            </a:extLst>
          </a:blip>
          <a:srcRect l="2777" r="2777"/>
          <a:stretch>
            <a:fillRect/>
          </a:stretch>
        </p:blipFill>
        <p:spPr/>
      </p:pic>
      <p:sp>
        <p:nvSpPr>
          <p:cNvPr id="4" name="Text Placeholder 3"/>
          <p:cNvSpPr>
            <a:spLocks noGrp="1"/>
          </p:cNvSpPr>
          <p:nvPr>
            <p:ph type="body" sz="half" idx="2"/>
          </p:nvPr>
        </p:nvSpPr>
        <p:spPr>
          <a:xfrm rot="-60000">
            <a:off x="1130615" y="1617287"/>
            <a:ext cx="3048891" cy="4107014"/>
          </a:xfrm>
        </p:spPr>
        <p:txBody>
          <a:bodyPr/>
          <a:lstStyle/>
          <a:p>
            <a:pPr algn="l"/>
            <a:r>
              <a:rPr lang="en-US" dirty="0"/>
              <a:t>With the Revolution saved many of the moderate Jacobins wanted to end the Reign of Terror.  However Robespierre did not want to stop.</a:t>
            </a:r>
          </a:p>
          <a:p>
            <a:pPr algn="l"/>
            <a:r>
              <a:rPr lang="en-US" dirty="0"/>
              <a:t>27</a:t>
            </a:r>
            <a:r>
              <a:rPr lang="en-US" baseline="30000" dirty="0"/>
              <a:t>th</a:t>
            </a:r>
            <a:r>
              <a:rPr lang="en-US" dirty="0"/>
              <a:t> July Robespierre was arrested and the next day guillotined.</a:t>
            </a:r>
          </a:p>
          <a:p>
            <a:pPr algn="l"/>
            <a:r>
              <a:rPr lang="en-US" dirty="0"/>
              <a:t>France remains divided on whether Robespierre was a hero or not.</a:t>
            </a:r>
          </a:p>
          <a:p>
            <a:pPr algn="l"/>
            <a:endParaRPr lang="en-US" dirty="0"/>
          </a:p>
          <a:p>
            <a:pPr algn="l"/>
            <a:r>
              <a:rPr lang="en-US" dirty="0"/>
              <a:t>What do you think? </a:t>
            </a:r>
          </a:p>
        </p:txBody>
      </p:sp>
      <p:sp>
        <p:nvSpPr>
          <p:cNvPr id="3" name="Footer Placeholder 2"/>
          <p:cNvSpPr>
            <a:spLocks noGrp="1"/>
          </p:cNvSpPr>
          <p:nvPr>
            <p:ph type="ftr" sz="quarter" idx="11"/>
          </p:nvPr>
        </p:nvSpPr>
        <p:spPr/>
        <p:txBody>
          <a:bodyPr/>
          <a:lstStyle/>
          <a:p>
            <a:r>
              <a:rPr lang="en-US"/>
              <a:t>Eóin Houlihan M.P.C.</a:t>
            </a:r>
            <a:endParaRPr lang="en-US" dirty="0"/>
          </a:p>
        </p:txBody>
      </p:sp>
    </p:spTree>
    <p:extLst>
      <p:ext uri="{BB962C8B-B14F-4D97-AF65-F5344CB8AC3E}">
        <p14:creationId xmlns:p14="http://schemas.microsoft.com/office/powerpoint/2010/main" val="2214060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Napoleon Bonaparte</a:t>
            </a:r>
          </a:p>
        </p:txBody>
      </p:sp>
      <p:pic>
        <p:nvPicPr>
          <p:cNvPr id="4" name="Content Placeholder 3" descr="Napoleon_Bonaparte_1175088533032877.jpg"/>
          <p:cNvPicPr>
            <a:picLocks noGrp="1" noChangeAspect="1"/>
          </p:cNvPicPr>
          <p:nvPr>
            <p:ph idx="1"/>
          </p:nvPr>
        </p:nvPicPr>
        <p:blipFill>
          <a:blip r:embed="rId2">
            <a:extLst>
              <a:ext uri="{28A0092B-C50C-407E-A947-70E740481C1C}">
                <a14:useLocalDpi xmlns:a14="http://schemas.microsoft.com/office/drawing/2010/main" val="0"/>
              </a:ext>
            </a:extLst>
          </a:blip>
          <a:srcRect l="-60381" r="-60381"/>
          <a:stretch>
            <a:fillRect/>
          </a:stretch>
        </p:blipFill>
        <p:spPr/>
      </p:pic>
      <p:sp>
        <p:nvSpPr>
          <p:cNvPr id="3" name="Footer Placeholder 2"/>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1502475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Directory</a:t>
            </a:r>
          </a:p>
        </p:txBody>
      </p:sp>
      <p:sp>
        <p:nvSpPr>
          <p:cNvPr id="3" name="Content Placeholder 2"/>
          <p:cNvSpPr>
            <a:spLocks noGrp="1"/>
          </p:cNvSpPr>
          <p:nvPr>
            <p:ph idx="1"/>
          </p:nvPr>
        </p:nvSpPr>
        <p:spPr/>
        <p:txBody>
          <a:bodyPr>
            <a:normAutofit fontScale="85000" lnSpcReduction="10000"/>
          </a:bodyPr>
          <a:lstStyle/>
          <a:p>
            <a:r>
              <a:rPr lang="en-US" dirty="0"/>
              <a:t>Order was finally restored and a new government called the Directory was established in 1799</a:t>
            </a:r>
          </a:p>
          <a:p>
            <a:r>
              <a:rPr lang="en-US" dirty="0"/>
              <a:t>The </a:t>
            </a:r>
            <a:r>
              <a:rPr lang="en-US" b="1" dirty="0">
                <a:solidFill>
                  <a:schemeClr val="accent4"/>
                </a:solidFill>
              </a:rPr>
              <a:t>Declaration of the Rights of Man and the Citizen</a:t>
            </a:r>
            <a:r>
              <a:rPr lang="en-US" dirty="0"/>
              <a:t> was passed</a:t>
            </a:r>
          </a:p>
          <a:p>
            <a:r>
              <a:rPr lang="en-US" dirty="0"/>
              <a:t>In 1804, Napoleon Bonaparte became the emperor of France</a:t>
            </a:r>
          </a:p>
          <a:p>
            <a:r>
              <a:rPr lang="en-US" dirty="0"/>
              <a:t>He held ALL the power like Louis XVI had!</a:t>
            </a:r>
          </a:p>
          <a:p>
            <a:r>
              <a:rPr lang="en-US" dirty="0"/>
              <a:t>He continued to fight across Europe but was defeated badly by the Russians </a:t>
            </a:r>
          </a:p>
          <a:p>
            <a:r>
              <a:rPr lang="en-US" dirty="0"/>
              <a:t>By 1815 he was defeated at the battle of Waterloo and Louis XVI brother was appointed king!</a:t>
            </a:r>
          </a:p>
        </p:txBody>
      </p:sp>
      <p:sp>
        <p:nvSpPr>
          <p:cNvPr id="4" name="Footer Placeholder 3"/>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760608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France was governed</a:t>
            </a:r>
          </a:p>
        </p:txBody>
      </p:sp>
      <p:sp>
        <p:nvSpPr>
          <p:cNvPr id="3" name="Content Placeholder 2"/>
          <p:cNvSpPr>
            <a:spLocks noGrp="1"/>
          </p:cNvSpPr>
          <p:nvPr>
            <p:ph sz="quarter" idx="13"/>
          </p:nvPr>
        </p:nvSpPr>
        <p:spPr>
          <a:xfrm>
            <a:off x="1298448" y="2121407"/>
            <a:ext cx="6562184" cy="3602736"/>
          </a:xfrm>
        </p:spPr>
        <p:txBody>
          <a:bodyPr>
            <a:normAutofit fontScale="92500"/>
          </a:bodyPr>
          <a:lstStyle/>
          <a:p>
            <a:r>
              <a:rPr lang="en-US" dirty="0"/>
              <a:t>France was the birth place of the </a:t>
            </a:r>
            <a:r>
              <a:rPr lang="en-US" b="1" i="1" u="sng" dirty="0"/>
              <a:t>enlightenment</a:t>
            </a:r>
          </a:p>
          <a:p>
            <a:r>
              <a:rPr lang="en-US" dirty="0"/>
              <a:t>Writers such as Montesquieu, Rousseau and Voltaire inspired many people to rise up and rebel against governments and monarchy who ruled countries unfairly</a:t>
            </a:r>
          </a:p>
          <a:p>
            <a:r>
              <a:rPr lang="en-US" dirty="0"/>
              <a:t>France was ruled by an </a:t>
            </a:r>
            <a:r>
              <a:rPr lang="en-US" b="1" i="1" u="sng" dirty="0"/>
              <a:t>absolute monarchy</a:t>
            </a:r>
            <a:r>
              <a:rPr lang="en-US" dirty="0"/>
              <a:t>.  Louis XVI ruled with complete power in France </a:t>
            </a:r>
          </a:p>
          <a:p>
            <a:r>
              <a:rPr lang="en-US" dirty="0"/>
              <a:t>Only the Nobel's, Catholic church and king had any say in how the country was run  - </a:t>
            </a:r>
            <a:r>
              <a:rPr lang="en-US" b="1" i="1" u="sng" dirty="0" err="1"/>
              <a:t>Ancien</a:t>
            </a:r>
            <a:r>
              <a:rPr lang="en-US" b="1" i="1" u="sng" dirty="0"/>
              <a:t> Régime</a:t>
            </a:r>
            <a:endParaRPr lang="en-US" dirty="0"/>
          </a:p>
        </p:txBody>
      </p:sp>
      <p:sp>
        <p:nvSpPr>
          <p:cNvPr id="4" name="Footer Placeholder 3"/>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278702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Words</a:t>
            </a:r>
          </a:p>
        </p:txBody>
      </p:sp>
      <p:sp>
        <p:nvSpPr>
          <p:cNvPr id="3" name="Content Placeholder 2"/>
          <p:cNvSpPr>
            <a:spLocks noGrp="1"/>
          </p:cNvSpPr>
          <p:nvPr>
            <p:ph sz="quarter" idx="13"/>
          </p:nvPr>
        </p:nvSpPr>
        <p:spPr/>
        <p:txBody>
          <a:bodyPr>
            <a:normAutofit fontScale="92500" lnSpcReduction="10000"/>
          </a:bodyPr>
          <a:lstStyle/>
          <a:p>
            <a:r>
              <a:rPr lang="en-US" dirty="0"/>
              <a:t>Louis XVI</a:t>
            </a:r>
          </a:p>
          <a:p>
            <a:r>
              <a:rPr lang="en-US" dirty="0"/>
              <a:t>Absolute Monarchy</a:t>
            </a:r>
          </a:p>
          <a:p>
            <a:r>
              <a:rPr lang="en-US" dirty="0"/>
              <a:t>Divine Right of Kings</a:t>
            </a:r>
          </a:p>
          <a:p>
            <a:r>
              <a:rPr lang="en-US" dirty="0"/>
              <a:t>The Enlightenment</a:t>
            </a:r>
          </a:p>
          <a:p>
            <a:r>
              <a:rPr lang="en-US" dirty="0"/>
              <a:t>Estates General</a:t>
            </a:r>
          </a:p>
          <a:p>
            <a:r>
              <a:rPr lang="en-US" dirty="0"/>
              <a:t>First Estate</a:t>
            </a:r>
          </a:p>
          <a:p>
            <a:r>
              <a:rPr lang="en-US" dirty="0"/>
              <a:t>Second Estate</a:t>
            </a:r>
          </a:p>
          <a:p>
            <a:r>
              <a:rPr lang="en-US" dirty="0"/>
              <a:t>Third Estate</a:t>
            </a:r>
          </a:p>
          <a:p>
            <a:r>
              <a:rPr lang="en-US" dirty="0"/>
              <a:t>Sans Culottes</a:t>
            </a:r>
          </a:p>
        </p:txBody>
      </p:sp>
      <p:sp>
        <p:nvSpPr>
          <p:cNvPr id="4" name="Content Placeholder 3"/>
          <p:cNvSpPr>
            <a:spLocks noGrp="1"/>
          </p:cNvSpPr>
          <p:nvPr>
            <p:ph sz="quarter" idx="14"/>
          </p:nvPr>
        </p:nvSpPr>
        <p:spPr/>
        <p:txBody>
          <a:bodyPr/>
          <a:lstStyle/>
          <a:p>
            <a:r>
              <a:rPr lang="en-US" dirty="0"/>
              <a:t>National Assembly</a:t>
            </a:r>
          </a:p>
          <a:p>
            <a:r>
              <a:rPr lang="en-US" dirty="0"/>
              <a:t>Tennis Court Oath</a:t>
            </a:r>
          </a:p>
          <a:p>
            <a:r>
              <a:rPr lang="en-US" dirty="0"/>
              <a:t>Flight to </a:t>
            </a:r>
            <a:r>
              <a:rPr lang="en-US" dirty="0" err="1"/>
              <a:t>Verennes</a:t>
            </a:r>
            <a:endParaRPr lang="en-US" dirty="0"/>
          </a:p>
          <a:p>
            <a:r>
              <a:rPr lang="en-US" dirty="0" err="1"/>
              <a:t>Maximilien</a:t>
            </a:r>
            <a:r>
              <a:rPr lang="en-US" dirty="0"/>
              <a:t> Robespierre</a:t>
            </a:r>
          </a:p>
          <a:p>
            <a:r>
              <a:rPr lang="en-US" dirty="0"/>
              <a:t>Jacobins</a:t>
            </a:r>
          </a:p>
          <a:p>
            <a:r>
              <a:rPr lang="en-US" dirty="0"/>
              <a:t>Reign of Terror</a:t>
            </a:r>
          </a:p>
          <a:p>
            <a:r>
              <a:rPr lang="en-US" dirty="0"/>
              <a:t>Napoleon Bonaparte</a:t>
            </a:r>
          </a:p>
          <a:p>
            <a:endParaRPr lang="en-US" dirty="0"/>
          </a:p>
          <a:p>
            <a:endParaRPr lang="en-US" dirty="0"/>
          </a:p>
        </p:txBody>
      </p:sp>
      <p:sp>
        <p:nvSpPr>
          <p:cNvPr id="5" name="Footer Placeholder 4"/>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3991328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Bankrupt France</a:t>
            </a:r>
          </a:p>
        </p:txBody>
      </p:sp>
      <p:sp>
        <p:nvSpPr>
          <p:cNvPr id="3" name="Content Placeholder 2"/>
          <p:cNvSpPr>
            <a:spLocks noGrp="1"/>
          </p:cNvSpPr>
          <p:nvPr>
            <p:ph idx="1"/>
          </p:nvPr>
        </p:nvSpPr>
        <p:spPr/>
        <p:txBody>
          <a:bodyPr/>
          <a:lstStyle/>
          <a:p>
            <a:r>
              <a:rPr lang="en-US" dirty="0"/>
              <a:t>At this time The French King and government had run out of money.  This was because</a:t>
            </a:r>
          </a:p>
          <a:p>
            <a:pPr lvl="1"/>
            <a:r>
              <a:rPr lang="en-US" dirty="0"/>
              <a:t>France was involved in a lot of wars and these cost money</a:t>
            </a:r>
          </a:p>
          <a:p>
            <a:pPr lvl="1"/>
            <a:r>
              <a:rPr lang="en-US" dirty="0"/>
              <a:t>Louis XVI and his wife Marie Antoinette had very expensive tastes and spent money on extravagant goods and built magnificent places and houses across France</a:t>
            </a:r>
          </a:p>
        </p:txBody>
      </p:sp>
      <p:sp>
        <p:nvSpPr>
          <p:cNvPr id="4" name="Footer Placeholder 3"/>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4278855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Versailles Palace </a:t>
            </a:r>
          </a:p>
        </p:txBody>
      </p:sp>
      <p:pic>
        <p:nvPicPr>
          <p:cNvPr id="5" name="Content Placeholder 4" descr="Versailles.jpg"/>
          <p:cNvPicPr>
            <a:picLocks noGrp="1" noChangeAspect="1"/>
          </p:cNvPicPr>
          <p:nvPr>
            <p:ph sz="quarter" idx="13"/>
          </p:nvPr>
        </p:nvPicPr>
        <p:blipFill>
          <a:blip r:embed="rId2">
            <a:extLst>
              <a:ext uri="{28A0092B-C50C-407E-A947-70E740481C1C}">
                <a14:useLocalDpi xmlns:a14="http://schemas.microsoft.com/office/drawing/2010/main" val="0"/>
              </a:ext>
            </a:extLst>
          </a:blip>
          <a:srcRect t="-38117" b="-38117"/>
          <a:stretch>
            <a:fillRect/>
          </a:stretch>
        </p:blipFill>
        <p:spPr/>
      </p:pic>
      <p:pic>
        <p:nvPicPr>
          <p:cNvPr id="6" name="Content Placeholder 5" descr="The-palace-of-Versa_803299c.jpg"/>
          <p:cNvPicPr>
            <a:picLocks noGrp="1" noChangeAspect="1"/>
          </p:cNvPicPr>
          <p:nvPr>
            <p:ph sz="quarter" idx="14"/>
          </p:nvPr>
        </p:nvPicPr>
        <p:blipFill>
          <a:blip r:embed="rId3">
            <a:extLst>
              <a:ext uri="{28A0092B-C50C-407E-A947-70E740481C1C}">
                <a14:useLocalDpi xmlns:a14="http://schemas.microsoft.com/office/drawing/2010/main" val="0"/>
              </a:ext>
            </a:extLst>
          </a:blip>
          <a:srcRect l="22211" r="22211"/>
          <a:stretch>
            <a:fillRect/>
          </a:stretch>
        </p:blipFill>
        <p:spPr>
          <a:xfrm>
            <a:off x="4664075" y="2119313"/>
            <a:ext cx="3200400" cy="3605212"/>
          </a:xfrm>
        </p:spPr>
      </p:pic>
      <p:sp>
        <p:nvSpPr>
          <p:cNvPr id="3" name="Footer Placeholder 2"/>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1577825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Estates General</a:t>
            </a:r>
          </a:p>
        </p:txBody>
      </p:sp>
      <p:sp>
        <p:nvSpPr>
          <p:cNvPr id="3" name="Content Placeholder 2"/>
          <p:cNvSpPr>
            <a:spLocks noGrp="1"/>
          </p:cNvSpPr>
          <p:nvPr>
            <p:ph idx="1"/>
          </p:nvPr>
        </p:nvSpPr>
        <p:spPr/>
        <p:txBody>
          <a:bodyPr/>
          <a:lstStyle/>
          <a:p>
            <a:r>
              <a:rPr lang="en-US" dirty="0"/>
              <a:t>The French Parliament consisted of THREE ESTATES or groups</a:t>
            </a:r>
          </a:p>
          <a:p>
            <a:pPr marL="0" indent="0">
              <a:buNone/>
            </a:pPr>
            <a:endParaRPr lang="en-US" dirty="0"/>
          </a:p>
          <a:p>
            <a:pPr marL="822960" lvl="1" indent="-457200">
              <a:buFont typeface="+mj-lt"/>
              <a:buAutoNum type="arabicPeriod"/>
            </a:pPr>
            <a:r>
              <a:rPr lang="en-US" dirty="0"/>
              <a:t>First Estate – Catholic Church </a:t>
            </a:r>
            <a:r>
              <a:rPr lang="en-US" b="1" i="1" dirty="0">
                <a:solidFill>
                  <a:srgbClr val="465E9C"/>
                </a:solidFill>
              </a:rPr>
              <a:t>(paid </a:t>
            </a:r>
            <a:r>
              <a:rPr lang="en-US" b="1" i="1" u="sng" dirty="0">
                <a:solidFill>
                  <a:srgbClr val="465E9C"/>
                </a:solidFill>
              </a:rPr>
              <a:t>NO TAX</a:t>
            </a:r>
            <a:r>
              <a:rPr lang="en-US" b="1" i="1" dirty="0">
                <a:solidFill>
                  <a:srgbClr val="465E9C"/>
                </a:solidFill>
              </a:rPr>
              <a:t>)</a:t>
            </a:r>
          </a:p>
          <a:p>
            <a:pPr marL="365760" lvl="1" indent="0">
              <a:buNone/>
            </a:pPr>
            <a:endParaRPr lang="en-US" b="1" i="1" dirty="0">
              <a:solidFill>
                <a:srgbClr val="465E9C"/>
              </a:solidFill>
            </a:endParaRPr>
          </a:p>
          <a:p>
            <a:pPr marL="822960" lvl="1" indent="-457200">
              <a:buFont typeface="+mj-lt"/>
              <a:buAutoNum type="arabicPeriod"/>
            </a:pPr>
            <a:r>
              <a:rPr lang="en-US" dirty="0"/>
              <a:t>Second Estate – Nobility </a:t>
            </a:r>
            <a:r>
              <a:rPr lang="en-US" b="1" i="1" dirty="0">
                <a:solidFill>
                  <a:schemeClr val="tx2"/>
                </a:solidFill>
              </a:rPr>
              <a:t>(paid </a:t>
            </a:r>
            <a:r>
              <a:rPr lang="en-US" b="1" i="1" u="sng" dirty="0">
                <a:solidFill>
                  <a:srgbClr val="465E9C"/>
                </a:solidFill>
              </a:rPr>
              <a:t>NO TAX</a:t>
            </a:r>
            <a:r>
              <a:rPr lang="en-US" b="1" i="1" dirty="0">
                <a:solidFill>
                  <a:schemeClr val="tx2"/>
                </a:solidFill>
              </a:rPr>
              <a:t>)</a:t>
            </a:r>
          </a:p>
          <a:p>
            <a:pPr marL="365760" lvl="1" indent="0">
              <a:buNone/>
            </a:pPr>
            <a:endParaRPr lang="en-US" b="1" i="1" dirty="0">
              <a:solidFill>
                <a:schemeClr val="tx2"/>
              </a:solidFill>
            </a:endParaRPr>
          </a:p>
          <a:p>
            <a:pPr marL="822960" lvl="1" indent="-457200">
              <a:buFont typeface="+mj-lt"/>
              <a:buAutoNum type="arabicPeriod"/>
            </a:pPr>
            <a:r>
              <a:rPr lang="en-US" dirty="0"/>
              <a:t>Third Estate – Everyone else </a:t>
            </a:r>
            <a:r>
              <a:rPr lang="en-US" b="1" i="1" dirty="0">
                <a:solidFill>
                  <a:srgbClr val="465E9C"/>
                </a:solidFill>
              </a:rPr>
              <a:t>(</a:t>
            </a:r>
            <a:r>
              <a:rPr lang="en-US" b="1" i="1" u="sng" dirty="0">
                <a:solidFill>
                  <a:srgbClr val="465E9C"/>
                </a:solidFill>
              </a:rPr>
              <a:t>PAID TAX</a:t>
            </a:r>
            <a:r>
              <a:rPr lang="en-US" b="1" i="1" dirty="0">
                <a:solidFill>
                  <a:srgbClr val="465E9C"/>
                </a:solidFill>
              </a:rPr>
              <a:t>)</a:t>
            </a:r>
          </a:p>
          <a:p>
            <a:pPr marL="365760" lvl="1" indent="0">
              <a:buNone/>
            </a:pPr>
            <a:endParaRPr lang="en-US" b="1" i="1" dirty="0">
              <a:solidFill>
                <a:srgbClr val="465E9C"/>
              </a:solidFill>
            </a:endParaRPr>
          </a:p>
        </p:txBody>
      </p:sp>
      <p:sp>
        <p:nvSpPr>
          <p:cNvPr id="4" name="Footer Placeholder 3"/>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3188925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taxes needed</a:t>
            </a:r>
          </a:p>
        </p:txBody>
      </p:sp>
      <p:sp>
        <p:nvSpPr>
          <p:cNvPr id="3" name="Content Placeholder 2"/>
          <p:cNvSpPr>
            <a:spLocks noGrp="1"/>
          </p:cNvSpPr>
          <p:nvPr>
            <p:ph idx="1"/>
          </p:nvPr>
        </p:nvSpPr>
        <p:spPr/>
        <p:txBody>
          <a:bodyPr/>
          <a:lstStyle/>
          <a:p>
            <a:r>
              <a:rPr lang="en-US" dirty="0"/>
              <a:t>In order to get more money for France Louis XVI needed to raise taxes</a:t>
            </a:r>
          </a:p>
          <a:p>
            <a:r>
              <a:rPr lang="en-US" dirty="0"/>
              <a:t>These new taxes were going to have to be paid by the </a:t>
            </a:r>
            <a:r>
              <a:rPr lang="en-US" u="sng" dirty="0"/>
              <a:t>THIRD ESTATE</a:t>
            </a:r>
          </a:p>
          <a:p>
            <a:r>
              <a:rPr lang="en-US" dirty="0"/>
              <a:t>In order to raise taxes, a vote had to be taken by the Estates General</a:t>
            </a:r>
          </a:p>
          <a:p>
            <a:r>
              <a:rPr lang="en-US" dirty="0"/>
              <a:t>Each estate had ONE vote, therefore the First and Second Estate out numbered the Third Estate 2 to 1!</a:t>
            </a:r>
          </a:p>
        </p:txBody>
      </p:sp>
      <p:sp>
        <p:nvSpPr>
          <p:cNvPr id="4" name="Footer Placeholder 3"/>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2013966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THIRD ESTATE NOT HAPPY</a:t>
            </a:r>
          </a:p>
        </p:txBody>
      </p:sp>
      <p:sp>
        <p:nvSpPr>
          <p:cNvPr id="3" name="Content Placeholder 2"/>
          <p:cNvSpPr>
            <a:spLocks noGrp="1"/>
          </p:cNvSpPr>
          <p:nvPr>
            <p:ph idx="1"/>
          </p:nvPr>
        </p:nvSpPr>
        <p:spPr/>
        <p:txBody>
          <a:bodyPr/>
          <a:lstStyle/>
          <a:p>
            <a:r>
              <a:rPr lang="en-US" dirty="0"/>
              <a:t>The Third estate was  not only made up of the peasants of France but also of wealthy business people, bankers, teachers, soldiers and artists</a:t>
            </a:r>
          </a:p>
          <a:p>
            <a:r>
              <a:rPr lang="en-US" dirty="0"/>
              <a:t>They were extremely unhappy with having to pay even more taxes</a:t>
            </a:r>
          </a:p>
        </p:txBody>
      </p:sp>
      <p:sp>
        <p:nvSpPr>
          <p:cNvPr id="4" name="Footer Placeholder 3"/>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343464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4" name="Content Placeholder 3" descr="evt091202051200389.jpg"/>
          <p:cNvPicPr>
            <a:picLocks noGrp="1" noChangeAspect="1"/>
          </p:cNvPicPr>
          <p:nvPr>
            <p:ph idx="1"/>
          </p:nvPr>
        </p:nvPicPr>
        <p:blipFill>
          <a:blip r:embed="rId2">
            <a:extLst>
              <a:ext uri="{28A0092B-C50C-407E-A947-70E740481C1C}">
                <a14:useLocalDpi xmlns:a14="http://schemas.microsoft.com/office/drawing/2010/main" val="0"/>
              </a:ext>
            </a:extLst>
          </a:blip>
          <a:srcRect l="-51860" r="-51860"/>
          <a:stretch>
            <a:fillRect/>
          </a:stretch>
        </p:blipFill>
        <p:spPr/>
      </p:pic>
      <p:sp>
        <p:nvSpPr>
          <p:cNvPr id="3" name="Footer Placeholder 2"/>
          <p:cNvSpPr>
            <a:spLocks noGrp="1"/>
          </p:cNvSpPr>
          <p:nvPr>
            <p:ph type="ftr" sz="quarter" idx="11"/>
          </p:nvPr>
        </p:nvSpPr>
        <p:spPr/>
        <p:txBody>
          <a:bodyPr/>
          <a:lstStyle/>
          <a:p>
            <a:r>
              <a:rPr lang="en-US"/>
              <a:t>Eóin Houlihan M.P.C.</a:t>
            </a:r>
          </a:p>
        </p:txBody>
      </p:sp>
    </p:spTree>
    <p:extLst>
      <p:ext uri="{BB962C8B-B14F-4D97-AF65-F5344CB8AC3E}">
        <p14:creationId xmlns:p14="http://schemas.microsoft.com/office/powerpoint/2010/main" val="27319795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351</TotalTime>
  <Words>1497</Words>
  <Application>Microsoft Macintosh PowerPoint</Application>
  <PresentationFormat>On-screen Show (4:3)</PresentationFormat>
  <Paragraphs>156</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Brush Script MT</vt:lpstr>
      <vt:lpstr>Arial</vt:lpstr>
      <vt:lpstr>Calibri</vt:lpstr>
      <vt:lpstr>Constantia</vt:lpstr>
      <vt:lpstr>Franklin Gothic Book</vt:lpstr>
      <vt:lpstr>Rage Italic</vt:lpstr>
      <vt:lpstr>Pushpin</vt:lpstr>
      <vt:lpstr>FRENCH REVOLUTION</vt:lpstr>
      <vt:lpstr>France</vt:lpstr>
      <vt:lpstr>How France was governed</vt:lpstr>
      <vt:lpstr>Bankrupt France</vt:lpstr>
      <vt:lpstr>Versailles Palace </vt:lpstr>
      <vt:lpstr>The Estates General</vt:lpstr>
      <vt:lpstr>New taxes needed</vt:lpstr>
      <vt:lpstr>THIRD ESTATE NOT HAPPY</vt:lpstr>
      <vt:lpstr>?</vt:lpstr>
      <vt:lpstr>The National Assembly </vt:lpstr>
      <vt:lpstr>Tennis Court Oath</vt:lpstr>
      <vt:lpstr>Source Question</vt:lpstr>
      <vt:lpstr>A U-Turn</vt:lpstr>
      <vt:lpstr>The Revolution begins</vt:lpstr>
      <vt:lpstr>Storming the Bastille </vt:lpstr>
      <vt:lpstr>French National Flag</vt:lpstr>
      <vt:lpstr>The King and his wife is moved</vt:lpstr>
      <vt:lpstr>Flight to Varennes </vt:lpstr>
      <vt:lpstr>Execution of Louis XVI</vt:lpstr>
      <vt:lpstr>Shockwaves across Europe</vt:lpstr>
      <vt:lpstr>The French Assembly</vt:lpstr>
      <vt:lpstr>Left Wing versus Right Wing</vt:lpstr>
      <vt:lpstr>Reign of Terror</vt:lpstr>
      <vt:lpstr>What was it?</vt:lpstr>
      <vt:lpstr>Law of the Maximum</vt:lpstr>
      <vt:lpstr>Successes </vt:lpstr>
      <vt:lpstr>Execution of Robespierre </vt:lpstr>
      <vt:lpstr>Napoleon Bonaparte</vt:lpstr>
      <vt:lpstr>The Directory</vt:lpstr>
      <vt:lpstr>Key Words</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REVOLUTION</dc:title>
  <dc:creator>E.Houlihan</dc:creator>
  <cp:lastModifiedBy>Helen Morgan</cp:lastModifiedBy>
  <cp:revision>26</cp:revision>
  <dcterms:created xsi:type="dcterms:W3CDTF">2013-04-15T16:32:18Z</dcterms:created>
  <dcterms:modified xsi:type="dcterms:W3CDTF">2018-04-19T04:40:44Z</dcterms:modified>
</cp:coreProperties>
</file>