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5" r:id="rId8"/>
    <p:sldId id="264" r:id="rId9"/>
    <p:sldId id="263" r:id="rId10"/>
    <p:sldId id="267" r:id="rId11"/>
    <p:sldId id="262"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8"/>
    <p:restoredTop sz="94611"/>
  </p:normalViewPr>
  <p:slideViewPr>
    <p:cSldViewPr snapToGrid="0" snapToObjects="1">
      <p:cViewPr varScale="1">
        <p:scale>
          <a:sx n="116" d="100"/>
          <a:sy n="116" d="100"/>
        </p:scale>
        <p:origin x="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8048-671B-3E4D-973B-6551041791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195432-B10C-B145-9844-15FE90136D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ADD986-080F-ED43-954C-2A8F2A5772B9}"/>
              </a:ext>
            </a:extLst>
          </p:cNvPr>
          <p:cNvSpPr>
            <a:spLocks noGrp="1"/>
          </p:cNvSpPr>
          <p:nvPr>
            <p:ph type="dt" sz="half" idx="10"/>
          </p:nvPr>
        </p:nvSpPr>
        <p:spPr/>
        <p:txBody>
          <a:bodyPr/>
          <a:lstStyle/>
          <a:p>
            <a:fld id="{41C7C47F-37B3-1245-9DF2-153FA907E94D}" type="datetimeFigureOut">
              <a:rPr lang="en-US" smtClean="0"/>
              <a:t>8/24/18</a:t>
            </a:fld>
            <a:endParaRPr lang="en-US"/>
          </a:p>
        </p:txBody>
      </p:sp>
      <p:sp>
        <p:nvSpPr>
          <p:cNvPr id="5" name="Footer Placeholder 4">
            <a:extLst>
              <a:ext uri="{FF2B5EF4-FFF2-40B4-BE49-F238E27FC236}">
                <a16:creationId xmlns:a16="http://schemas.microsoft.com/office/drawing/2014/main" id="{17FA8C44-0D22-554F-85C2-93718BA45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DD748-58E0-E14B-A7C6-090A4E73EB07}"/>
              </a:ext>
            </a:extLst>
          </p:cNvPr>
          <p:cNvSpPr>
            <a:spLocks noGrp="1"/>
          </p:cNvSpPr>
          <p:nvPr>
            <p:ph type="sldNum" sz="quarter" idx="12"/>
          </p:nvPr>
        </p:nvSpPr>
        <p:spPr/>
        <p:txBody>
          <a:bodyPr/>
          <a:lstStyle/>
          <a:p>
            <a:fld id="{A0D8443A-7FAF-A14E-BAE2-16EB2C0A262F}" type="slidenum">
              <a:rPr lang="en-US" smtClean="0"/>
              <a:t>‹#›</a:t>
            </a:fld>
            <a:endParaRPr lang="en-US"/>
          </a:p>
        </p:txBody>
      </p:sp>
    </p:spTree>
    <p:extLst>
      <p:ext uri="{BB962C8B-B14F-4D97-AF65-F5344CB8AC3E}">
        <p14:creationId xmlns:p14="http://schemas.microsoft.com/office/powerpoint/2010/main" val="30523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8298-4AD0-2C43-8B0B-2CF5356138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AD34B0-D40B-9848-89DE-F1D42563DE6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A3728-4206-DD46-B403-28DA0AD4E2DF}"/>
              </a:ext>
            </a:extLst>
          </p:cNvPr>
          <p:cNvSpPr>
            <a:spLocks noGrp="1"/>
          </p:cNvSpPr>
          <p:nvPr>
            <p:ph type="dt" sz="half" idx="10"/>
          </p:nvPr>
        </p:nvSpPr>
        <p:spPr/>
        <p:txBody>
          <a:bodyPr/>
          <a:lstStyle/>
          <a:p>
            <a:fld id="{41C7C47F-37B3-1245-9DF2-153FA907E94D}" type="datetimeFigureOut">
              <a:rPr lang="en-US" smtClean="0"/>
              <a:t>8/24/18</a:t>
            </a:fld>
            <a:endParaRPr lang="en-US"/>
          </a:p>
        </p:txBody>
      </p:sp>
      <p:sp>
        <p:nvSpPr>
          <p:cNvPr id="5" name="Footer Placeholder 4">
            <a:extLst>
              <a:ext uri="{FF2B5EF4-FFF2-40B4-BE49-F238E27FC236}">
                <a16:creationId xmlns:a16="http://schemas.microsoft.com/office/drawing/2014/main" id="{6E1C5ED5-BD33-644D-82E2-B0B9C90C3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1ADC63-1856-4441-A4F6-C33227C0ED92}"/>
              </a:ext>
            </a:extLst>
          </p:cNvPr>
          <p:cNvSpPr>
            <a:spLocks noGrp="1"/>
          </p:cNvSpPr>
          <p:nvPr>
            <p:ph type="sldNum" sz="quarter" idx="12"/>
          </p:nvPr>
        </p:nvSpPr>
        <p:spPr/>
        <p:txBody>
          <a:bodyPr/>
          <a:lstStyle/>
          <a:p>
            <a:fld id="{A0D8443A-7FAF-A14E-BAE2-16EB2C0A262F}" type="slidenum">
              <a:rPr lang="en-US" smtClean="0"/>
              <a:t>‹#›</a:t>
            </a:fld>
            <a:endParaRPr lang="en-US"/>
          </a:p>
        </p:txBody>
      </p:sp>
    </p:spTree>
    <p:extLst>
      <p:ext uri="{BB962C8B-B14F-4D97-AF65-F5344CB8AC3E}">
        <p14:creationId xmlns:p14="http://schemas.microsoft.com/office/powerpoint/2010/main" val="1851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DD936D-10EB-EF4F-9B58-3AAAF73242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0673C5-634D-B04E-87D8-06997EF957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3E5AB-F2CE-5A40-AEF5-DA591EA63D91}"/>
              </a:ext>
            </a:extLst>
          </p:cNvPr>
          <p:cNvSpPr>
            <a:spLocks noGrp="1"/>
          </p:cNvSpPr>
          <p:nvPr>
            <p:ph type="dt" sz="half" idx="10"/>
          </p:nvPr>
        </p:nvSpPr>
        <p:spPr/>
        <p:txBody>
          <a:bodyPr/>
          <a:lstStyle/>
          <a:p>
            <a:fld id="{41C7C47F-37B3-1245-9DF2-153FA907E94D}" type="datetimeFigureOut">
              <a:rPr lang="en-US" smtClean="0"/>
              <a:t>8/24/18</a:t>
            </a:fld>
            <a:endParaRPr lang="en-US"/>
          </a:p>
        </p:txBody>
      </p:sp>
      <p:sp>
        <p:nvSpPr>
          <p:cNvPr id="5" name="Footer Placeholder 4">
            <a:extLst>
              <a:ext uri="{FF2B5EF4-FFF2-40B4-BE49-F238E27FC236}">
                <a16:creationId xmlns:a16="http://schemas.microsoft.com/office/drawing/2014/main" id="{9BD978C3-A222-A84C-95C5-497F69F2E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864E9-674B-2B4A-9095-6F9687DB70DF}"/>
              </a:ext>
            </a:extLst>
          </p:cNvPr>
          <p:cNvSpPr>
            <a:spLocks noGrp="1"/>
          </p:cNvSpPr>
          <p:nvPr>
            <p:ph type="sldNum" sz="quarter" idx="12"/>
          </p:nvPr>
        </p:nvSpPr>
        <p:spPr/>
        <p:txBody>
          <a:bodyPr/>
          <a:lstStyle/>
          <a:p>
            <a:fld id="{A0D8443A-7FAF-A14E-BAE2-16EB2C0A262F}" type="slidenum">
              <a:rPr lang="en-US" smtClean="0"/>
              <a:t>‹#›</a:t>
            </a:fld>
            <a:endParaRPr lang="en-US"/>
          </a:p>
        </p:txBody>
      </p:sp>
    </p:spTree>
    <p:extLst>
      <p:ext uri="{BB962C8B-B14F-4D97-AF65-F5344CB8AC3E}">
        <p14:creationId xmlns:p14="http://schemas.microsoft.com/office/powerpoint/2010/main" val="26084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D525-8723-4B4E-8991-91BF107E79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FC5C7-72C7-D545-A45B-17DF52410D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526AA-648E-5243-97FD-9838549C85CA}"/>
              </a:ext>
            </a:extLst>
          </p:cNvPr>
          <p:cNvSpPr>
            <a:spLocks noGrp="1"/>
          </p:cNvSpPr>
          <p:nvPr>
            <p:ph type="dt" sz="half" idx="10"/>
          </p:nvPr>
        </p:nvSpPr>
        <p:spPr/>
        <p:txBody>
          <a:bodyPr/>
          <a:lstStyle/>
          <a:p>
            <a:fld id="{41C7C47F-37B3-1245-9DF2-153FA907E94D}" type="datetimeFigureOut">
              <a:rPr lang="en-US" smtClean="0"/>
              <a:t>8/24/18</a:t>
            </a:fld>
            <a:endParaRPr lang="en-US"/>
          </a:p>
        </p:txBody>
      </p:sp>
      <p:sp>
        <p:nvSpPr>
          <p:cNvPr id="5" name="Footer Placeholder 4">
            <a:extLst>
              <a:ext uri="{FF2B5EF4-FFF2-40B4-BE49-F238E27FC236}">
                <a16:creationId xmlns:a16="http://schemas.microsoft.com/office/drawing/2014/main" id="{DFDEB678-D9FC-584D-B9EA-71B412374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CBF8B-794C-0142-8840-6263FB839FA2}"/>
              </a:ext>
            </a:extLst>
          </p:cNvPr>
          <p:cNvSpPr>
            <a:spLocks noGrp="1"/>
          </p:cNvSpPr>
          <p:nvPr>
            <p:ph type="sldNum" sz="quarter" idx="12"/>
          </p:nvPr>
        </p:nvSpPr>
        <p:spPr/>
        <p:txBody>
          <a:bodyPr/>
          <a:lstStyle/>
          <a:p>
            <a:fld id="{A0D8443A-7FAF-A14E-BAE2-16EB2C0A262F}" type="slidenum">
              <a:rPr lang="en-US" smtClean="0"/>
              <a:t>‹#›</a:t>
            </a:fld>
            <a:endParaRPr lang="en-US"/>
          </a:p>
        </p:txBody>
      </p:sp>
    </p:spTree>
    <p:extLst>
      <p:ext uri="{BB962C8B-B14F-4D97-AF65-F5344CB8AC3E}">
        <p14:creationId xmlns:p14="http://schemas.microsoft.com/office/powerpoint/2010/main" val="411692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F04E-68D4-EB43-B393-3E9AE9FFC7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7E0D91-7EFF-2747-9009-4F04B72769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CF7F69-569F-2644-9214-3284166B3012}"/>
              </a:ext>
            </a:extLst>
          </p:cNvPr>
          <p:cNvSpPr>
            <a:spLocks noGrp="1"/>
          </p:cNvSpPr>
          <p:nvPr>
            <p:ph type="dt" sz="half" idx="10"/>
          </p:nvPr>
        </p:nvSpPr>
        <p:spPr/>
        <p:txBody>
          <a:bodyPr/>
          <a:lstStyle/>
          <a:p>
            <a:fld id="{41C7C47F-37B3-1245-9DF2-153FA907E94D}" type="datetimeFigureOut">
              <a:rPr lang="en-US" smtClean="0"/>
              <a:t>8/24/18</a:t>
            </a:fld>
            <a:endParaRPr lang="en-US"/>
          </a:p>
        </p:txBody>
      </p:sp>
      <p:sp>
        <p:nvSpPr>
          <p:cNvPr id="5" name="Footer Placeholder 4">
            <a:extLst>
              <a:ext uri="{FF2B5EF4-FFF2-40B4-BE49-F238E27FC236}">
                <a16:creationId xmlns:a16="http://schemas.microsoft.com/office/drawing/2014/main" id="{A0CEEF39-9D46-FC46-8C24-5E1576C4B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D7CA3-3AA8-8549-8D82-12B844C1AE05}"/>
              </a:ext>
            </a:extLst>
          </p:cNvPr>
          <p:cNvSpPr>
            <a:spLocks noGrp="1"/>
          </p:cNvSpPr>
          <p:nvPr>
            <p:ph type="sldNum" sz="quarter" idx="12"/>
          </p:nvPr>
        </p:nvSpPr>
        <p:spPr/>
        <p:txBody>
          <a:bodyPr/>
          <a:lstStyle/>
          <a:p>
            <a:fld id="{A0D8443A-7FAF-A14E-BAE2-16EB2C0A262F}" type="slidenum">
              <a:rPr lang="en-US" smtClean="0"/>
              <a:t>‹#›</a:t>
            </a:fld>
            <a:endParaRPr lang="en-US"/>
          </a:p>
        </p:txBody>
      </p:sp>
    </p:spTree>
    <p:extLst>
      <p:ext uri="{BB962C8B-B14F-4D97-AF65-F5344CB8AC3E}">
        <p14:creationId xmlns:p14="http://schemas.microsoft.com/office/powerpoint/2010/main" val="106212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C0B1-3E3E-FD4A-A289-3ADCA3B6BB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95BF3D-E4C8-CF41-9EC8-62947B164AE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492E8D-7158-2046-B564-30237F5A83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3094E-1CED-9047-9AF2-51540E49A960}"/>
              </a:ext>
            </a:extLst>
          </p:cNvPr>
          <p:cNvSpPr>
            <a:spLocks noGrp="1"/>
          </p:cNvSpPr>
          <p:nvPr>
            <p:ph type="dt" sz="half" idx="10"/>
          </p:nvPr>
        </p:nvSpPr>
        <p:spPr/>
        <p:txBody>
          <a:bodyPr/>
          <a:lstStyle/>
          <a:p>
            <a:fld id="{41C7C47F-37B3-1245-9DF2-153FA907E94D}" type="datetimeFigureOut">
              <a:rPr lang="en-US" smtClean="0"/>
              <a:t>8/24/18</a:t>
            </a:fld>
            <a:endParaRPr lang="en-US"/>
          </a:p>
        </p:txBody>
      </p:sp>
      <p:sp>
        <p:nvSpPr>
          <p:cNvPr id="6" name="Footer Placeholder 5">
            <a:extLst>
              <a:ext uri="{FF2B5EF4-FFF2-40B4-BE49-F238E27FC236}">
                <a16:creationId xmlns:a16="http://schemas.microsoft.com/office/drawing/2014/main" id="{B77AEDCB-0633-C84E-AE03-E1C2DF578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821A4-0DBD-E848-B9C6-758A28E7146B}"/>
              </a:ext>
            </a:extLst>
          </p:cNvPr>
          <p:cNvSpPr>
            <a:spLocks noGrp="1"/>
          </p:cNvSpPr>
          <p:nvPr>
            <p:ph type="sldNum" sz="quarter" idx="12"/>
          </p:nvPr>
        </p:nvSpPr>
        <p:spPr/>
        <p:txBody>
          <a:bodyPr/>
          <a:lstStyle/>
          <a:p>
            <a:fld id="{A0D8443A-7FAF-A14E-BAE2-16EB2C0A262F}" type="slidenum">
              <a:rPr lang="en-US" smtClean="0"/>
              <a:t>‹#›</a:t>
            </a:fld>
            <a:endParaRPr lang="en-US"/>
          </a:p>
        </p:txBody>
      </p:sp>
    </p:spTree>
    <p:extLst>
      <p:ext uri="{BB962C8B-B14F-4D97-AF65-F5344CB8AC3E}">
        <p14:creationId xmlns:p14="http://schemas.microsoft.com/office/powerpoint/2010/main" val="244025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C2D4D-D651-804A-B5ED-B4F1B065C2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5E9F3E-DEAF-FB41-9C16-62854829CF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ABEA95-2455-E14D-8E4C-1B5D1852B0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987A9A-359D-0146-8146-6220441B21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6AD8DB-90EC-7742-838D-46D1BA8E89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C67EA9-A844-F440-B16A-552D586011F8}"/>
              </a:ext>
            </a:extLst>
          </p:cNvPr>
          <p:cNvSpPr>
            <a:spLocks noGrp="1"/>
          </p:cNvSpPr>
          <p:nvPr>
            <p:ph type="dt" sz="half" idx="10"/>
          </p:nvPr>
        </p:nvSpPr>
        <p:spPr/>
        <p:txBody>
          <a:bodyPr/>
          <a:lstStyle/>
          <a:p>
            <a:fld id="{41C7C47F-37B3-1245-9DF2-153FA907E94D}" type="datetimeFigureOut">
              <a:rPr lang="en-US" smtClean="0"/>
              <a:t>8/24/18</a:t>
            </a:fld>
            <a:endParaRPr lang="en-US"/>
          </a:p>
        </p:txBody>
      </p:sp>
      <p:sp>
        <p:nvSpPr>
          <p:cNvPr id="8" name="Footer Placeholder 7">
            <a:extLst>
              <a:ext uri="{FF2B5EF4-FFF2-40B4-BE49-F238E27FC236}">
                <a16:creationId xmlns:a16="http://schemas.microsoft.com/office/drawing/2014/main" id="{1107755E-CCD9-C048-A0F5-ABFD60029D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5E8A79-A6FC-5B4C-9053-E56CEDAFEC30}"/>
              </a:ext>
            </a:extLst>
          </p:cNvPr>
          <p:cNvSpPr>
            <a:spLocks noGrp="1"/>
          </p:cNvSpPr>
          <p:nvPr>
            <p:ph type="sldNum" sz="quarter" idx="12"/>
          </p:nvPr>
        </p:nvSpPr>
        <p:spPr/>
        <p:txBody>
          <a:bodyPr/>
          <a:lstStyle/>
          <a:p>
            <a:fld id="{A0D8443A-7FAF-A14E-BAE2-16EB2C0A262F}" type="slidenum">
              <a:rPr lang="en-US" smtClean="0"/>
              <a:t>‹#›</a:t>
            </a:fld>
            <a:endParaRPr lang="en-US"/>
          </a:p>
        </p:txBody>
      </p:sp>
    </p:spTree>
    <p:extLst>
      <p:ext uri="{BB962C8B-B14F-4D97-AF65-F5344CB8AC3E}">
        <p14:creationId xmlns:p14="http://schemas.microsoft.com/office/powerpoint/2010/main" val="172101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5FD1-053F-7F46-A961-37E5FD81CB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3FF39D-8F32-544E-89F7-C01C80411D1C}"/>
              </a:ext>
            </a:extLst>
          </p:cNvPr>
          <p:cNvSpPr>
            <a:spLocks noGrp="1"/>
          </p:cNvSpPr>
          <p:nvPr>
            <p:ph type="dt" sz="half" idx="10"/>
          </p:nvPr>
        </p:nvSpPr>
        <p:spPr/>
        <p:txBody>
          <a:bodyPr/>
          <a:lstStyle/>
          <a:p>
            <a:fld id="{41C7C47F-37B3-1245-9DF2-153FA907E94D}" type="datetimeFigureOut">
              <a:rPr lang="en-US" smtClean="0"/>
              <a:t>8/24/18</a:t>
            </a:fld>
            <a:endParaRPr lang="en-US"/>
          </a:p>
        </p:txBody>
      </p:sp>
      <p:sp>
        <p:nvSpPr>
          <p:cNvPr id="4" name="Footer Placeholder 3">
            <a:extLst>
              <a:ext uri="{FF2B5EF4-FFF2-40B4-BE49-F238E27FC236}">
                <a16:creationId xmlns:a16="http://schemas.microsoft.com/office/drawing/2014/main" id="{D19F52D0-B568-0D4D-8D9D-016AB92815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7C91E4-E3E4-ED44-A308-B009703E0A9F}"/>
              </a:ext>
            </a:extLst>
          </p:cNvPr>
          <p:cNvSpPr>
            <a:spLocks noGrp="1"/>
          </p:cNvSpPr>
          <p:nvPr>
            <p:ph type="sldNum" sz="quarter" idx="12"/>
          </p:nvPr>
        </p:nvSpPr>
        <p:spPr/>
        <p:txBody>
          <a:bodyPr/>
          <a:lstStyle/>
          <a:p>
            <a:fld id="{A0D8443A-7FAF-A14E-BAE2-16EB2C0A262F}" type="slidenum">
              <a:rPr lang="en-US" smtClean="0"/>
              <a:t>‹#›</a:t>
            </a:fld>
            <a:endParaRPr lang="en-US"/>
          </a:p>
        </p:txBody>
      </p:sp>
    </p:spTree>
    <p:extLst>
      <p:ext uri="{BB962C8B-B14F-4D97-AF65-F5344CB8AC3E}">
        <p14:creationId xmlns:p14="http://schemas.microsoft.com/office/powerpoint/2010/main" val="157107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DC4C11-4121-0F47-9AD8-7C064169EE08}"/>
              </a:ext>
            </a:extLst>
          </p:cNvPr>
          <p:cNvSpPr>
            <a:spLocks noGrp="1"/>
          </p:cNvSpPr>
          <p:nvPr>
            <p:ph type="dt" sz="half" idx="10"/>
          </p:nvPr>
        </p:nvSpPr>
        <p:spPr/>
        <p:txBody>
          <a:bodyPr/>
          <a:lstStyle/>
          <a:p>
            <a:fld id="{41C7C47F-37B3-1245-9DF2-153FA907E94D}" type="datetimeFigureOut">
              <a:rPr lang="en-US" smtClean="0"/>
              <a:t>8/24/18</a:t>
            </a:fld>
            <a:endParaRPr lang="en-US"/>
          </a:p>
        </p:txBody>
      </p:sp>
      <p:sp>
        <p:nvSpPr>
          <p:cNvPr id="3" name="Footer Placeholder 2">
            <a:extLst>
              <a:ext uri="{FF2B5EF4-FFF2-40B4-BE49-F238E27FC236}">
                <a16:creationId xmlns:a16="http://schemas.microsoft.com/office/drawing/2014/main" id="{0DBE774E-0D63-6F41-9F3B-CA1C8AE31F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4E269A-9507-5446-98C0-7C1D19EA7B21}"/>
              </a:ext>
            </a:extLst>
          </p:cNvPr>
          <p:cNvSpPr>
            <a:spLocks noGrp="1"/>
          </p:cNvSpPr>
          <p:nvPr>
            <p:ph type="sldNum" sz="quarter" idx="12"/>
          </p:nvPr>
        </p:nvSpPr>
        <p:spPr/>
        <p:txBody>
          <a:bodyPr/>
          <a:lstStyle/>
          <a:p>
            <a:fld id="{A0D8443A-7FAF-A14E-BAE2-16EB2C0A262F}" type="slidenum">
              <a:rPr lang="en-US" smtClean="0"/>
              <a:t>‹#›</a:t>
            </a:fld>
            <a:endParaRPr lang="en-US"/>
          </a:p>
        </p:txBody>
      </p:sp>
    </p:spTree>
    <p:extLst>
      <p:ext uri="{BB962C8B-B14F-4D97-AF65-F5344CB8AC3E}">
        <p14:creationId xmlns:p14="http://schemas.microsoft.com/office/powerpoint/2010/main" val="3796692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7A818-D688-264F-B6C7-D6ABA4888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7B2AB-5B61-174F-90FA-9353D15B75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60E19-A534-6D40-91B2-E28E76F12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631F35-2D5E-EC47-8272-2BBDED507307}"/>
              </a:ext>
            </a:extLst>
          </p:cNvPr>
          <p:cNvSpPr>
            <a:spLocks noGrp="1"/>
          </p:cNvSpPr>
          <p:nvPr>
            <p:ph type="dt" sz="half" idx="10"/>
          </p:nvPr>
        </p:nvSpPr>
        <p:spPr/>
        <p:txBody>
          <a:bodyPr/>
          <a:lstStyle/>
          <a:p>
            <a:fld id="{41C7C47F-37B3-1245-9DF2-153FA907E94D}" type="datetimeFigureOut">
              <a:rPr lang="en-US" smtClean="0"/>
              <a:t>8/24/18</a:t>
            </a:fld>
            <a:endParaRPr lang="en-US"/>
          </a:p>
        </p:txBody>
      </p:sp>
      <p:sp>
        <p:nvSpPr>
          <p:cNvPr id="6" name="Footer Placeholder 5">
            <a:extLst>
              <a:ext uri="{FF2B5EF4-FFF2-40B4-BE49-F238E27FC236}">
                <a16:creationId xmlns:a16="http://schemas.microsoft.com/office/drawing/2014/main" id="{D5FDB3F0-9458-7346-A209-3FD46D3C3B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E48E58-F8A7-D946-9F19-1E9D8DB0DA93}"/>
              </a:ext>
            </a:extLst>
          </p:cNvPr>
          <p:cNvSpPr>
            <a:spLocks noGrp="1"/>
          </p:cNvSpPr>
          <p:nvPr>
            <p:ph type="sldNum" sz="quarter" idx="12"/>
          </p:nvPr>
        </p:nvSpPr>
        <p:spPr/>
        <p:txBody>
          <a:bodyPr/>
          <a:lstStyle/>
          <a:p>
            <a:fld id="{A0D8443A-7FAF-A14E-BAE2-16EB2C0A262F}" type="slidenum">
              <a:rPr lang="en-US" smtClean="0"/>
              <a:t>‹#›</a:t>
            </a:fld>
            <a:endParaRPr lang="en-US"/>
          </a:p>
        </p:txBody>
      </p:sp>
    </p:spTree>
    <p:extLst>
      <p:ext uri="{BB962C8B-B14F-4D97-AF65-F5344CB8AC3E}">
        <p14:creationId xmlns:p14="http://schemas.microsoft.com/office/powerpoint/2010/main" val="240248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75ED-F04F-0B46-9767-A46AD2418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170162-2710-424B-BB40-38BCE47214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8E4820-5BE4-8544-98E2-3EAB0EA62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E16567-59A5-C243-A1C8-A0671B760F10}"/>
              </a:ext>
            </a:extLst>
          </p:cNvPr>
          <p:cNvSpPr>
            <a:spLocks noGrp="1"/>
          </p:cNvSpPr>
          <p:nvPr>
            <p:ph type="dt" sz="half" idx="10"/>
          </p:nvPr>
        </p:nvSpPr>
        <p:spPr/>
        <p:txBody>
          <a:bodyPr/>
          <a:lstStyle/>
          <a:p>
            <a:fld id="{41C7C47F-37B3-1245-9DF2-153FA907E94D}" type="datetimeFigureOut">
              <a:rPr lang="en-US" smtClean="0"/>
              <a:t>8/24/18</a:t>
            </a:fld>
            <a:endParaRPr lang="en-US"/>
          </a:p>
        </p:txBody>
      </p:sp>
      <p:sp>
        <p:nvSpPr>
          <p:cNvPr id="6" name="Footer Placeholder 5">
            <a:extLst>
              <a:ext uri="{FF2B5EF4-FFF2-40B4-BE49-F238E27FC236}">
                <a16:creationId xmlns:a16="http://schemas.microsoft.com/office/drawing/2014/main" id="{1E19125D-86C8-0A45-B19E-55A599405F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CB69EB-E7D0-F142-8343-86376397F35A}"/>
              </a:ext>
            </a:extLst>
          </p:cNvPr>
          <p:cNvSpPr>
            <a:spLocks noGrp="1"/>
          </p:cNvSpPr>
          <p:nvPr>
            <p:ph type="sldNum" sz="quarter" idx="12"/>
          </p:nvPr>
        </p:nvSpPr>
        <p:spPr/>
        <p:txBody>
          <a:bodyPr/>
          <a:lstStyle/>
          <a:p>
            <a:fld id="{A0D8443A-7FAF-A14E-BAE2-16EB2C0A262F}" type="slidenum">
              <a:rPr lang="en-US" smtClean="0"/>
              <a:t>‹#›</a:t>
            </a:fld>
            <a:endParaRPr lang="en-US"/>
          </a:p>
        </p:txBody>
      </p:sp>
    </p:spTree>
    <p:extLst>
      <p:ext uri="{BB962C8B-B14F-4D97-AF65-F5344CB8AC3E}">
        <p14:creationId xmlns:p14="http://schemas.microsoft.com/office/powerpoint/2010/main" val="14554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CAB3D-B280-8B43-9D96-65ACCDF514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FF1F8E-F519-EB49-8F64-3E7513E97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05437-5E00-7345-AE5C-5EDF7609D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7C47F-37B3-1245-9DF2-153FA907E94D}" type="datetimeFigureOut">
              <a:rPr lang="en-US" smtClean="0"/>
              <a:t>8/24/18</a:t>
            </a:fld>
            <a:endParaRPr lang="en-US"/>
          </a:p>
        </p:txBody>
      </p:sp>
      <p:sp>
        <p:nvSpPr>
          <p:cNvPr id="5" name="Footer Placeholder 4">
            <a:extLst>
              <a:ext uri="{FF2B5EF4-FFF2-40B4-BE49-F238E27FC236}">
                <a16:creationId xmlns:a16="http://schemas.microsoft.com/office/drawing/2014/main" id="{F6D20275-8452-CD49-BBB9-DE8DDD9661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C1E313-1737-1D46-B1C6-6927D95D4D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8443A-7FAF-A14E-BAE2-16EB2C0A262F}" type="slidenum">
              <a:rPr lang="en-US" smtClean="0"/>
              <a:t>‹#›</a:t>
            </a:fld>
            <a:endParaRPr lang="en-US"/>
          </a:p>
        </p:txBody>
      </p:sp>
    </p:spTree>
    <p:extLst>
      <p:ext uri="{BB962C8B-B14F-4D97-AF65-F5344CB8AC3E}">
        <p14:creationId xmlns:p14="http://schemas.microsoft.com/office/powerpoint/2010/main" val="2096224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ogle.com/amp/amp.usatoday.com/story/992650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om8VdqeuxY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time_continue=27&amp;v=BpwXp5caib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90AE9B-522A-6941-9F55-15BDBD8A0311}"/>
              </a:ext>
            </a:extLst>
          </p:cNvPr>
          <p:cNvPicPr>
            <a:picLocks noChangeAspect="1"/>
          </p:cNvPicPr>
          <p:nvPr/>
        </p:nvPicPr>
        <p:blipFill>
          <a:blip r:embed="rId2"/>
          <a:stretch>
            <a:fillRect/>
          </a:stretch>
        </p:blipFill>
        <p:spPr>
          <a:xfrm>
            <a:off x="209862" y="57407"/>
            <a:ext cx="11982138" cy="6863395"/>
          </a:xfrm>
          <a:prstGeom prst="rect">
            <a:avLst/>
          </a:prstGeom>
        </p:spPr>
      </p:pic>
      <p:sp>
        <p:nvSpPr>
          <p:cNvPr id="2" name="Title 1">
            <a:extLst>
              <a:ext uri="{FF2B5EF4-FFF2-40B4-BE49-F238E27FC236}">
                <a16:creationId xmlns:a16="http://schemas.microsoft.com/office/drawing/2014/main" id="{BD8E077B-E837-D24C-B64F-7BFE5664700D}"/>
              </a:ext>
            </a:extLst>
          </p:cNvPr>
          <p:cNvSpPr>
            <a:spLocks noGrp="1"/>
          </p:cNvSpPr>
          <p:nvPr>
            <p:ph type="ctrTitle"/>
          </p:nvPr>
        </p:nvSpPr>
        <p:spPr/>
        <p:txBody>
          <a:bodyPr>
            <a:normAutofit fontScale="90000"/>
          </a:bodyPr>
          <a:lstStyle/>
          <a:p>
            <a:br>
              <a:rPr lang="en-US" cap="all" dirty="0"/>
            </a:br>
            <a:r>
              <a:rPr lang="en-US" b="1" cap="all" dirty="0">
                <a:solidFill>
                  <a:srgbClr val="00B0F0"/>
                </a:solidFill>
              </a:rPr>
              <a:t>GLOBAL PATTERNS AND TRENDS IN THE AVAILABILITY AND CONSUMPTION OF LAND/FOOD</a:t>
            </a:r>
            <a:endParaRPr lang="en-US" dirty="0"/>
          </a:p>
        </p:txBody>
      </p:sp>
      <p:sp>
        <p:nvSpPr>
          <p:cNvPr id="3" name="Subtitle 2">
            <a:extLst>
              <a:ext uri="{FF2B5EF4-FFF2-40B4-BE49-F238E27FC236}">
                <a16:creationId xmlns:a16="http://schemas.microsoft.com/office/drawing/2014/main" id="{1E8FEC91-3A7D-B149-8F17-568B6EE4456E}"/>
              </a:ext>
            </a:extLst>
          </p:cNvPr>
          <p:cNvSpPr>
            <a:spLocks noGrp="1"/>
          </p:cNvSpPr>
          <p:nvPr>
            <p:ph type="subTitle" idx="1"/>
          </p:nvPr>
        </p:nvSpPr>
        <p:spPr/>
        <p:txBody>
          <a:bodyPr/>
          <a:lstStyle/>
          <a:p>
            <a:r>
              <a:rPr lang="en-US" dirty="0"/>
              <a:t>​</a:t>
            </a:r>
            <a:r>
              <a:rPr lang="en-US" b="1" dirty="0">
                <a:solidFill>
                  <a:srgbClr val="0070C0"/>
                </a:solidFill>
              </a:rPr>
              <a:t>Subject guide</a:t>
            </a:r>
            <a:r>
              <a:rPr lang="en-US" dirty="0">
                <a:solidFill>
                  <a:srgbClr val="0070C0"/>
                </a:solidFill>
              </a:rPr>
              <a:t>​</a:t>
            </a:r>
            <a:br>
              <a:rPr lang="en-US" dirty="0">
                <a:solidFill>
                  <a:srgbClr val="0070C0"/>
                </a:solidFill>
              </a:rPr>
            </a:br>
            <a:r>
              <a:rPr lang="en-US" dirty="0">
                <a:solidFill>
                  <a:srgbClr val="0070C0"/>
                </a:solidFill>
              </a:rPr>
              <a:t>​An overview of global patterns and trends in the availability and consumption of ​land/food, including changing diets in middle-income countries.</a:t>
            </a:r>
          </a:p>
        </p:txBody>
      </p:sp>
    </p:spTree>
    <p:extLst>
      <p:ext uri="{BB962C8B-B14F-4D97-AF65-F5344CB8AC3E}">
        <p14:creationId xmlns:p14="http://schemas.microsoft.com/office/powerpoint/2010/main" val="201375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A23F-368F-A04B-8DF8-C0D08E5017BA}"/>
              </a:ext>
            </a:extLst>
          </p:cNvPr>
          <p:cNvSpPr>
            <a:spLocks noGrp="1"/>
          </p:cNvSpPr>
          <p:nvPr>
            <p:ph type="title"/>
          </p:nvPr>
        </p:nvSpPr>
        <p:spPr/>
        <p:txBody>
          <a:bodyPr/>
          <a:lstStyle/>
          <a:p>
            <a:r>
              <a:rPr lang="en-US" b="1" u="sng" dirty="0">
                <a:solidFill>
                  <a:srgbClr val="FF0000"/>
                </a:solidFill>
              </a:rPr>
              <a:t>Nutrient transition </a:t>
            </a:r>
            <a:br>
              <a:rPr lang="en-US" b="1" u="sng" dirty="0">
                <a:solidFill>
                  <a:srgbClr val="FF0000"/>
                </a:solidFill>
              </a:rPr>
            </a:br>
            <a:endParaRPr lang="en-US" dirty="0"/>
          </a:p>
        </p:txBody>
      </p:sp>
      <p:sp>
        <p:nvSpPr>
          <p:cNvPr id="3" name="Content Placeholder 2">
            <a:extLst>
              <a:ext uri="{FF2B5EF4-FFF2-40B4-BE49-F238E27FC236}">
                <a16:creationId xmlns:a16="http://schemas.microsoft.com/office/drawing/2014/main" id="{83DE36C9-BD9E-734A-B38B-D0C3CE90E645}"/>
              </a:ext>
            </a:extLst>
          </p:cNvPr>
          <p:cNvSpPr>
            <a:spLocks noGrp="1"/>
          </p:cNvSpPr>
          <p:nvPr>
            <p:ph idx="1"/>
          </p:nvPr>
        </p:nvSpPr>
        <p:spPr>
          <a:xfrm>
            <a:off x="838200" y="1296815"/>
            <a:ext cx="10515600" cy="4351338"/>
          </a:xfrm>
        </p:spPr>
        <p:txBody>
          <a:bodyPr>
            <a:normAutofit fontScale="92500" lnSpcReduction="20000"/>
          </a:bodyPr>
          <a:lstStyle/>
          <a:p>
            <a:pPr marL="0" indent="0">
              <a:buNone/>
            </a:pPr>
            <a:r>
              <a:rPr lang="en-US" dirty="0"/>
              <a:t>Food intake (measured by calorie intake) has gone up dramatically in most regions of the world. This has been due to our ability to increase crop production in the following ways:</a:t>
            </a:r>
            <a:br>
              <a:rPr lang="en-US" dirty="0"/>
            </a:br>
            <a:br>
              <a:rPr lang="en-US" dirty="0"/>
            </a:br>
            <a:r>
              <a:rPr lang="en-US" dirty="0"/>
              <a:t>1. Expanding the areas that we farm (clearing rainforest for pasture for cattle grazing)</a:t>
            </a:r>
            <a:br>
              <a:rPr lang="en-US" dirty="0"/>
            </a:br>
            <a:r>
              <a:rPr lang="en-US" dirty="0"/>
              <a:t>2. Better use of irrigation (potatoes being grown in Egyptian desert)</a:t>
            </a:r>
            <a:br>
              <a:rPr lang="en-US" dirty="0"/>
            </a:br>
            <a:r>
              <a:rPr lang="en-US" dirty="0"/>
              <a:t>​3. Using HYVs and the use of GM crops (drought resistant corn) </a:t>
            </a:r>
            <a:br>
              <a:rPr lang="en-US" dirty="0"/>
            </a:br>
            <a:br>
              <a:rPr lang="en-US" dirty="0"/>
            </a:br>
            <a:r>
              <a:rPr lang="en-US" dirty="0"/>
              <a:t>There have been major changes in diets moving away from traditional home grown and seasonal produce to a more varied diet containing dairy products, meat and of course fast food. This transition has come about with rapid urbanisation, more people working for longer hours, competitive pricing and aggressive marketing campaigns by TNC's in LICs and MICs. </a:t>
            </a:r>
          </a:p>
        </p:txBody>
      </p:sp>
    </p:spTree>
    <p:extLst>
      <p:ext uri="{BB962C8B-B14F-4D97-AF65-F5344CB8AC3E}">
        <p14:creationId xmlns:p14="http://schemas.microsoft.com/office/powerpoint/2010/main" val="655559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39495-616F-8640-86F9-845EB90DFA06}"/>
              </a:ext>
            </a:extLst>
          </p:cNvPr>
          <p:cNvSpPr>
            <a:spLocks noGrp="1"/>
          </p:cNvSpPr>
          <p:nvPr>
            <p:ph type="title"/>
          </p:nvPr>
        </p:nvSpPr>
        <p:spPr/>
        <p:txBody>
          <a:bodyPr/>
          <a:lstStyle/>
          <a:p>
            <a:r>
              <a:rPr lang="en-US" dirty="0"/>
              <a:t>Geographic implications of the NGMC’s nutrient transition </a:t>
            </a:r>
          </a:p>
        </p:txBody>
      </p:sp>
      <p:sp>
        <p:nvSpPr>
          <p:cNvPr id="3" name="Content Placeholder 2">
            <a:extLst>
              <a:ext uri="{FF2B5EF4-FFF2-40B4-BE49-F238E27FC236}">
                <a16:creationId xmlns:a16="http://schemas.microsoft.com/office/drawing/2014/main" id="{2D1E1D77-967B-BD4E-A358-EDD244F04A61}"/>
              </a:ext>
            </a:extLst>
          </p:cNvPr>
          <p:cNvSpPr>
            <a:spLocks noGrp="1"/>
          </p:cNvSpPr>
          <p:nvPr>
            <p:ph idx="1"/>
          </p:nvPr>
        </p:nvSpPr>
        <p:spPr/>
        <p:txBody>
          <a:bodyPr>
            <a:normAutofit/>
          </a:bodyPr>
          <a:lstStyle/>
          <a:p>
            <a:r>
              <a:rPr lang="en-US" dirty="0"/>
              <a:t>Based on the articles and TED Talk the embedded student textbook, in what ways are the diets of the rising middle class changing?</a:t>
            </a:r>
          </a:p>
          <a:p>
            <a:r>
              <a:rPr lang="en-US" dirty="0"/>
              <a:t>What is meant by "Food </a:t>
            </a:r>
            <a:r>
              <a:rPr lang="en-US" dirty="0" err="1"/>
              <a:t>homogenisation</a:t>
            </a:r>
            <a:r>
              <a:rPr lang="en-US" dirty="0"/>
              <a:t>"? Give evidence that it is </a:t>
            </a:r>
            <a:r>
              <a:rPr lang="en-US" dirty="0" err="1"/>
              <a:t>occuring</a:t>
            </a:r>
            <a:r>
              <a:rPr lang="en-US" dirty="0"/>
              <a:t> in the NGMC.</a:t>
            </a:r>
          </a:p>
          <a:p>
            <a:r>
              <a:rPr lang="en-US" dirty="0"/>
              <a:t>Explain the impact of the changing diets of the rising middle class.</a:t>
            </a:r>
          </a:p>
          <a:p>
            <a:r>
              <a:rPr lang="en-US" dirty="0"/>
              <a:t>How do the articles suggest that climate change is likely to compound these issues?</a:t>
            </a:r>
          </a:p>
          <a:p>
            <a:endParaRPr lang="en-US" dirty="0"/>
          </a:p>
        </p:txBody>
      </p:sp>
    </p:spTree>
    <p:extLst>
      <p:ext uri="{BB962C8B-B14F-4D97-AF65-F5344CB8AC3E}">
        <p14:creationId xmlns:p14="http://schemas.microsoft.com/office/powerpoint/2010/main" val="4133557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F08C-A856-BC43-99AB-1B465F74F362}"/>
              </a:ext>
            </a:extLst>
          </p:cNvPr>
          <p:cNvSpPr>
            <a:spLocks noGrp="1"/>
          </p:cNvSpPr>
          <p:nvPr>
            <p:ph type="title"/>
          </p:nvPr>
        </p:nvSpPr>
        <p:spPr/>
        <p:txBody>
          <a:bodyPr/>
          <a:lstStyle/>
          <a:p>
            <a:r>
              <a:rPr lang="en-US" dirty="0"/>
              <a:t>Case studies: Brazil and China</a:t>
            </a:r>
          </a:p>
        </p:txBody>
      </p:sp>
      <p:sp>
        <p:nvSpPr>
          <p:cNvPr id="3" name="Content Placeholder 2">
            <a:extLst>
              <a:ext uri="{FF2B5EF4-FFF2-40B4-BE49-F238E27FC236}">
                <a16:creationId xmlns:a16="http://schemas.microsoft.com/office/drawing/2014/main" id="{238CF1EA-28E7-BF4D-9147-4A2E3AE14737}"/>
              </a:ext>
            </a:extLst>
          </p:cNvPr>
          <p:cNvSpPr>
            <a:spLocks noGrp="1"/>
          </p:cNvSpPr>
          <p:nvPr>
            <p:ph idx="1"/>
          </p:nvPr>
        </p:nvSpPr>
        <p:spPr/>
        <p:txBody>
          <a:bodyPr/>
          <a:lstStyle/>
          <a:p>
            <a:r>
              <a:rPr lang="en-US" dirty="0"/>
              <a:t>Now form a pair. One of the pair should use the links and video on </a:t>
            </a:r>
            <a:r>
              <a:rPr lang="en-US" dirty="0" err="1"/>
              <a:t>weebly</a:t>
            </a:r>
            <a:r>
              <a:rPr lang="en-US" dirty="0"/>
              <a:t>  to investigate changing diet in Brazil and the other should focus on China. Prepare a mini case study for your country and then share it with your partner. It should include:</a:t>
            </a:r>
          </a:p>
          <a:p>
            <a:pPr lvl="1"/>
            <a:r>
              <a:rPr lang="en-US" dirty="0"/>
              <a:t>​Evidence of changing dietary trends and the nature of the change</a:t>
            </a:r>
          </a:p>
          <a:p>
            <a:pPr lvl="1"/>
            <a:r>
              <a:rPr lang="en-US" dirty="0"/>
              <a:t>Causes of the changes - economic, demographic, social</a:t>
            </a:r>
          </a:p>
          <a:p>
            <a:pPr lvl="1"/>
            <a:r>
              <a:rPr lang="en-US" dirty="0"/>
              <a:t>Consequences of the changes - economic, environmental, health, social​</a:t>
            </a:r>
          </a:p>
          <a:p>
            <a:pPr marL="0" indent="0">
              <a:buNone/>
            </a:pPr>
            <a:endParaRPr lang="en-US" dirty="0"/>
          </a:p>
        </p:txBody>
      </p:sp>
    </p:spTree>
    <p:extLst>
      <p:ext uri="{BB962C8B-B14F-4D97-AF65-F5344CB8AC3E}">
        <p14:creationId xmlns:p14="http://schemas.microsoft.com/office/powerpoint/2010/main" val="424579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45B9-C2C1-8144-B256-C6ED26EB74CC}"/>
              </a:ext>
            </a:extLst>
          </p:cNvPr>
          <p:cNvSpPr>
            <a:spLocks noGrp="1"/>
          </p:cNvSpPr>
          <p:nvPr>
            <p:ph type="title"/>
          </p:nvPr>
        </p:nvSpPr>
        <p:spPr/>
        <p:txBody>
          <a:bodyPr>
            <a:normAutofit fontScale="90000"/>
          </a:bodyPr>
          <a:lstStyle/>
          <a:p>
            <a:r>
              <a:rPr lang="en-US" b="1" dirty="0"/>
              <a:t>Key Extract from the New York Times Brazil article - Lots of synthesis in these few sentences that link together large parts of this IB DP course. </a:t>
            </a:r>
            <a:endParaRPr lang="en-US" dirty="0"/>
          </a:p>
        </p:txBody>
      </p:sp>
      <p:sp>
        <p:nvSpPr>
          <p:cNvPr id="3" name="Content Placeholder 2">
            <a:extLst>
              <a:ext uri="{FF2B5EF4-FFF2-40B4-BE49-F238E27FC236}">
                <a16:creationId xmlns:a16="http://schemas.microsoft.com/office/drawing/2014/main" id="{E7AFF7D1-A443-CD41-8E8F-AE2DA92DE765}"/>
              </a:ext>
            </a:extLst>
          </p:cNvPr>
          <p:cNvSpPr>
            <a:spLocks noGrp="1"/>
          </p:cNvSpPr>
          <p:nvPr>
            <p:ph idx="1"/>
          </p:nvPr>
        </p:nvSpPr>
        <p:spPr/>
        <p:txBody>
          <a:bodyPr>
            <a:normAutofit fontScale="77500" lnSpcReduction="20000"/>
          </a:bodyPr>
          <a:lstStyle/>
          <a:p>
            <a:pPr marL="0" indent="0">
              <a:buNone/>
            </a:pPr>
            <a:br>
              <a:rPr lang="en-US" dirty="0"/>
            </a:br>
            <a:br>
              <a:rPr lang="en-US" dirty="0"/>
            </a:br>
            <a:r>
              <a:rPr lang="en-US" i="1" dirty="0"/>
              <a:t>The story is as much about </a:t>
            </a:r>
            <a:r>
              <a:rPr lang="en-US" b="1" i="1" u="sng" dirty="0">
                <a:hlinkClick r:id="rId2"/>
              </a:rPr>
              <a:t>economics</a:t>
            </a:r>
            <a:r>
              <a:rPr lang="en-US" i="1" dirty="0"/>
              <a:t> as it is nutrition. As multinational companies push deeper into the developing world, they are transforming local agriculture, spurring farmers to abandon subsistence crops in favor of cash commodities like sugar cane, corn and soybeans — the building blocks for many industrial food products. </a:t>
            </a:r>
            <a:br>
              <a:rPr lang="en-US" i="1" dirty="0"/>
            </a:br>
            <a:br>
              <a:rPr lang="en-US" i="1" dirty="0"/>
            </a:br>
            <a:r>
              <a:rPr lang="en-US" i="1" dirty="0"/>
              <a:t>In places as distant as China, South Africa and Colombia, the rising clout of big food companies also translates into political influence, </a:t>
            </a:r>
            <a:r>
              <a:rPr lang="en-US" i="1" dirty="0" err="1"/>
              <a:t>targetting</a:t>
            </a:r>
            <a:r>
              <a:rPr lang="en-US" i="1" dirty="0"/>
              <a:t> public health officials seeking soda taxes or legislation aimed at curbing the health impacts of processed food.</a:t>
            </a:r>
            <a:br>
              <a:rPr lang="en-US" i="1" dirty="0"/>
            </a:br>
            <a:br>
              <a:rPr lang="en-US" i="1" dirty="0"/>
            </a:br>
            <a:r>
              <a:rPr lang="en-US" i="1" dirty="0"/>
              <a:t>The same trends are mirrored with fast food, which grew 30 percent worldwide from 2011 to 2016, compared with 21 percent in the United States, according to Euromonitor. Take, for example, Domino’s Pizza, which in 2016 added 1,281 stores — one “every seven hours,” noted its annual report — all but 171 of them overseas.</a:t>
            </a:r>
            <a:br>
              <a:rPr lang="en-US" dirty="0"/>
            </a:br>
            <a:endParaRPr lang="en-US" dirty="0"/>
          </a:p>
        </p:txBody>
      </p:sp>
    </p:spTree>
    <p:extLst>
      <p:ext uri="{BB962C8B-B14F-4D97-AF65-F5344CB8AC3E}">
        <p14:creationId xmlns:p14="http://schemas.microsoft.com/office/powerpoint/2010/main" val="180296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008F-55EC-014C-8252-CB425B7AB68A}"/>
              </a:ext>
            </a:extLst>
          </p:cNvPr>
          <p:cNvSpPr>
            <a:spLocks noGrp="1"/>
          </p:cNvSpPr>
          <p:nvPr>
            <p:ph type="title"/>
          </p:nvPr>
        </p:nvSpPr>
        <p:spPr/>
        <p:txBody>
          <a:bodyPr/>
          <a:lstStyle/>
          <a:p>
            <a:r>
              <a:rPr lang="en-US" b="1" dirty="0"/>
              <a:t>Global food production</a:t>
            </a:r>
            <a:br>
              <a:rPr lang="en-US" b="1" dirty="0"/>
            </a:br>
            <a:endParaRPr lang="en-US" dirty="0"/>
          </a:p>
        </p:txBody>
      </p:sp>
      <p:sp>
        <p:nvSpPr>
          <p:cNvPr id="3" name="Content Placeholder 2">
            <a:extLst>
              <a:ext uri="{FF2B5EF4-FFF2-40B4-BE49-F238E27FC236}">
                <a16:creationId xmlns:a16="http://schemas.microsoft.com/office/drawing/2014/main" id="{051E9521-84FA-854D-96DE-726859D20225}"/>
              </a:ext>
            </a:extLst>
          </p:cNvPr>
          <p:cNvSpPr>
            <a:spLocks noGrp="1"/>
          </p:cNvSpPr>
          <p:nvPr>
            <p:ph idx="1"/>
          </p:nvPr>
        </p:nvSpPr>
        <p:spPr/>
        <p:txBody>
          <a:bodyPr/>
          <a:lstStyle/>
          <a:p>
            <a:pPr marL="0" indent="0">
              <a:buNone/>
            </a:pPr>
            <a:r>
              <a:rPr lang="en-US" dirty="0"/>
              <a:t>To feed the growing population more food will have to be produced, either by using more land or through more intensive farming techniques. The problem is that as population numbers increase, the amount of space per capita is decreased and our cities and towns expand, often into prime agricultural land. That leaves the need for the intensification of farming which in many areas of the world leads to land degradation. </a:t>
            </a:r>
          </a:p>
        </p:txBody>
      </p:sp>
    </p:spTree>
    <p:extLst>
      <p:ext uri="{BB962C8B-B14F-4D97-AF65-F5344CB8AC3E}">
        <p14:creationId xmlns:p14="http://schemas.microsoft.com/office/powerpoint/2010/main" val="326813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6321-FA33-C74F-934F-1D83E6C0E77C}"/>
              </a:ext>
            </a:extLst>
          </p:cNvPr>
          <p:cNvSpPr>
            <a:spLocks noGrp="1"/>
          </p:cNvSpPr>
          <p:nvPr>
            <p:ph type="title"/>
          </p:nvPr>
        </p:nvSpPr>
        <p:spPr/>
        <p:txBody>
          <a:bodyPr/>
          <a:lstStyle/>
          <a:p>
            <a:r>
              <a:rPr lang="en-US" dirty="0"/>
              <a:t>Has food production peaked? </a:t>
            </a:r>
          </a:p>
        </p:txBody>
      </p:sp>
      <p:pic>
        <p:nvPicPr>
          <p:cNvPr id="5" name="Content Placeholder 4">
            <a:hlinkClick r:id="rId2"/>
            <a:extLst>
              <a:ext uri="{FF2B5EF4-FFF2-40B4-BE49-F238E27FC236}">
                <a16:creationId xmlns:a16="http://schemas.microsoft.com/office/drawing/2014/main" id="{9186F079-C378-B64F-A86E-3B33FC983917}"/>
              </a:ext>
            </a:extLst>
          </p:cNvPr>
          <p:cNvPicPr>
            <a:picLocks noGrp="1" noChangeAspect="1"/>
          </p:cNvPicPr>
          <p:nvPr>
            <p:ph idx="1"/>
          </p:nvPr>
        </p:nvPicPr>
        <p:blipFill>
          <a:blip r:embed="rId3"/>
          <a:stretch>
            <a:fillRect/>
          </a:stretch>
        </p:blipFill>
        <p:spPr>
          <a:xfrm>
            <a:off x="620727" y="1690688"/>
            <a:ext cx="7645484" cy="4351338"/>
          </a:xfrm>
        </p:spPr>
      </p:pic>
      <p:sp>
        <p:nvSpPr>
          <p:cNvPr id="6" name="TextBox 5">
            <a:extLst>
              <a:ext uri="{FF2B5EF4-FFF2-40B4-BE49-F238E27FC236}">
                <a16:creationId xmlns:a16="http://schemas.microsoft.com/office/drawing/2014/main" id="{41A91274-23FC-474B-9D46-E0442B4B0770}"/>
              </a:ext>
            </a:extLst>
          </p:cNvPr>
          <p:cNvSpPr txBox="1"/>
          <p:nvPr/>
        </p:nvSpPr>
        <p:spPr>
          <a:xfrm>
            <a:off x="8736376" y="1839817"/>
            <a:ext cx="2478795" cy="1477328"/>
          </a:xfrm>
          <a:prstGeom prst="rect">
            <a:avLst/>
          </a:prstGeom>
          <a:noFill/>
        </p:spPr>
        <p:txBody>
          <a:bodyPr wrap="square" rtlCol="0">
            <a:spAutoFit/>
          </a:bodyPr>
          <a:lstStyle/>
          <a:p>
            <a:r>
              <a:rPr lang="en-US" dirty="0"/>
              <a:t>What are the reasons the video to the left states that are the reasons for food peaking. </a:t>
            </a:r>
          </a:p>
        </p:txBody>
      </p:sp>
    </p:spTree>
    <p:extLst>
      <p:ext uri="{BB962C8B-B14F-4D97-AF65-F5344CB8AC3E}">
        <p14:creationId xmlns:p14="http://schemas.microsoft.com/office/powerpoint/2010/main" val="1211071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182C-4AE3-C940-9544-640BC46973F6}"/>
              </a:ext>
            </a:extLst>
          </p:cNvPr>
          <p:cNvSpPr>
            <a:spLocks noGrp="1"/>
          </p:cNvSpPr>
          <p:nvPr>
            <p:ph type="title"/>
          </p:nvPr>
        </p:nvSpPr>
        <p:spPr/>
        <p:txBody>
          <a:bodyPr/>
          <a:lstStyle/>
          <a:p>
            <a:r>
              <a:rPr lang="en-US" b="1" dirty="0"/>
              <a:t>Global food production</a:t>
            </a:r>
            <a:endParaRPr lang="en-US" dirty="0"/>
          </a:p>
        </p:txBody>
      </p:sp>
      <p:sp>
        <p:nvSpPr>
          <p:cNvPr id="3" name="Content Placeholder 2">
            <a:extLst>
              <a:ext uri="{FF2B5EF4-FFF2-40B4-BE49-F238E27FC236}">
                <a16:creationId xmlns:a16="http://schemas.microsoft.com/office/drawing/2014/main" id="{6DF11986-A9FB-8A44-8AE0-C7BD2E4015FD}"/>
              </a:ext>
            </a:extLst>
          </p:cNvPr>
          <p:cNvSpPr>
            <a:spLocks noGrp="1"/>
          </p:cNvSpPr>
          <p:nvPr>
            <p:ph idx="1"/>
          </p:nvPr>
        </p:nvSpPr>
        <p:spPr/>
        <p:txBody>
          <a:bodyPr>
            <a:normAutofit fontScale="92500" lnSpcReduction="20000"/>
          </a:bodyPr>
          <a:lstStyle/>
          <a:p>
            <a:pPr marL="0" indent="0">
              <a:buNone/>
            </a:pPr>
            <a:r>
              <a:rPr lang="en-US" dirty="0"/>
              <a:t>LICs are under a great deal of pressure owing to their rapid population growth and the subsequent need to secure increasing amounts of food. They do not have the financial means to import food so they must increase production. This can lead to the use of more intense food production methods along with a high chance of land degradation. For example, within intensive farming methods:</a:t>
            </a:r>
          </a:p>
          <a:p>
            <a:r>
              <a:rPr lang="en-US" dirty="0"/>
              <a:t>The high use of </a:t>
            </a:r>
            <a:r>
              <a:rPr lang="en-US" dirty="0" err="1"/>
              <a:t>fertilisers</a:t>
            </a:r>
            <a:r>
              <a:rPr lang="en-US" dirty="0"/>
              <a:t> and pesticides can result in pollution of the land and surrounding ecosystems.</a:t>
            </a:r>
          </a:p>
          <a:p>
            <a:r>
              <a:rPr lang="en-US" dirty="0"/>
              <a:t>Irrigation can result in soil </a:t>
            </a:r>
            <a:r>
              <a:rPr lang="en-US" dirty="0" err="1"/>
              <a:t>salinisation</a:t>
            </a:r>
            <a:r>
              <a:rPr lang="en-US" dirty="0"/>
              <a:t>.</a:t>
            </a:r>
          </a:p>
          <a:p>
            <a:r>
              <a:rPr lang="en-US" dirty="0"/>
              <a:t>High crop production can result in soil nutrient deficiency, soil degradation and soil erosion.</a:t>
            </a:r>
          </a:p>
          <a:p>
            <a:r>
              <a:rPr lang="en-US" dirty="0"/>
              <a:t>Intensive farming can damage the very resources that countries most need. </a:t>
            </a:r>
          </a:p>
          <a:p>
            <a:endParaRPr lang="en-US" dirty="0"/>
          </a:p>
        </p:txBody>
      </p:sp>
    </p:spTree>
    <p:extLst>
      <p:ext uri="{BB962C8B-B14F-4D97-AF65-F5344CB8AC3E}">
        <p14:creationId xmlns:p14="http://schemas.microsoft.com/office/powerpoint/2010/main" val="38665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B2CBB-6D88-FA46-941C-F57F00F6005F}"/>
              </a:ext>
            </a:extLst>
          </p:cNvPr>
          <p:cNvSpPr>
            <a:spLocks noGrp="1"/>
          </p:cNvSpPr>
          <p:nvPr>
            <p:ph type="title"/>
          </p:nvPr>
        </p:nvSpPr>
        <p:spPr/>
        <p:txBody>
          <a:bodyPr/>
          <a:lstStyle/>
          <a:p>
            <a:r>
              <a:rPr lang="en-US" dirty="0"/>
              <a:t>Patterns….</a:t>
            </a:r>
          </a:p>
        </p:txBody>
      </p:sp>
      <p:pic>
        <p:nvPicPr>
          <p:cNvPr id="5" name="Content Placeholder 4">
            <a:extLst>
              <a:ext uri="{FF2B5EF4-FFF2-40B4-BE49-F238E27FC236}">
                <a16:creationId xmlns:a16="http://schemas.microsoft.com/office/drawing/2014/main" id="{52A108E9-7E17-3E4E-8848-07C773CAFAE1}"/>
              </a:ext>
            </a:extLst>
          </p:cNvPr>
          <p:cNvPicPr>
            <a:picLocks noGrp="1" noChangeAspect="1"/>
          </p:cNvPicPr>
          <p:nvPr>
            <p:ph idx="1"/>
          </p:nvPr>
        </p:nvPicPr>
        <p:blipFill>
          <a:blip r:embed="rId2"/>
          <a:stretch>
            <a:fillRect/>
          </a:stretch>
        </p:blipFill>
        <p:spPr>
          <a:xfrm>
            <a:off x="2152453" y="1329249"/>
            <a:ext cx="7887094" cy="5387360"/>
          </a:xfrm>
        </p:spPr>
      </p:pic>
    </p:spTree>
    <p:extLst>
      <p:ext uri="{BB962C8B-B14F-4D97-AF65-F5344CB8AC3E}">
        <p14:creationId xmlns:p14="http://schemas.microsoft.com/office/powerpoint/2010/main" val="347532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B7E60-EA19-894F-87FE-73EBF2073413}"/>
              </a:ext>
            </a:extLst>
          </p:cNvPr>
          <p:cNvSpPr>
            <a:spLocks noGrp="1"/>
          </p:cNvSpPr>
          <p:nvPr>
            <p:ph type="title"/>
          </p:nvPr>
        </p:nvSpPr>
        <p:spPr/>
        <p:txBody>
          <a:bodyPr/>
          <a:lstStyle/>
          <a:p>
            <a:r>
              <a:rPr lang="en-US" dirty="0"/>
              <a:t>Trends….</a:t>
            </a:r>
          </a:p>
        </p:txBody>
      </p:sp>
      <p:pic>
        <p:nvPicPr>
          <p:cNvPr id="5" name="Content Placeholder 4">
            <a:extLst>
              <a:ext uri="{FF2B5EF4-FFF2-40B4-BE49-F238E27FC236}">
                <a16:creationId xmlns:a16="http://schemas.microsoft.com/office/drawing/2014/main" id="{F4B63357-88FA-9244-9F3D-9EECF876534B}"/>
              </a:ext>
            </a:extLst>
          </p:cNvPr>
          <p:cNvPicPr>
            <a:picLocks noGrp="1" noChangeAspect="1"/>
          </p:cNvPicPr>
          <p:nvPr>
            <p:ph idx="1"/>
          </p:nvPr>
        </p:nvPicPr>
        <p:blipFill>
          <a:blip r:embed="rId2"/>
          <a:stretch>
            <a:fillRect/>
          </a:stretch>
        </p:blipFill>
        <p:spPr>
          <a:xfrm>
            <a:off x="2066500" y="1405901"/>
            <a:ext cx="6268031" cy="5087762"/>
          </a:xfrm>
        </p:spPr>
      </p:pic>
      <p:sp>
        <p:nvSpPr>
          <p:cNvPr id="6" name="TextBox 5">
            <a:extLst>
              <a:ext uri="{FF2B5EF4-FFF2-40B4-BE49-F238E27FC236}">
                <a16:creationId xmlns:a16="http://schemas.microsoft.com/office/drawing/2014/main" id="{6CD6D325-3E1F-D841-A14E-A8227DCBBD4E}"/>
              </a:ext>
            </a:extLst>
          </p:cNvPr>
          <p:cNvSpPr txBox="1"/>
          <p:nvPr/>
        </p:nvSpPr>
        <p:spPr>
          <a:xfrm>
            <a:off x="9153369" y="1184223"/>
            <a:ext cx="2473377" cy="2031325"/>
          </a:xfrm>
          <a:prstGeom prst="rect">
            <a:avLst/>
          </a:prstGeom>
          <a:noFill/>
        </p:spPr>
        <p:txBody>
          <a:bodyPr wrap="square" rtlCol="0">
            <a:spAutoFit/>
          </a:bodyPr>
          <a:lstStyle/>
          <a:p>
            <a:r>
              <a:rPr lang="en-US" dirty="0"/>
              <a:t>Use </a:t>
            </a:r>
            <a:r>
              <a:rPr lang="en-US" dirty="0" err="1"/>
              <a:t>kognity</a:t>
            </a:r>
            <a:r>
              <a:rPr lang="en-US" dirty="0"/>
              <a:t>: </a:t>
            </a:r>
            <a:r>
              <a:rPr lang="en-US" b="1" dirty="0"/>
              <a:t>3.1.7 </a:t>
            </a:r>
          </a:p>
          <a:p>
            <a:r>
              <a:rPr lang="en-US" b="1" dirty="0"/>
              <a:t>Global food production</a:t>
            </a:r>
          </a:p>
          <a:p>
            <a:r>
              <a:rPr lang="en-US" dirty="0"/>
              <a:t>to help describe and explain the patterns and trends show on the figures on the last 2 slides. </a:t>
            </a:r>
          </a:p>
        </p:txBody>
      </p:sp>
    </p:spTree>
    <p:extLst>
      <p:ext uri="{BB962C8B-B14F-4D97-AF65-F5344CB8AC3E}">
        <p14:creationId xmlns:p14="http://schemas.microsoft.com/office/powerpoint/2010/main" val="4102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4990D-FFA8-F54B-937B-AA17F511FB64}"/>
              </a:ext>
            </a:extLst>
          </p:cNvPr>
          <p:cNvSpPr>
            <a:spLocks noGrp="1"/>
          </p:cNvSpPr>
          <p:nvPr>
            <p:ph type="title"/>
          </p:nvPr>
        </p:nvSpPr>
        <p:spPr/>
        <p:txBody>
          <a:bodyPr/>
          <a:lstStyle/>
          <a:p>
            <a:r>
              <a:rPr lang="en-US" dirty="0"/>
              <a:t>Food consumption</a:t>
            </a:r>
          </a:p>
        </p:txBody>
      </p:sp>
      <p:pic>
        <p:nvPicPr>
          <p:cNvPr id="5" name="Content Placeholder 4">
            <a:hlinkClick r:id="rId2"/>
            <a:extLst>
              <a:ext uri="{FF2B5EF4-FFF2-40B4-BE49-F238E27FC236}">
                <a16:creationId xmlns:a16="http://schemas.microsoft.com/office/drawing/2014/main" id="{D3795DF1-04D8-6946-A5F8-53FDBA7C7B7D}"/>
              </a:ext>
            </a:extLst>
          </p:cNvPr>
          <p:cNvPicPr>
            <a:picLocks noGrp="1" noChangeAspect="1"/>
          </p:cNvPicPr>
          <p:nvPr>
            <p:ph idx="1"/>
          </p:nvPr>
        </p:nvPicPr>
        <p:blipFill>
          <a:blip r:embed="rId3"/>
          <a:stretch>
            <a:fillRect/>
          </a:stretch>
        </p:blipFill>
        <p:spPr>
          <a:xfrm>
            <a:off x="2463800" y="1931194"/>
            <a:ext cx="7264400" cy="4140200"/>
          </a:xfrm>
        </p:spPr>
      </p:pic>
    </p:spTree>
    <p:extLst>
      <p:ext uri="{BB962C8B-B14F-4D97-AF65-F5344CB8AC3E}">
        <p14:creationId xmlns:p14="http://schemas.microsoft.com/office/powerpoint/2010/main" val="346216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46238-968E-6B4C-A9D9-512E3E33E530}"/>
              </a:ext>
            </a:extLst>
          </p:cNvPr>
          <p:cNvSpPr>
            <a:spLocks noGrp="1"/>
          </p:cNvSpPr>
          <p:nvPr>
            <p:ph type="title"/>
          </p:nvPr>
        </p:nvSpPr>
        <p:spPr/>
        <p:txBody>
          <a:bodyPr/>
          <a:lstStyle/>
          <a:p>
            <a:r>
              <a:rPr lang="en-US" dirty="0"/>
              <a:t>Food consumption </a:t>
            </a:r>
          </a:p>
        </p:txBody>
      </p:sp>
      <p:pic>
        <p:nvPicPr>
          <p:cNvPr id="9" name="Content Placeholder 8">
            <a:extLst>
              <a:ext uri="{FF2B5EF4-FFF2-40B4-BE49-F238E27FC236}">
                <a16:creationId xmlns:a16="http://schemas.microsoft.com/office/drawing/2014/main" id="{4663AE29-B329-E94D-BAD4-274AFCCCC6CA}"/>
              </a:ext>
            </a:extLst>
          </p:cNvPr>
          <p:cNvPicPr>
            <a:picLocks noGrp="1" noChangeAspect="1"/>
          </p:cNvPicPr>
          <p:nvPr>
            <p:ph idx="1"/>
          </p:nvPr>
        </p:nvPicPr>
        <p:blipFill>
          <a:blip r:embed="rId2"/>
          <a:stretch>
            <a:fillRect/>
          </a:stretch>
        </p:blipFill>
        <p:spPr>
          <a:xfrm>
            <a:off x="838200" y="1495842"/>
            <a:ext cx="7468503" cy="4351338"/>
          </a:xfrm>
        </p:spPr>
      </p:pic>
      <p:sp>
        <p:nvSpPr>
          <p:cNvPr id="10" name="TextBox 9">
            <a:extLst>
              <a:ext uri="{FF2B5EF4-FFF2-40B4-BE49-F238E27FC236}">
                <a16:creationId xmlns:a16="http://schemas.microsoft.com/office/drawing/2014/main" id="{5B80D151-0BEA-2848-A853-D44455E122DF}"/>
              </a:ext>
            </a:extLst>
          </p:cNvPr>
          <p:cNvSpPr txBox="1"/>
          <p:nvPr/>
        </p:nvSpPr>
        <p:spPr>
          <a:xfrm>
            <a:off x="8546546" y="1027906"/>
            <a:ext cx="3467725" cy="2246769"/>
          </a:xfrm>
          <a:prstGeom prst="rect">
            <a:avLst/>
          </a:prstGeom>
          <a:noFill/>
        </p:spPr>
        <p:txBody>
          <a:bodyPr wrap="square" rtlCol="0">
            <a:spAutoFit/>
          </a:bodyPr>
          <a:lstStyle/>
          <a:p>
            <a:r>
              <a:rPr lang="en-US" sz="2800" dirty="0"/>
              <a:t>Use the interactive graph on the </a:t>
            </a:r>
            <a:r>
              <a:rPr lang="en-US" sz="2800" dirty="0" err="1"/>
              <a:t>weebly</a:t>
            </a:r>
            <a:r>
              <a:rPr lang="en-US" sz="2800" dirty="0"/>
              <a:t> to describe the patterns and trends in food consumption </a:t>
            </a:r>
          </a:p>
        </p:txBody>
      </p:sp>
    </p:spTree>
    <p:extLst>
      <p:ext uri="{BB962C8B-B14F-4D97-AF65-F5344CB8AC3E}">
        <p14:creationId xmlns:p14="http://schemas.microsoft.com/office/powerpoint/2010/main" val="271059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8351-84F9-B64D-8325-FC4B9B5E2095}"/>
              </a:ext>
            </a:extLst>
          </p:cNvPr>
          <p:cNvSpPr>
            <a:spLocks noGrp="1"/>
          </p:cNvSpPr>
          <p:nvPr>
            <p:ph type="title"/>
          </p:nvPr>
        </p:nvSpPr>
        <p:spPr/>
        <p:txBody>
          <a:bodyPr/>
          <a:lstStyle/>
          <a:p>
            <a:r>
              <a:rPr lang="en-US" dirty="0"/>
              <a:t>Food consumption </a:t>
            </a:r>
          </a:p>
        </p:txBody>
      </p:sp>
      <p:sp>
        <p:nvSpPr>
          <p:cNvPr id="3" name="Content Placeholder 2">
            <a:extLst>
              <a:ext uri="{FF2B5EF4-FFF2-40B4-BE49-F238E27FC236}">
                <a16:creationId xmlns:a16="http://schemas.microsoft.com/office/drawing/2014/main" id="{BF0942B9-0F91-DD45-B3A8-C22558631000}"/>
              </a:ext>
            </a:extLst>
          </p:cNvPr>
          <p:cNvSpPr>
            <a:spLocks noGrp="1"/>
          </p:cNvSpPr>
          <p:nvPr>
            <p:ph idx="1"/>
          </p:nvPr>
        </p:nvSpPr>
        <p:spPr/>
        <p:txBody>
          <a:bodyPr/>
          <a:lstStyle/>
          <a:p>
            <a:pPr marL="0" indent="0">
              <a:buNone/>
            </a:pPr>
            <a:r>
              <a:rPr lang="en-US" dirty="0">
                <a:solidFill>
                  <a:srgbClr val="FF0000"/>
                </a:solidFill>
              </a:rPr>
              <a:t>Keyword: </a:t>
            </a:r>
            <a:r>
              <a:rPr lang="en-US" b="1" u="sng" dirty="0">
                <a:solidFill>
                  <a:srgbClr val="FF0000"/>
                </a:solidFill>
              </a:rPr>
              <a:t>Nutrient transition </a:t>
            </a:r>
          </a:p>
          <a:p>
            <a:pPr marL="0" indent="0">
              <a:buNone/>
            </a:pPr>
            <a:r>
              <a:rPr lang="en-US" dirty="0"/>
              <a:t>A change in diet from staple carbohydrates towards meat, fish and proteins and dairy products. This typically happens when incomes rise from US$2 a day to US$10 a day. </a:t>
            </a:r>
          </a:p>
          <a:p>
            <a:pPr marL="0" indent="0">
              <a:buNone/>
            </a:pP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1427753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463</Words>
  <Application>Microsoft Macintosh PowerPoint</Application>
  <PresentationFormat>Widescreen</PresentationFormat>
  <Paragraphs>37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 GLOBAL PATTERNS AND TRENDS IN THE AVAILABILITY AND CONSUMPTION OF LAND/FOOD</vt:lpstr>
      <vt:lpstr>Global food production </vt:lpstr>
      <vt:lpstr>Has food production peaked? </vt:lpstr>
      <vt:lpstr>Global food production</vt:lpstr>
      <vt:lpstr>Patterns….</vt:lpstr>
      <vt:lpstr>Trends….</vt:lpstr>
      <vt:lpstr>Food consumption</vt:lpstr>
      <vt:lpstr>Food consumption </vt:lpstr>
      <vt:lpstr>Food consumption </vt:lpstr>
      <vt:lpstr>Nutrient transition  </vt:lpstr>
      <vt:lpstr>Geographic implications of the NGMC’s nutrient transition </vt:lpstr>
      <vt:lpstr>Case studies: Brazil and China</vt:lpstr>
      <vt:lpstr>Key Extract from the New York Times Brazil article - Lots of synthesis in these few sentences that link together large parts of this IB DP course. </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6</cp:revision>
  <dcterms:created xsi:type="dcterms:W3CDTF">2018-08-24T19:47:40Z</dcterms:created>
  <dcterms:modified xsi:type="dcterms:W3CDTF">2018-08-24T20:43:19Z</dcterms:modified>
</cp:coreProperties>
</file>