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55" r:id="rId3"/>
    <p:sldId id="358" r:id="rId4"/>
    <p:sldId id="356" r:id="rId5"/>
    <p:sldId id="3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F8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p:restoredTop sz="94674"/>
  </p:normalViewPr>
  <p:slideViewPr>
    <p:cSldViewPr snapToGrid="0" snapToObjects="1">
      <p:cViewPr varScale="1">
        <p:scale>
          <a:sx n="119" d="100"/>
          <a:sy n="119" d="100"/>
        </p:scale>
        <p:origin x="21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3E4AD-9370-7D46-8930-A597CF8C7F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2010C3-72E3-6047-A930-B1C7586F78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495DF1-4840-4C4F-AFB0-B36C4AB1D9EF}"/>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94392062-F626-1B44-AC98-29F85B4ADF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9466EB-6650-C947-9D20-1B37DEFFCF98}"/>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370880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BB45C-B90B-B74E-9B88-F7226C6794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D1B1E3-CBCF-0847-9AFD-999ED0BED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A10A2-F5A5-AE47-939F-D0899F33B0C1}"/>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8263FF64-F966-3549-B574-7BB90BF7A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F2324-50F8-1545-B11F-B3863A2250D2}"/>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212322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92F1EE-B484-BA49-A351-93483C6C26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A9F63A-549C-FF4A-A6FA-8CB3B3B0AC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09381-9883-254C-8CC9-CE17397505FA}"/>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6112222D-3033-F649-BBD1-D3D296EFA8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DAEEA-267A-4241-B502-DE580F5B964F}"/>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219735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2D75-A98B-F340-8BDF-4D6362CB8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EB410-3B18-7C47-B7EE-8B2D895E6B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3C8B2-3B26-744F-9357-B0A361AB8490}"/>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C79F1F1E-3B5F-ED4F-ABFB-7DDCD81912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36F5A6-8950-3A45-86A2-EF991531B3E0}"/>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43367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C994D-110C-2C4B-87DA-567B74861A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3A0EC3-43B1-A041-AB7F-82C24C3270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0D0D91-CAD9-4543-A336-87D178443E16}"/>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75C5B455-E3F3-4140-8F0E-A66B425D07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58765-52AF-6440-B622-D3DD3D324867}"/>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310366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A5ECA-BBC1-3340-A231-85B3E9E7B7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46492-83C2-4B46-9F77-15CCFB7B89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8E264B-1226-F546-9C7F-A757415559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5694E-AA48-5C43-8293-E9F16E038B0D}"/>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6" name="Footer Placeholder 5">
            <a:extLst>
              <a:ext uri="{FF2B5EF4-FFF2-40B4-BE49-F238E27FC236}">
                <a16:creationId xmlns:a16="http://schemas.microsoft.com/office/drawing/2014/main" id="{3D6E5A68-BCA4-C74A-9144-8EDE64FE0D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0D06A6-934B-B242-9C82-09C19A5C7B6F}"/>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211446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AA260-DC40-CB43-933A-7499180A85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103334-FDD7-9545-881F-26E83E5FA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82EBFA-B156-9A48-A315-0361136F0C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6FEA98-B9FD-274D-95BB-2526749002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0AE030-788F-F541-8BDE-E64C540019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B4E67F-3882-5C4D-91BF-814037437916}"/>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8" name="Footer Placeholder 7">
            <a:extLst>
              <a:ext uri="{FF2B5EF4-FFF2-40B4-BE49-F238E27FC236}">
                <a16:creationId xmlns:a16="http://schemas.microsoft.com/office/drawing/2014/main" id="{91FBA4AA-98CE-F343-BD5E-AA9562213F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867DBD-12FF-A143-A78D-793891D508BE}"/>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120325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A8B6-B33A-4145-AC73-82776AFE6F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94FEF6-4135-FF4A-A0AD-DBE937CF0310}"/>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4" name="Footer Placeholder 3">
            <a:extLst>
              <a:ext uri="{FF2B5EF4-FFF2-40B4-BE49-F238E27FC236}">
                <a16:creationId xmlns:a16="http://schemas.microsoft.com/office/drawing/2014/main" id="{0C4F8A32-2D3E-734B-91A4-FE08A4A2D7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8831D9-948B-DE4F-904A-89A19BE380E7}"/>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273533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C4E99F-9EE2-C442-98EE-05CABD011A36}"/>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3" name="Footer Placeholder 2">
            <a:extLst>
              <a:ext uri="{FF2B5EF4-FFF2-40B4-BE49-F238E27FC236}">
                <a16:creationId xmlns:a16="http://schemas.microsoft.com/office/drawing/2014/main" id="{49D4555C-D97C-284C-B0F7-EE96ABCC51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379C3B-9AF6-254F-B0DB-DE3A1029BDF1}"/>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60053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2616-D5DE-7948-8FD4-FCDD0B73DA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51B7DF-4619-294C-996A-D9981687E1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B142EE-42AA-7443-8F81-2185D69D6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E90B2B-F709-8D45-A5CB-F841D098C9FB}"/>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6" name="Footer Placeholder 5">
            <a:extLst>
              <a:ext uri="{FF2B5EF4-FFF2-40B4-BE49-F238E27FC236}">
                <a16:creationId xmlns:a16="http://schemas.microsoft.com/office/drawing/2014/main" id="{590F59EE-B14A-A14B-81B3-9D07523658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4707A-53AA-0049-A8E1-B1714131088F}"/>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230932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05F5-15B9-8F43-928E-07886C8D2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73BB0B-31F6-8945-A4E4-D2AEAF387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B70946-C4BC-354D-AB29-C3220901A8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79683F-5B59-114E-AFF0-CA43B0E8B908}"/>
              </a:ext>
            </a:extLst>
          </p:cNvPr>
          <p:cNvSpPr>
            <a:spLocks noGrp="1"/>
          </p:cNvSpPr>
          <p:nvPr>
            <p:ph type="dt" sz="half" idx="10"/>
          </p:nvPr>
        </p:nvSpPr>
        <p:spPr/>
        <p:txBody>
          <a:bodyPr/>
          <a:lstStyle/>
          <a:p>
            <a:fld id="{9632ED1A-EBBE-4B4F-8E2F-A4EB86A1CDEA}" type="datetimeFigureOut">
              <a:rPr lang="en-US" smtClean="0"/>
              <a:t>1/21/20</a:t>
            </a:fld>
            <a:endParaRPr lang="en-US"/>
          </a:p>
        </p:txBody>
      </p:sp>
      <p:sp>
        <p:nvSpPr>
          <p:cNvPr id="6" name="Footer Placeholder 5">
            <a:extLst>
              <a:ext uri="{FF2B5EF4-FFF2-40B4-BE49-F238E27FC236}">
                <a16:creationId xmlns:a16="http://schemas.microsoft.com/office/drawing/2014/main" id="{FDE649FA-6D3E-9B47-B6EE-C4AAE9A22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0CAE3-5CBA-8B4F-B2CE-5579B12B7D16}"/>
              </a:ext>
            </a:extLst>
          </p:cNvPr>
          <p:cNvSpPr>
            <a:spLocks noGrp="1"/>
          </p:cNvSpPr>
          <p:nvPr>
            <p:ph type="sldNum" sz="quarter" idx="12"/>
          </p:nvPr>
        </p:nvSpPr>
        <p:spPr/>
        <p:txBody>
          <a:bodyPr/>
          <a:lstStyle/>
          <a:p>
            <a:fld id="{BF0E2CED-4695-5543-9E0F-A1D99B892ABC}" type="slidenum">
              <a:rPr lang="en-US" smtClean="0"/>
              <a:t>‹#›</a:t>
            </a:fld>
            <a:endParaRPr lang="en-US"/>
          </a:p>
        </p:txBody>
      </p:sp>
    </p:spTree>
    <p:extLst>
      <p:ext uri="{BB962C8B-B14F-4D97-AF65-F5344CB8AC3E}">
        <p14:creationId xmlns:p14="http://schemas.microsoft.com/office/powerpoint/2010/main" val="382116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A231C7-3881-DE43-86AF-06ACBAE5F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F56C52-35A2-D240-AAA0-04C69709D6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C7EB9-90F1-7949-B610-3B6ED7966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32ED1A-EBBE-4B4F-8E2F-A4EB86A1CDEA}" type="datetimeFigureOut">
              <a:rPr lang="en-US" smtClean="0"/>
              <a:t>1/21/20</a:t>
            </a:fld>
            <a:endParaRPr lang="en-US"/>
          </a:p>
        </p:txBody>
      </p:sp>
      <p:sp>
        <p:nvSpPr>
          <p:cNvPr id="5" name="Footer Placeholder 4">
            <a:extLst>
              <a:ext uri="{FF2B5EF4-FFF2-40B4-BE49-F238E27FC236}">
                <a16:creationId xmlns:a16="http://schemas.microsoft.com/office/drawing/2014/main" id="{4E8F79A9-EBE2-0742-AA95-DE05AD8DDB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B9106A-DEDA-A346-BDC1-4DEBCBC54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E2CED-4695-5543-9E0F-A1D99B892ABC}" type="slidenum">
              <a:rPr lang="en-US" smtClean="0"/>
              <a:t>‹#›</a:t>
            </a:fld>
            <a:endParaRPr lang="en-US"/>
          </a:p>
        </p:txBody>
      </p:sp>
    </p:spTree>
    <p:extLst>
      <p:ext uri="{BB962C8B-B14F-4D97-AF65-F5344CB8AC3E}">
        <p14:creationId xmlns:p14="http://schemas.microsoft.com/office/powerpoint/2010/main" val="3535723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ainforests.mongabay.com/amazon/amazon_destruction.html" TargetMode="External"/><Relationship Id="rId7" Type="http://schemas.openxmlformats.org/officeDocument/2006/relationships/hyperlink" Target="https://www.nationalgeographic.org/education/amazon/" TargetMode="External"/><Relationship Id="rId2" Type="http://schemas.openxmlformats.org/officeDocument/2006/relationships/hyperlink" Target="https://www.youtube.com/watch?v=RawJ875KCco" TargetMode="External"/><Relationship Id="rId1" Type="http://schemas.openxmlformats.org/officeDocument/2006/relationships/slideLayout" Target="../slideLayouts/slideLayout2.xml"/><Relationship Id="rId6" Type="http://schemas.openxmlformats.org/officeDocument/2006/relationships/hyperlink" Target="http://www.activewild.com/what-is-deforestation-for-kids-information-and-facts/" TargetMode="External"/><Relationship Id="rId5" Type="http://schemas.openxmlformats.org/officeDocument/2006/relationships/hyperlink" Target="http://www.theworldcounts.com/stories/Deforestation-Facts-for-Kids" TargetMode="External"/><Relationship Id="rId4" Type="http://schemas.openxmlformats.org/officeDocument/2006/relationships/hyperlink" Target="https://www.nationalgeographic.com/environment/global-warming/deforest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98D9-670D-104B-A24D-FB7FB8F6A3AB}"/>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AA5C347-3B9A-DC49-BCB4-889B811A7064}"/>
              </a:ext>
            </a:extLst>
          </p:cNvPr>
          <p:cNvSpPr>
            <a:spLocks noGrp="1"/>
          </p:cNvSpPr>
          <p:nvPr>
            <p:ph type="subTitle" idx="1"/>
          </p:nvPr>
        </p:nvSpPr>
        <p:spPr/>
        <p:txBody>
          <a:bodyPr/>
          <a:lstStyle/>
          <a:p>
            <a:endParaRPr lang="en-US"/>
          </a:p>
        </p:txBody>
      </p:sp>
      <p:pic>
        <p:nvPicPr>
          <p:cNvPr id="4" name="Picture 2" descr="http://www.tourism.gov.my/_img/activities/background_picture/activity_eco.jpg">
            <a:extLst>
              <a:ext uri="{FF2B5EF4-FFF2-40B4-BE49-F238E27FC236}">
                <a16:creationId xmlns:a16="http://schemas.microsoft.com/office/drawing/2014/main" id="{BCB95953-3FA4-264E-9391-B82FC564F124}"/>
              </a:ext>
            </a:extLst>
          </p:cNvPr>
          <p:cNvPicPr>
            <a:picLocks noChangeAspect="1" noChangeArrowheads="1"/>
          </p:cNvPicPr>
          <p:nvPr/>
        </p:nvPicPr>
        <p:blipFill>
          <a:blip r:embed="rId2" cstate="print"/>
          <a:srcRect/>
          <a:stretch>
            <a:fillRect/>
          </a:stretch>
        </p:blipFill>
        <p:spPr bwMode="auto">
          <a:xfrm>
            <a:off x="-103990" y="-1"/>
            <a:ext cx="17315646" cy="9657677"/>
          </a:xfrm>
          <a:prstGeom prst="rect">
            <a:avLst/>
          </a:prstGeom>
          <a:noFill/>
        </p:spPr>
      </p:pic>
      <p:sp>
        <p:nvSpPr>
          <p:cNvPr id="5" name="Title 1">
            <a:extLst>
              <a:ext uri="{FF2B5EF4-FFF2-40B4-BE49-F238E27FC236}">
                <a16:creationId xmlns:a16="http://schemas.microsoft.com/office/drawing/2014/main" id="{B0E0C576-B6DC-B942-88D0-D80F5E885260}"/>
              </a:ext>
            </a:extLst>
          </p:cNvPr>
          <p:cNvSpPr txBox="1">
            <a:spLocks/>
          </p:cNvSpPr>
          <p:nvPr/>
        </p:nvSpPr>
        <p:spPr>
          <a:xfrm>
            <a:off x="473336" y="2279041"/>
            <a:ext cx="11795303" cy="1852812"/>
          </a:xfrm>
          <a:prstGeom prst="rect">
            <a:avLst/>
          </a:prstGeom>
          <a:solidFill>
            <a:srgbClr val="6CF8FC"/>
          </a:solidFill>
          <a:ln w="63500">
            <a:solidFill>
              <a:schemeClr val="tx1"/>
            </a:solidFill>
          </a:ln>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b="1" dirty="0"/>
              <a:t>Final rainforest assessment</a:t>
            </a:r>
          </a:p>
          <a:p>
            <a:endParaRPr lang="en-GB" sz="4000" b="1" dirty="0"/>
          </a:p>
          <a:p>
            <a:endParaRPr lang="en-GB" sz="4000" b="1" dirty="0"/>
          </a:p>
          <a:p>
            <a:r>
              <a:rPr lang="en-GB" b="1" dirty="0">
                <a:latin typeface="dearJoe 5 CASUAL PRO" panose="02000000000000000000" pitchFamily="2" charset="0"/>
              </a:rPr>
              <a:t>Can rainforests be managed more sustainably?</a:t>
            </a:r>
            <a:r>
              <a:rPr lang="en-GB" b="1" dirty="0"/>
              <a:t> </a:t>
            </a:r>
            <a:endParaRPr lang="en-US" dirty="0"/>
          </a:p>
          <a:p>
            <a:r>
              <a:rPr lang="en-GB" sz="4000" b="1" dirty="0"/>
              <a:t> </a:t>
            </a:r>
          </a:p>
        </p:txBody>
      </p:sp>
      <p:sp>
        <p:nvSpPr>
          <p:cNvPr id="6" name="Rectangle 2">
            <a:extLst>
              <a:ext uri="{FF2B5EF4-FFF2-40B4-BE49-F238E27FC236}">
                <a16:creationId xmlns:a16="http://schemas.microsoft.com/office/drawing/2014/main" id="{A15A6757-A7CD-3D4A-BEC8-9CC885D063FA}"/>
              </a:ext>
            </a:extLst>
          </p:cNvPr>
          <p:cNvSpPr>
            <a:spLocks noChangeArrowheads="1"/>
          </p:cNvSpPr>
          <p:nvPr/>
        </p:nvSpPr>
        <p:spPr bwMode="auto">
          <a:xfrm>
            <a:off x="-103991" y="-1"/>
            <a:ext cx="1589316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7" name="Picture 6">
            <a:extLst>
              <a:ext uri="{FF2B5EF4-FFF2-40B4-BE49-F238E27FC236}">
                <a16:creationId xmlns:a16="http://schemas.microsoft.com/office/drawing/2014/main" id="{CD87C6BF-F2E8-7849-A126-25C7C7E44116}"/>
              </a:ext>
            </a:extLst>
          </p:cNvPr>
          <p:cNvPicPr>
            <a:picLocks noChangeAspect="1"/>
          </p:cNvPicPr>
          <p:nvPr/>
        </p:nvPicPr>
        <p:blipFill>
          <a:blip r:embed="rId3"/>
          <a:stretch>
            <a:fillRect/>
          </a:stretch>
        </p:blipFill>
        <p:spPr>
          <a:xfrm>
            <a:off x="10452467" y="128661"/>
            <a:ext cx="1947514" cy="1803254"/>
          </a:xfrm>
          <a:prstGeom prst="rect">
            <a:avLst/>
          </a:prstGeom>
        </p:spPr>
      </p:pic>
      <p:pic>
        <p:nvPicPr>
          <p:cNvPr id="9" name="Picture 8">
            <a:extLst>
              <a:ext uri="{FF2B5EF4-FFF2-40B4-BE49-F238E27FC236}">
                <a16:creationId xmlns:a16="http://schemas.microsoft.com/office/drawing/2014/main" id="{DFDD2849-7083-3649-A707-D69E58E0E444}"/>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3637" y="294518"/>
            <a:ext cx="1828800" cy="1471539"/>
          </a:xfrm>
          <a:prstGeom prst="rect">
            <a:avLst/>
          </a:prstGeom>
          <a:noFill/>
          <a:ln>
            <a:noFill/>
          </a:ln>
        </p:spPr>
      </p:pic>
      <p:pic>
        <p:nvPicPr>
          <p:cNvPr id="8" name="Picture 7">
            <a:extLst>
              <a:ext uri="{FF2B5EF4-FFF2-40B4-BE49-F238E27FC236}">
                <a16:creationId xmlns:a16="http://schemas.microsoft.com/office/drawing/2014/main" id="{078C63B8-66CE-5745-8E7D-1DD70C2A1EC9}"/>
              </a:ext>
            </a:extLst>
          </p:cNvPr>
          <p:cNvPicPr>
            <a:picLocks noChangeAspect="1"/>
          </p:cNvPicPr>
          <p:nvPr/>
        </p:nvPicPr>
        <p:blipFill>
          <a:blip r:embed="rId5"/>
          <a:stretch>
            <a:fillRect/>
          </a:stretch>
        </p:blipFill>
        <p:spPr>
          <a:xfrm>
            <a:off x="1307502" y="4419600"/>
            <a:ext cx="10287000" cy="2438400"/>
          </a:xfrm>
          <a:prstGeom prst="rect">
            <a:avLst/>
          </a:prstGeom>
        </p:spPr>
      </p:pic>
    </p:spTree>
    <p:extLst>
      <p:ext uri="{BB962C8B-B14F-4D97-AF65-F5344CB8AC3E}">
        <p14:creationId xmlns:p14="http://schemas.microsoft.com/office/powerpoint/2010/main" val="15487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8737-403B-9B4B-924B-6198AC44AE50}"/>
              </a:ext>
            </a:extLst>
          </p:cNvPr>
          <p:cNvSpPr>
            <a:spLocks noGrp="1"/>
          </p:cNvSpPr>
          <p:nvPr>
            <p:ph type="title"/>
          </p:nvPr>
        </p:nvSpPr>
        <p:spPr>
          <a:xfrm>
            <a:off x="1967057" y="116632"/>
            <a:ext cx="8229600" cy="778098"/>
          </a:xfrm>
        </p:spPr>
        <p:txBody>
          <a:bodyPr/>
          <a:lstStyle/>
          <a:p>
            <a:r>
              <a:rPr lang="en-US" dirty="0">
                <a:latin typeface="dearJoe 5 CASUAL PRO" panose="02000000000000000000" pitchFamily="2" charset="0"/>
              </a:rPr>
              <a:t>Rainforest final Assessment</a:t>
            </a:r>
          </a:p>
        </p:txBody>
      </p:sp>
      <p:sp>
        <p:nvSpPr>
          <p:cNvPr id="3" name="Content Placeholder 2">
            <a:extLst>
              <a:ext uri="{FF2B5EF4-FFF2-40B4-BE49-F238E27FC236}">
                <a16:creationId xmlns:a16="http://schemas.microsoft.com/office/drawing/2014/main" id="{A1B4ED25-A3BD-494C-9A2B-279A81E2FA3E}"/>
              </a:ext>
            </a:extLst>
          </p:cNvPr>
          <p:cNvSpPr>
            <a:spLocks noGrp="1"/>
          </p:cNvSpPr>
          <p:nvPr>
            <p:ph idx="1"/>
          </p:nvPr>
        </p:nvSpPr>
        <p:spPr>
          <a:xfrm>
            <a:off x="1981200" y="894730"/>
            <a:ext cx="8229600" cy="5963270"/>
          </a:xfrm>
        </p:spPr>
        <p:txBody>
          <a:bodyPr>
            <a:normAutofit/>
          </a:bodyPr>
          <a:lstStyle/>
          <a:p>
            <a:pPr marL="0" indent="0">
              <a:buNone/>
            </a:pPr>
            <a:endParaRPr lang="en-US" dirty="0"/>
          </a:p>
        </p:txBody>
      </p:sp>
      <p:pic>
        <p:nvPicPr>
          <p:cNvPr id="4" name="Picture 3">
            <a:extLst>
              <a:ext uri="{FF2B5EF4-FFF2-40B4-BE49-F238E27FC236}">
                <a16:creationId xmlns:a16="http://schemas.microsoft.com/office/drawing/2014/main" id="{661E26AE-731F-F348-B86E-FA92203FD33C}"/>
              </a:ext>
            </a:extLst>
          </p:cNvPr>
          <p:cNvPicPr>
            <a:picLocks noChangeAspect="1"/>
          </p:cNvPicPr>
          <p:nvPr/>
        </p:nvPicPr>
        <p:blipFill>
          <a:blip r:embed="rId2"/>
          <a:stretch>
            <a:fillRect/>
          </a:stretch>
        </p:blipFill>
        <p:spPr>
          <a:xfrm>
            <a:off x="673100" y="990376"/>
            <a:ext cx="10845800" cy="5372100"/>
          </a:xfrm>
          <a:prstGeom prst="rect">
            <a:avLst/>
          </a:prstGeom>
        </p:spPr>
      </p:pic>
    </p:spTree>
    <p:extLst>
      <p:ext uri="{BB962C8B-B14F-4D97-AF65-F5344CB8AC3E}">
        <p14:creationId xmlns:p14="http://schemas.microsoft.com/office/powerpoint/2010/main" val="395046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77F9C-3F97-244B-A758-81795E6F3BAE}"/>
              </a:ext>
            </a:extLst>
          </p:cNvPr>
          <p:cNvSpPr>
            <a:spLocks noGrp="1"/>
          </p:cNvSpPr>
          <p:nvPr>
            <p:ph type="title"/>
          </p:nvPr>
        </p:nvSpPr>
        <p:spPr/>
        <p:txBody>
          <a:bodyPr>
            <a:normAutofit fontScale="90000"/>
          </a:bodyPr>
          <a:lstStyle/>
          <a:p>
            <a:r>
              <a:rPr lang="en-GB" sz="5300" dirty="0">
                <a:latin typeface="dearJoe 5 CASUAL PRO" panose="02000000000000000000" pitchFamily="2" charset="0"/>
              </a:rPr>
              <a:t>A checklist of what you should include in your assessment:</a:t>
            </a:r>
            <a:br>
              <a:rPr lang="en-US" dirty="0"/>
            </a:br>
            <a:endParaRPr lang="en-US" dirty="0"/>
          </a:p>
        </p:txBody>
      </p:sp>
      <p:sp>
        <p:nvSpPr>
          <p:cNvPr id="3" name="Content Placeholder 2">
            <a:extLst>
              <a:ext uri="{FF2B5EF4-FFF2-40B4-BE49-F238E27FC236}">
                <a16:creationId xmlns:a16="http://schemas.microsoft.com/office/drawing/2014/main" id="{F9691DDB-EF06-8548-BBED-9014EB360CBE}"/>
              </a:ext>
            </a:extLst>
          </p:cNvPr>
          <p:cNvSpPr>
            <a:spLocks noGrp="1"/>
          </p:cNvSpPr>
          <p:nvPr>
            <p:ph idx="1"/>
          </p:nvPr>
        </p:nvSpPr>
        <p:spPr/>
        <p:txBody>
          <a:bodyPr>
            <a:normAutofit fontScale="77500" lnSpcReduction="20000"/>
          </a:bodyPr>
          <a:lstStyle/>
          <a:p>
            <a:pPr lvl="0"/>
            <a:r>
              <a:rPr lang="en-GB" dirty="0"/>
              <a:t>A heading for your article, communicating what the issue is about</a:t>
            </a:r>
            <a:endParaRPr lang="en-US" dirty="0"/>
          </a:p>
          <a:p>
            <a:pPr lvl="0"/>
            <a:r>
              <a:rPr lang="en-GB" dirty="0"/>
              <a:t>Outline the reasons why rainforests are so valuable (environmentally, economically and socially)-</a:t>
            </a:r>
            <a:r>
              <a:rPr lang="en-US" dirty="0"/>
              <a:t> link to the characteristics of the rainforest</a:t>
            </a:r>
          </a:p>
          <a:p>
            <a:pPr lvl="0"/>
            <a:r>
              <a:rPr lang="en-GB" dirty="0"/>
              <a:t>Outline what the rainforest is used for (including sustainable and unsustainable activities)</a:t>
            </a:r>
            <a:endParaRPr lang="en-US" dirty="0"/>
          </a:p>
          <a:p>
            <a:pPr lvl="0"/>
            <a:r>
              <a:rPr lang="en-GB" dirty="0"/>
              <a:t>Explain what the consequences of deforestation are. Try to categorise the different types of consequences e.g. at the local, national and international level. You could also consider social, economic and environmental consequences.</a:t>
            </a:r>
            <a:endParaRPr lang="en-US" dirty="0"/>
          </a:p>
          <a:p>
            <a:pPr lvl="0"/>
            <a:r>
              <a:rPr lang="en-GB" dirty="0"/>
              <a:t>What are the different viewpoints about the issue e.g. tribal groups, conservation groups (e.g. Greenpeace), global governments, TNCs (transnational companies)?</a:t>
            </a:r>
            <a:endParaRPr lang="en-US" dirty="0"/>
          </a:p>
          <a:p>
            <a:pPr lvl="0"/>
            <a:r>
              <a:rPr lang="en-GB" dirty="0"/>
              <a:t>What are the ways in which rainforests could be managed more sustainably for the future?</a:t>
            </a:r>
            <a:endParaRPr lang="en-US" dirty="0"/>
          </a:p>
          <a:p>
            <a:pPr lvl="0"/>
            <a:r>
              <a:rPr lang="en-GB" dirty="0"/>
              <a:t>Conclude by summarising your estimations for the future of the world’s rainforests</a:t>
            </a:r>
            <a:endParaRPr lang="en-US" dirty="0"/>
          </a:p>
          <a:p>
            <a:pPr lvl="0"/>
            <a:r>
              <a:rPr lang="en-GB" dirty="0"/>
              <a:t>Link to the sustainable development goals</a:t>
            </a:r>
            <a:endParaRPr lang="en-US" dirty="0"/>
          </a:p>
          <a:p>
            <a:endParaRPr lang="en-US" dirty="0"/>
          </a:p>
        </p:txBody>
      </p:sp>
    </p:spTree>
    <p:extLst>
      <p:ext uri="{BB962C8B-B14F-4D97-AF65-F5344CB8AC3E}">
        <p14:creationId xmlns:p14="http://schemas.microsoft.com/office/powerpoint/2010/main" val="2504332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0F45A-267A-0640-A071-6AFBBF5AF723}"/>
              </a:ext>
            </a:extLst>
          </p:cNvPr>
          <p:cNvSpPr>
            <a:spLocks noGrp="1"/>
          </p:cNvSpPr>
          <p:nvPr>
            <p:ph type="title"/>
          </p:nvPr>
        </p:nvSpPr>
        <p:spPr/>
        <p:txBody>
          <a:bodyPr/>
          <a:lstStyle/>
          <a:p>
            <a:r>
              <a:rPr lang="en-US" dirty="0">
                <a:latin typeface="dearJoe 5 CASUAL PRO" panose="02000000000000000000" pitchFamily="2" charset="0"/>
              </a:rPr>
              <a:t>Assessment resources</a:t>
            </a:r>
          </a:p>
        </p:txBody>
      </p:sp>
      <p:sp>
        <p:nvSpPr>
          <p:cNvPr id="3" name="Content Placeholder 2">
            <a:extLst>
              <a:ext uri="{FF2B5EF4-FFF2-40B4-BE49-F238E27FC236}">
                <a16:creationId xmlns:a16="http://schemas.microsoft.com/office/drawing/2014/main" id="{8DD0081A-F3AE-0946-905D-0C8BDEFD9BAF}"/>
              </a:ext>
            </a:extLst>
          </p:cNvPr>
          <p:cNvSpPr>
            <a:spLocks noGrp="1"/>
          </p:cNvSpPr>
          <p:nvPr>
            <p:ph idx="1"/>
          </p:nvPr>
        </p:nvSpPr>
        <p:spPr/>
        <p:txBody>
          <a:bodyPr>
            <a:normAutofit fontScale="92500" lnSpcReduction="20000"/>
          </a:bodyPr>
          <a:lstStyle/>
          <a:p>
            <a:pPr marL="0" indent="0">
              <a:buNone/>
            </a:pPr>
            <a:r>
              <a:rPr lang="en-GB" b="1" dirty="0"/>
              <a:t>Watch the video titled “Exploiting the Forest” from the Amazonia Documentary Series:</a:t>
            </a:r>
            <a:endParaRPr lang="en-US" dirty="0"/>
          </a:p>
          <a:p>
            <a:pPr marL="0" indent="0">
              <a:buNone/>
            </a:pPr>
            <a:r>
              <a:rPr lang="en-GB" b="1" u="sng" dirty="0">
                <a:hlinkClick r:id="rId2"/>
              </a:rPr>
              <a:t>https://www.youtube.com/watch?v=RawJ875KCco</a:t>
            </a:r>
            <a:r>
              <a:rPr lang="en-GB" b="1" u="sng" dirty="0"/>
              <a:t> </a:t>
            </a:r>
            <a:r>
              <a:rPr lang="en-GB" dirty="0"/>
              <a:t>(starts after 19 mins)</a:t>
            </a:r>
            <a:endParaRPr lang="en-US" dirty="0"/>
          </a:p>
          <a:p>
            <a:pPr marL="0" indent="0">
              <a:buNone/>
            </a:pPr>
            <a:r>
              <a:rPr lang="en-GB" b="1" dirty="0"/>
              <a:t>Some other useful sites for information concerning the consequences of deforestation:</a:t>
            </a:r>
            <a:endParaRPr lang="en-US" dirty="0"/>
          </a:p>
          <a:p>
            <a:r>
              <a:rPr lang="en-GB" u="sng" dirty="0">
                <a:hlinkClick r:id="rId3"/>
              </a:rPr>
              <a:t>http://rainforests.mongabay.com/amazon/amazon_destruction.html</a:t>
            </a:r>
            <a:endParaRPr lang="en-US" dirty="0"/>
          </a:p>
          <a:p>
            <a:r>
              <a:rPr lang="en-GB" u="sng" dirty="0">
                <a:hlinkClick r:id="rId4"/>
              </a:rPr>
              <a:t>https://www.nationalgeographic.com/environment/global-warming/deforestation/</a:t>
            </a:r>
            <a:endParaRPr lang="en-US" dirty="0"/>
          </a:p>
          <a:p>
            <a:r>
              <a:rPr lang="en-GB" u="sng" dirty="0">
                <a:hlinkClick r:id="rId5"/>
              </a:rPr>
              <a:t>http://www.theworldcounts.com/stories/Deforestation-Facts-for-Kids</a:t>
            </a:r>
            <a:endParaRPr lang="en-US" dirty="0"/>
          </a:p>
          <a:p>
            <a:r>
              <a:rPr lang="en-GB" u="sng" dirty="0">
                <a:hlinkClick r:id="rId6"/>
              </a:rPr>
              <a:t>http://www.activewild.com/what-is-deforestation-for-kids-information-and-facts/</a:t>
            </a:r>
            <a:endParaRPr lang="en-GB" u="sng" dirty="0"/>
          </a:p>
          <a:p>
            <a:r>
              <a:rPr lang="en-US" dirty="0">
                <a:hlinkClick r:id="rId7"/>
              </a:rPr>
              <a:t>https://www.nationalgeographic.org/education/amazon/</a:t>
            </a:r>
            <a:endParaRPr lang="en-US" dirty="0"/>
          </a:p>
          <a:p>
            <a:endParaRPr lang="en-US" dirty="0"/>
          </a:p>
          <a:p>
            <a:endParaRPr lang="en-US" dirty="0"/>
          </a:p>
        </p:txBody>
      </p:sp>
    </p:spTree>
    <p:extLst>
      <p:ext uri="{BB962C8B-B14F-4D97-AF65-F5344CB8AC3E}">
        <p14:creationId xmlns:p14="http://schemas.microsoft.com/office/powerpoint/2010/main" val="3165874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7F07D-5695-3B40-8B32-D77D8280FAF5}"/>
              </a:ext>
            </a:extLst>
          </p:cNvPr>
          <p:cNvSpPr>
            <a:spLocks noGrp="1"/>
          </p:cNvSpPr>
          <p:nvPr>
            <p:ph type="title"/>
          </p:nvPr>
        </p:nvSpPr>
        <p:spPr/>
        <p:txBody>
          <a:bodyPr/>
          <a:lstStyle/>
          <a:p>
            <a:r>
              <a:rPr lang="en-US" dirty="0">
                <a:latin typeface="dearJoe 5 CASUAL PRO" panose="02000000000000000000" pitchFamily="2" charset="0"/>
              </a:rPr>
              <a:t>Level descriptors</a:t>
            </a:r>
          </a:p>
        </p:txBody>
      </p:sp>
      <p:graphicFrame>
        <p:nvGraphicFramePr>
          <p:cNvPr id="4" name="Content Placeholder 3">
            <a:extLst>
              <a:ext uri="{FF2B5EF4-FFF2-40B4-BE49-F238E27FC236}">
                <a16:creationId xmlns:a16="http://schemas.microsoft.com/office/drawing/2014/main" id="{C8380AC3-AA10-B942-9E82-A3DEBFD24761}"/>
              </a:ext>
            </a:extLst>
          </p:cNvPr>
          <p:cNvGraphicFramePr>
            <a:graphicFrameLocks noGrp="1"/>
          </p:cNvGraphicFramePr>
          <p:nvPr>
            <p:ph idx="1"/>
            <p:extLst>
              <p:ext uri="{D42A27DB-BD31-4B8C-83A1-F6EECF244321}">
                <p14:modId xmlns:p14="http://schemas.microsoft.com/office/powerpoint/2010/main" val="3585469367"/>
              </p:ext>
            </p:extLst>
          </p:nvPr>
        </p:nvGraphicFramePr>
        <p:xfrm>
          <a:off x="2033195" y="1807285"/>
          <a:ext cx="8616876" cy="4421392"/>
        </p:xfrm>
        <a:graphic>
          <a:graphicData uri="http://schemas.openxmlformats.org/drawingml/2006/table">
            <a:tbl>
              <a:tblPr firstRow="1" firstCol="1" lastRow="1" lastCol="1" bandRow="1" bandCol="1">
                <a:tableStyleId>{5C22544A-7EE6-4342-B048-85BDC9FD1C3A}</a:tableStyleId>
              </a:tblPr>
              <a:tblGrid>
                <a:gridCol w="922904">
                  <a:extLst>
                    <a:ext uri="{9D8B030D-6E8A-4147-A177-3AD203B41FA5}">
                      <a16:colId xmlns:a16="http://schemas.microsoft.com/office/drawing/2014/main" val="3009145437"/>
                    </a:ext>
                  </a:extLst>
                </a:gridCol>
                <a:gridCol w="7693972">
                  <a:extLst>
                    <a:ext uri="{9D8B030D-6E8A-4147-A177-3AD203B41FA5}">
                      <a16:colId xmlns:a16="http://schemas.microsoft.com/office/drawing/2014/main" val="1264590646"/>
                    </a:ext>
                  </a:extLst>
                </a:gridCol>
              </a:tblGrid>
              <a:tr h="576703">
                <a:tc>
                  <a:txBody>
                    <a:bodyPr/>
                    <a:lstStyle/>
                    <a:p>
                      <a:pPr marL="0" marR="0" algn="ctr">
                        <a:spcBef>
                          <a:spcPts val="0"/>
                        </a:spcBef>
                        <a:spcAft>
                          <a:spcPts val="0"/>
                        </a:spcAft>
                      </a:pPr>
                      <a:r>
                        <a:rPr lang="en-GB" sz="105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GB" sz="1050" dirty="0">
                          <a:solidFill>
                            <a:schemeClr val="tx1"/>
                          </a:solidFill>
                          <a:effectLst/>
                        </a:rPr>
                        <a:t>Level 3</a:t>
                      </a:r>
                      <a:endParaRPr lang="en-US" sz="1200" dirty="0">
                        <a:solidFill>
                          <a:schemeClr val="tx1"/>
                        </a:solidFill>
                        <a:effectLst/>
                      </a:endParaRPr>
                    </a:p>
                    <a:p>
                      <a:pPr marL="0" marR="0" algn="ctr">
                        <a:spcBef>
                          <a:spcPts val="0"/>
                        </a:spcBef>
                        <a:spcAft>
                          <a:spcPts val="0"/>
                        </a:spcAft>
                      </a:pPr>
                      <a:r>
                        <a:rPr lang="en-GB" sz="105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write clear accurate sentences about causes and impacts of deforestation.</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use some skills and some appropriate key words</a:t>
                      </a:r>
                      <a:endParaRPr lang="en-US" sz="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254265711"/>
                  </a:ext>
                </a:extLst>
              </a:tr>
              <a:tr h="768938">
                <a:tc>
                  <a:txBody>
                    <a:bodyPr/>
                    <a:lstStyle/>
                    <a:p>
                      <a:pPr marL="0" marR="0" algn="ctr">
                        <a:spcBef>
                          <a:spcPts val="0"/>
                        </a:spcBef>
                        <a:spcAft>
                          <a:spcPts val="0"/>
                        </a:spcAft>
                      </a:pPr>
                      <a:r>
                        <a:rPr lang="en-GB" sz="105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GB" sz="1050" dirty="0">
                          <a:solidFill>
                            <a:schemeClr val="tx1"/>
                          </a:solidFill>
                          <a:effectLst/>
                        </a:rPr>
                        <a:t>Level 4</a:t>
                      </a:r>
                      <a:endParaRPr lang="en-US" sz="1200" dirty="0">
                        <a:solidFill>
                          <a:schemeClr val="tx1"/>
                        </a:solidFill>
                        <a:effectLst/>
                      </a:endParaRPr>
                    </a:p>
                    <a:p>
                      <a:pPr marL="0" marR="0" algn="ctr">
                        <a:spcBef>
                          <a:spcPts val="0"/>
                        </a:spcBef>
                        <a:spcAft>
                          <a:spcPts val="0"/>
                        </a:spcAft>
                      </a:pPr>
                      <a:r>
                        <a:rPr lang="en-GB" sz="1050" dirty="0">
                          <a:solidFill>
                            <a:schemeClr val="tx1"/>
                          </a:solidFill>
                          <a:effectLst/>
                        </a:rPr>
                        <a:t> </a:t>
                      </a:r>
                      <a:endParaRPr lang="en-US" sz="1200" dirty="0">
                        <a:solidFill>
                          <a:schemeClr val="tx1"/>
                        </a:solidFill>
                        <a:effectLst/>
                      </a:endParaRPr>
                    </a:p>
                    <a:p>
                      <a:pPr marL="0" marR="0" algn="ctr">
                        <a:spcBef>
                          <a:spcPts val="0"/>
                        </a:spcBef>
                        <a:spcAft>
                          <a:spcPts val="0"/>
                        </a:spcAft>
                      </a:pPr>
                      <a:r>
                        <a:rPr lang="en-GB" sz="1050" dirty="0">
                          <a:solidFill>
                            <a:schemeClr val="tx1"/>
                          </a:solidFill>
                          <a:effectLst/>
                        </a:rPr>
                        <a:t> </a:t>
                      </a: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describe the causes of deforestation and the impacts of each of these causes.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use a range of appropriate vocabulary.</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start to explain your own views and those of other groups (e.g. tribal groups) on deforestation.</a:t>
                      </a:r>
                      <a:endParaRPr lang="en-US" sz="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1172845688"/>
                  </a:ext>
                </a:extLst>
              </a:tr>
              <a:tr h="768938">
                <a:tc>
                  <a:txBody>
                    <a:bodyPr/>
                    <a:lstStyle/>
                    <a:p>
                      <a:pPr marL="0" marR="0" algn="ctr">
                        <a:spcBef>
                          <a:spcPts val="0"/>
                        </a:spcBef>
                        <a:spcAft>
                          <a:spcPts val="0"/>
                        </a:spcAft>
                      </a:pPr>
                      <a:r>
                        <a:rPr lang="en-GB" sz="1050">
                          <a:solidFill>
                            <a:schemeClr val="tx1"/>
                          </a:solidFill>
                          <a:effectLst/>
                        </a:rPr>
                        <a:t> </a:t>
                      </a:r>
                      <a:endParaRPr lang="en-US" sz="1200">
                        <a:solidFill>
                          <a:schemeClr val="tx1"/>
                        </a:solidFill>
                        <a:effectLst/>
                      </a:endParaRPr>
                    </a:p>
                    <a:p>
                      <a:pPr marL="0" marR="0" algn="ctr">
                        <a:spcBef>
                          <a:spcPts val="0"/>
                        </a:spcBef>
                        <a:spcAft>
                          <a:spcPts val="0"/>
                        </a:spcAft>
                      </a:pPr>
                      <a:r>
                        <a:rPr lang="en-GB" sz="1050">
                          <a:solidFill>
                            <a:schemeClr val="tx1"/>
                          </a:solidFill>
                          <a:effectLst/>
                        </a:rPr>
                        <a:t>Level 5</a:t>
                      </a:r>
                      <a:endParaRPr lang="en-US" sz="1200">
                        <a:solidFill>
                          <a:schemeClr val="tx1"/>
                        </a:solidFill>
                        <a:effectLst/>
                      </a:endParaRPr>
                    </a:p>
                    <a:p>
                      <a:pPr marL="0" marR="0" algn="ctr">
                        <a:spcBef>
                          <a:spcPts val="0"/>
                        </a:spcBef>
                        <a:spcAft>
                          <a:spcPts val="0"/>
                        </a:spcAft>
                      </a:pPr>
                      <a:r>
                        <a:rPr lang="en-GB" sz="1050">
                          <a:solidFill>
                            <a:schemeClr val="tx1"/>
                          </a:solidFill>
                          <a:effectLst/>
                        </a:rPr>
                        <a:t> </a:t>
                      </a:r>
                      <a:endParaRPr lang="en-US" sz="1200">
                        <a:solidFill>
                          <a:schemeClr val="tx1"/>
                        </a:solidFill>
                        <a:effectLst/>
                      </a:endParaRPr>
                    </a:p>
                    <a:p>
                      <a:pPr marL="0" marR="0" algn="ctr">
                        <a:spcBef>
                          <a:spcPts val="0"/>
                        </a:spcBef>
                        <a:spcAft>
                          <a:spcPts val="0"/>
                        </a:spcAft>
                      </a:pPr>
                      <a:r>
                        <a:rPr lang="en-GB" sz="105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describe and explain how different people’s activities in the rainforest causes deforestation and the impacts of this.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use a wide range of appropriate vocabulary and skills.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start to recognise the links between deforestation and the rest of  the world.</a:t>
                      </a:r>
                      <a:endParaRPr lang="en-US" sz="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4160464744"/>
                  </a:ext>
                </a:extLst>
              </a:tr>
              <a:tr h="961172">
                <a:tc>
                  <a:txBody>
                    <a:bodyPr/>
                    <a:lstStyle/>
                    <a:p>
                      <a:pPr marL="0" marR="0" algn="ctr">
                        <a:spcBef>
                          <a:spcPts val="0"/>
                        </a:spcBef>
                        <a:spcAft>
                          <a:spcPts val="0"/>
                        </a:spcAft>
                      </a:pPr>
                      <a:r>
                        <a:rPr lang="en-GB" sz="1050">
                          <a:solidFill>
                            <a:schemeClr val="tx1"/>
                          </a:solidFill>
                          <a:effectLst/>
                        </a:rPr>
                        <a:t> </a:t>
                      </a:r>
                      <a:endParaRPr lang="en-US" sz="1200">
                        <a:solidFill>
                          <a:schemeClr val="tx1"/>
                        </a:solidFill>
                        <a:effectLst/>
                      </a:endParaRPr>
                    </a:p>
                    <a:p>
                      <a:pPr marL="0" marR="0" algn="ctr">
                        <a:spcBef>
                          <a:spcPts val="0"/>
                        </a:spcBef>
                        <a:spcAft>
                          <a:spcPts val="0"/>
                        </a:spcAft>
                      </a:pPr>
                      <a:r>
                        <a:rPr lang="en-GB" sz="1050">
                          <a:solidFill>
                            <a:schemeClr val="tx1"/>
                          </a:solidFill>
                          <a:effectLst/>
                        </a:rPr>
                        <a:t>Level 6</a:t>
                      </a:r>
                      <a:endParaRPr lang="en-US" sz="1200">
                        <a:solidFill>
                          <a:schemeClr val="tx1"/>
                        </a:solidFill>
                        <a:effectLst/>
                      </a:endParaRPr>
                    </a:p>
                    <a:p>
                      <a:pPr marL="0" marR="0" algn="ctr">
                        <a:spcBef>
                          <a:spcPts val="0"/>
                        </a:spcBef>
                        <a:spcAft>
                          <a:spcPts val="0"/>
                        </a:spcAft>
                      </a:pPr>
                      <a:r>
                        <a:rPr lang="en-GB" sz="105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recognise how conflicting demands on the rainforest may arise.</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recognise the impacts of deforestation at a variety of scales (local, national, international).</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make a clear presentation of the problem showing different points of view (e.g., development vs. conservation).</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decide which impacts are most serious.</a:t>
                      </a:r>
                      <a:endParaRPr lang="en-US" sz="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2507704306"/>
                  </a:ext>
                </a:extLst>
              </a:tr>
              <a:tr h="1345641">
                <a:tc>
                  <a:txBody>
                    <a:bodyPr/>
                    <a:lstStyle/>
                    <a:p>
                      <a:pPr marL="0" marR="0" algn="ctr">
                        <a:spcBef>
                          <a:spcPts val="0"/>
                        </a:spcBef>
                        <a:spcAft>
                          <a:spcPts val="0"/>
                        </a:spcAft>
                      </a:pPr>
                      <a:r>
                        <a:rPr lang="en-GB" sz="1050">
                          <a:solidFill>
                            <a:schemeClr val="tx1"/>
                          </a:solidFill>
                          <a:effectLst/>
                        </a:rPr>
                        <a:t> </a:t>
                      </a:r>
                      <a:endParaRPr lang="en-US" sz="1200">
                        <a:solidFill>
                          <a:schemeClr val="tx1"/>
                        </a:solidFill>
                        <a:effectLst/>
                      </a:endParaRPr>
                    </a:p>
                    <a:p>
                      <a:pPr marL="0" marR="0" algn="ctr">
                        <a:spcBef>
                          <a:spcPts val="0"/>
                        </a:spcBef>
                        <a:spcAft>
                          <a:spcPts val="0"/>
                        </a:spcAft>
                      </a:pPr>
                      <a:r>
                        <a:rPr lang="en-GB" sz="1050">
                          <a:solidFill>
                            <a:schemeClr val="tx1"/>
                          </a:solidFill>
                          <a:effectLst/>
                        </a:rPr>
                        <a:t>Level 7</a:t>
                      </a:r>
                      <a:endParaRPr lang="en-US" sz="1200">
                        <a:solidFill>
                          <a:schemeClr val="tx1"/>
                        </a:solidFill>
                        <a:effectLst/>
                      </a:endParaRPr>
                    </a:p>
                    <a:p>
                      <a:pPr marL="0" marR="0" algn="ctr">
                        <a:spcBef>
                          <a:spcPts val="0"/>
                        </a:spcBef>
                        <a:spcAft>
                          <a:spcPts val="0"/>
                        </a:spcAft>
                      </a:pPr>
                      <a:r>
                        <a:rPr lang="en-GB" sz="1050">
                          <a:solidFill>
                            <a:schemeClr val="tx1"/>
                          </a:solidFill>
                          <a:effectLst/>
                        </a:rPr>
                        <a:t> </a:t>
                      </a:r>
                      <a:endParaRPr lang="en-US"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chemeClr val="bg1"/>
                    </a:solidFill>
                  </a:tcPr>
                </a:tc>
                <a:tc>
                  <a:txBody>
                    <a:bodyPr/>
                    <a:lstStyle/>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can show how deforestation is affected by other people’s actions and decisions.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show how changes can lead to conflict between different groups.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use a wide range of geographical language and present a well-argued point of view.</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appreciate that the environment is a place and lives of the people who live there are affected by actions and events in other places.</a:t>
                      </a:r>
                      <a:endParaRPr lang="en-US" sz="1200" dirty="0">
                        <a:solidFill>
                          <a:schemeClr val="tx1"/>
                        </a:solidFill>
                        <a:effectLst/>
                      </a:endParaRPr>
                    </a:p>
                    <a:p>
                      <a:pPr marL="342900" marR="0" lvl="0" indent="-342900" algn="just">
                        <a:spcBef>
                          <a:spcPts val="0"/>
                        </a:spcBef>
                        <a:spcAft>
                          <a:spcPts val="0"/>
                        </a:spcAft>
                        <a:buFont typeface="Symbol" pitchFamily="2" charset="2"/>
                        <a:buChar char=""/>
                        <a:tabLst>
                          <a:tab pos="457200" algn="l"/>
                        </a:tabLst>
                      </a:pPr>
                      <a:r>
                        <a:rPr lang="en-GB" sz="1050" dirty="0">
                          <a:solidFill>
                            <a:schemeClr val="tx1"/>
                          </a:solidFill>
                          <a:effectLst/>
                        </a:rPr>
                        <a:t>You recognise that human actions, including your own, may have unintended environmental consequences.</a:t>
                      </a:r>
                      <a:endParaRPr lang="en-US" sz="12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solidFill>
                      <a:schemeClr val="bg1"/>
                    </a:solidFill>
                  </a:tcPr>
                </a:tc>
                <a:extLst>
                  <a:ext uri="{0D108BD9-81ED-4DB2-BD59-A6C34878D82A}">
                    <a16:rowId xmlns:a16="http://schemas.microsoft.com/office/drawing/2014/main" val="2741203748"/>
                  </a:ext>
                </a:extLst>
              </a:tr>
            </a:tbl>
          </a:graphicData>
        </a:graphic>
      </p:graphicFrame>
    </p:spTree>
    <p:extLst>
      <p:ext uri="{BB962C8B-B14F-4D97-AF65-F5344CB8AC3E}">
        <p14:creationId xmlns:p14="http://schemas.microsoft.com/office/powerpoint/2010/main" val="2942413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570</Words>
  <Application>Microsoft Macintosh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dearJoe 5 CASUAL PRO</vt:lpstr>
      <vt:lpstr>Symbol</vt:lpstr>
      <vt:lpstr>Times New Roman</vt:lpstr>
      <vt:lpstr>Office Theme</vt:lpstr>
      <vt:lpstr>PowerPoint Presentation</vt:lpstr>
      <vt:lpstr>Rainforest final Assessment</vt:lpstr>
      <vt:lpstr>A checklist of what you should include in your assessment: </vt:lpstr>
      <vt:lpstr>Assessment resources</vt:lpstr>
      <vt:lpstr>Level descriptors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Bennett</dc:creator>
  <cp:lastModifiedBy>Anna Bennett</cp:lastModifiedBy>
  <cp:revision>4</cp:revision>
  <dcterms:created xsi:type="dcterms:W3CDTF">2020-01-06T18:40:57Z</dcterms:created>
  <dcterms:modified xsi:type="dcterms:W3CDTF">2020-01-21T20:01:42Z</dcterms:modified>
</cp:coreProperties>
</file>