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94" r:id="rId3"/>
    <p:sldId id="290" r:id="rId4"/>
    <p:sldId id="291" r:id="rId5"/>
    <p:sldId id="292" r:id="rId6"/>
    <p:sldId id="266" r:id="rId7"/>
    <p:sldId id="278" r:id="rId8"/>
    <p:sldId id="295" r:id="rId9"/>
    <p:sldId id="296" r:id="rId10"/>
    <p:sldId id="279" r:id="rId11"/>
    <p:sldId id="297" r:id="rId12"/>
    <p:sldId id="298" r:id="rId13"/>
    <p:sldId id="300" r:id="rId14"/>
    <p:sldId id="280" r:id="rId15"/>
    <p:sldId id="283" r:id="rId16"/>
    <p:sldId id="285" r:id="rId17"/>
    <p:sldId id="286" r:id="rId18"/>
    <p:sldId id="288" r:id="rId1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48"/>
    <p:restoredTop sz="94611"/>
  </p:normalViewPr>
  <p:slideViewPr>
    <p:cSldViewPr snapToObjects="1">
      <p:cViewPr varScale="1">
        <p:scale>
          <a:sx n="109" d="100"/>
          <a:sy n="109" d="100"/>
        </p:scale>
        <p:origin x="1512" y="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FD177-97DE-FC46-9E1E-A1D90BD37EA2}" type="datetimeFigureOut">
              <a:rPr lang="en-US" smtClean="0"/>
              <a:pPr/>
              <a:t>3/18/18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F3E8A-0068-514E-A5DD-42F5A558EAF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FD177-97DE-FC46-9E1E-A1D90BD37EA2}" type="datetimeFigureOut">
              <a:rPr lang="en-US" smtClean="0"/>
              <a:pPr/>
              <a:t>3/18/18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F3E8A-0068-514E-A5DD-42F5A558EAF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FD177-97DE-FC46-9E1E-A1D90BD37EA2}" type="datetimeFigureOut">
              <a:rPr lang="en-US" smtClean="0"/>
              <a:pPr/>
              <a:t>3/18/18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F3E8A-0068-514E-A5DD-42F5A558EAF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FD177-97DE-FC46-9E1E-A1D90BD37EA2}" type="datetimeFigureOut">
              <a:rPr lang="en-US" smtClean="0"/>
              <a:pPr/>
              <a:t>3/18/18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F3E8A-0068-514E-A5DD-42F5A558EAF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FD177-97DE-FC46-9E1E-A1D90BD37EA2}" type="datetimeFigureOut">
              <a:rPr lang="en-US" smtClean="0"/>
              <a:pPr/>
              <a:t>3/18/18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F3E8A-0068-514E-A5DD-42F5A558EAF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FD177-97DE-FC46-9E1E-A1D90BD37EA2}" type="datetimeFigureOut">
              <a:rPr lang="en-US" smtClean="0"/>
              <a:pPr/>
              <a:t>3/18/18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F3E8A-0068-514E-A5DD-42F5A558EAF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FD177-97DE-FC46-9E1E-A1D90BD37EA2}" type="datetimeFigureOut">
              <a:rPr lang="en-US" smtClean="0"/>
              <a:pPr/>
              <a:t>3/18/18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F3E8A-0068-514E-A5DD-42F5A558EAF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FD177-97DE-FC46-9E1E-A1D90BD37EA2}" type="datetimeFigureOut">
              <a:rPr lang="en-US" smtClean="0"/>
              <a:pPr/>
              <a:t>3/18/18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F3E8A-0068-514E-A5DD-42F5A558EAF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FD177-97DE-FC46-9E1E-A1D90BD37EA2}" type="datetimeFigureOut">
              <a:rPr lang="en-US" smtClean="0"/>
              <a:pPr/>
              <a:t>3/18/18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F3E8A-0068-514E-A5DD-42F5A558EAF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FD177-97DE-FC46-9E1E-A1D90BD37EA2}" type="datetimeFigureOut">
              <a:rPr lang="en-US" smtClean="0"/>
              <a:pPr/>
              <a:t>3/18/18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F3E8A-0068-514E-A5DD-42F5A558EAF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FD177-97DE-FC46-9E1E-A1D90BD37EA2}" type="datetimeFigureOut">
              <a:rPr lang="en-US" smtClean="0"/>
              <a:pPr/>
              <a:t>3/18/18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F3E8A-0068-514E-A5DD-42F5A558EAF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AFD177-97DE-FC46-9E1E-A1D90BD37EA2}" type="datetimeFigureOut">
              <a:rPr lang="en-US" smtClean="0"/>
              <a:pPr/>
              <a:t>3/18/18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EF3E8A-0068-514E-A5DD-42F5A558EAF1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cnn.com/2017/01/23/travel/marriott-marquis-houston-texas-shaped-lazy-river/" TargetMode="Externa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orient="vert"/>
          </p:nvPr>
        </p:nvSpPr>
        <p:spPr/>
        <p:txBody>
          <a:bodyPr/>
          <a:lstStyle/>
          <a:p>
            <a:r>
              <a:rPr lang="en-US" b="1" dirty="0">
                <a:solidFill>
                  <a:srgbClr val="7030A0"/>
                </a:solidFill>
              </a:rPr>
              <a:t>Field trip follow-up</a:t>
            </a:r>
          </a:p>
        </p:txBody>
      </p:sp>
      <p:sp>
        <p:nvSpPr>
          <p:cNvPr id="6" name="Vertical Text Placeholder 5"/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F0294DD-6C58-E148-8AA0-8033EF275C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508" y="762000"/>
            <a:ext cx="6600092" cy="4886722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rgbClr val="0070C0"/>
                </a:solidFill>
              </a:rPr>
              <a:t>Site 4: Discovery Green (zone of assimilation?)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29201" y="1679546"/>
            <a:ext cx="3533774" cy="26440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304800" y="4767109"/>
            <a:ext cx="90678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b="1" dirty="0">
                <a:solidFill>
                  <a:srgbClr val="7030A0"/>
                </a:solidFill>
                <a:latin typeface="Adobe Ming Std L" pitchFamily="18" charset="-128"/>
                <a:ea typeface="Adobe Ming Std L" pitchFamily="18" charset="-128"/>
              </a:rPr>
              <a:t>Green space- playgrounds/ lakes etc</a:t>
            </a:r>
          </a:p>
          <a:p>
            <a:pPr>
              <a:buFont typeface="Arial" pitchFamily="34" charset="0"/>
              <a:buChar char="•"/>
            </a:pPr>
            <a:r>
              <a:rPr lang="en-US" b="1" dirty="0">
                <a:solidFill>
                  <a:srgbClr val="7030A0"/>
                </a:solidFill>
                <a:latin typeface="Adobe Ming Std L" pitchFamily="18" charset="-128"/>
                <a:ea typeface="Adobe Ming Std L" pitchFamily="18" charset="-128"/>
              </a:rPr>
              <a:t>New hotels</a:t>
            </a:r>
          </a:p>
          <a:p>
            <a:pPr>
              <a:buFont typeface="Arial" pitchFamily="34" charset="0"/>
              <a:buChar char="•"/>
            </a:pPr>
            <a:r>
              <a:rPr lang="en-US" b="1" dirty="0">
                <a:solidFill>
                  <a:srgbClr val="7030A0"/>
                </a:solidFill>
                <a:latin typeface="Adobe Ming Std L" pitchFamily="18" charset="-128"/>
                <a:ea typeface="Adobe Ming Std L" pitchFamily="18" charset="-128"/>
              </a:rPr>
              <a:t>restaurants</a:t>
            </a:r>
          </a:p>
          <a:p>
            <a:pPr>
              <a:buFont typeface="Arial" pitchFamily="34" charset="0"/>
              <a:buChar char="•"/>
            </a:pPr>
            <a:r>
              <a:rPr lang="en-US" b="1" dirty="0">
                <a:solidFill>
                  <a:srgbClr val="7030A0"/>
                </a:solidFill>
                <a:latin typeface="Adobe Ming Std L" pitchFamily="18" charset="-128"/>
                <a:ea typeface="Adobe Ming Std L" pitchFamily="18" charset="-128"/>
              </a:rPr>
              <a:t>Convention centre</a:t>
            </a:r>
          </a:p>
          <a:p>
            <a:pPr>
              <a:buFont typeface="Arial" pitchFamily="34" charset="0"/>
              <a:buChar char="•"/>
            </a:pPr>
            <a:r>
              <a:rPr lang="en-US" b="1" dirty="0">
                <a:solidFill>
                  <a:srgbClr val="7030A0"/>
                </a:solidFill>
                <a:latin typeface="Adobe Ming Std L" pitchFamily="18" charset="-128"/>
                <a:ea typeface="Adobe Ming Std L" pitchFamily="18" charset="-128"/>
              </a:rPr>
              <a:t>New development - hotel</a:t>
            </a:r>
          </a:p>
          <a:p>
            <a:pPr>
              <a:buFont typeface="Arial" pitchFamily="34" charset="0"/>
              <a:buChar char="•"/>
            </a:pPr>
            <a:r>
              <a:rPr lang="en-US" b="1" dirty="0">
                <a:solidFill>
                  <a:srgbClr val="7030A0"/>
                </a:solidFill>
                <a:latin typeface="Adobe Ming Std L" pitchFamily="18" charset="-128"/>
                <a:ea typeface="Adobe Ming Std L" pitchFamily="18" charset="-128"/>
              </a:rPr>
              <a:t>Centre for events in Houston i.e. </a:t>
            </a:r>
            <a:r>
              <a:rPr lang="en-US" b="1" dirty="0" err="1">
                <a:solidFill>
                  <a:srgbClr val="7030A0"/>
                </a:solidFill>
                <a:latin typeface="Adobe Ming Std L" pitchFamily="18" charset="-128"/>
                <a:ea typeface="Adobe Ming Std L" pitchFamily="18" charset="-128"/>
              </a:rPr>
              <a:t>Superbowl</a:t>
            </a:r>
            <a:r>
              <a:rPr lang="en-US" b="1" dirty="0">
                <a:solidFill>
                  <a:srgbClr val="7030A0"/>
                </a:solidFill>
                <a:latin typeface="Adobe Ming Std L" pitchFamily="18" charset="-128"/>
                <a:ea typeface="Adobe Ming Std L" pitchFamily="18" charset="-128"/>
              </a:rPr>
              <a:t> celebrations and marathon etc. </a:t>
            </a:r>
          </a:p>
          <a:p>
            <a:pPr>
              <a:buFont typeface="Arial" pitchFamily="34" charset="0"/>
              <a:buChar char="•"/>
            </a:pPr>
            <a:endParaRPr lang="en-US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391400" y="975868"/>
            <a:ext cx="1612342" cy="117845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355" y="1409922"/>
            <a:ext cx="2461846" cy="20002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24036" y="2154324"/>
            <a:ext cx="2847964" cy="2119312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Redevelopment in area: Zone of assimilation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7832" y="1085263"/>
            <a:ext cx="1990988" cy="2680022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7906" y="1526914"/>
            <a:ext cx="2870018" cy="225501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3241" y="1514282"/>
            <a:ext cx="2590800" cy="22510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2052507" y="1828800"/>
            <a:ext cx="9794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2015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032611" y="1644134"/>
            <a:ext cx="9794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2016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529368" y="1417638"/>
            <a:ext cx="9794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2017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915269"/>
            <a:ext cx="2844800" cy="2171444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581400" y="3861929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hlinkClick r:id="rId6"/>
              </a:rPr>
              <a:t>http://</a:t>
            </a:r>
            <a:r>
              <a:rPr lang="en-US" dirty="0" err="1">
                <a:hlinkClick r:id="rId6"/>
              </a:rPr>
              <a:t>www.cnn.com</a:t>
            </a:r>
            <a:r>
              <a:rPr lang="en-US" dirty="0">
                <a:hlinkClick r:id="rId6"/>
              </a:rPr>
              <a:t>/2017/01/23/travel/</a:t>
            </a:r>
            <a:r>
              <a:rPr lang="en-US" dirty="0" err="1">
                <a:hlinkClick r:id="rId6"/>
              </a:rPr>
              <a:t>marriott</a:t>
            </a:r>
            <a:r>
              <a:rPr lang="en-US" dirty="0">
                <a:hlinkClick r:id="rId6"/>
              </a:rPr>
              <a:t>-marquis-</a:t>
            </a:r>
            <a:r>
              <a:rPr lang="en-US" dirty="0" err="1">
                <a:hlinkClick r:id="rId6"/>
              </a:rPr>
              <a:t>houston</a:t>
            </a:r>
            <a:r>
              <a:rPr lang="en-US" dirty="0">
                <a:hlinkClick r:id="rId6"/>
              </a:rPr>
              <a:t>-</a:t>
            </a:r>
            <a:r>
              <a:rPr lang="en-US" dirty="0" err="1">
                <a:hlinkClick r:id="rId6"/>
              </a:rPr>
              <a:t>texas</a:t>
            </a:r>
            <a:r>
              <a:rPr lang="en-US" dirty="0">
                <a:hlinkClick r:id="rId6"/>
              </a:rPr>
              <a:t>-shaped-lazy-river/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3726063" y="4762707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solidFill>
                  <a:srgbClr val="1D1D1D"/>
                </a:solidFill>
                <a:latin typeface="CNNSansDisplayW04-Light" charset="0"/>
              </a:rPr>
              <a:t>The $360 million Marriott Marquis, which opened in December, has 29 floors, 1,000 guest rooms and 52 event rooms with more than 100,000 square feet of space, including a 39,000 square-foot ballroom.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435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Discovery Green: Centre for activities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524000"/>
            <a:ext cx="3425237" cy="4525963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1417638"/>
            <a:ext cx="2377526" cy="3581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4163" y="1524000"/>
            <a:ext cx="1773382" cy="2362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4163" y="3914274"/>
            <a:ext cx="2315596" cy="286543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044E01B-C735-EF4E-B33A-83E42010C5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86199" y="5049039"/>
            <a:ext cx="2507745" cy="1759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883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Possible theory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3398" y="2248635"/>
            <a:ext cx="8229600" cy="4925144"/>
          </a:xfrm>
        </p:spPr>
        <p:txBody>
          <a:bodyPr/>
          <a:lstStyle/>
          <a:p>
            <a:r>
              <a:rPr lang="en-US" sz="2400" dirty="0"/>
              <a:t>Escape from urban stress</a:t>
            </a:r>
          </a:p>
          <a:p>
            <a:r>
              <a:rPr lang="en-US" sz="2400" dirty="0"/>
              <a:t>Moderate urban microclimates</a:t>
            </a:r>
          </a:p>
          <a:p>
            <a:r>
              <a:rPr lang="en-US" sz="2400" dirty="0"/>
              <a:t>Individual and community health benefits</a:t>
            </a:r>
          </a:p>
          <a:p>
            <a:r>
              <a:rPr lang="en-US" sz="2400" dirty="0"/>
              <a:t>Ecological understanding and sustainability</a:t>
            </a:r>
          </a:p>
          <a:p>
            <a:r>
              <a:rPr lang="en-US" sz="2400" dirty="0"/>
              <a:t>Preserve natural and cultural heritage- e.g. museums and woodlands</a:t>
            </a:r>
          </a:p>
          <a:p>
            <a:r>
              <a:rPr lang="en-US" sz="2400" dirty="0"/>
              <a:t>Prevent conflict in urban areas- skateboarders/ football/ cycling/ jogging etc… </a:t>
            </a:r>
          </a:p>
          <a:p>
            <a:endParaRPr lang="en-US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62600" y="1412776"/>
            <a:ext cx="3250398" cy="1630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990600" y="1417638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dirty="0">
                <a:solidFill>
                  <a:srgbClr val="31859C"/>
                </a:solidFill>
              </a:rPr>
              <a:t>What is the importance of parks in urban areas? </a:t>
            </a:r>
          </a:p>
        </p:txBody>
      </p:sp>
    </p:spTree>
    <p:extLst>
      <p:ext uri="{BB962C8B-B14F-4D97-AF65-F5344CB8AC3E}">
        <p14:creationId xmlns:p14="http://schemas.microsoft.com/office/powerpoint/2010/main" val="6064500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42" y="0"/>
            <a:ext cx="9127958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0070C0"/>
                </a:solidFill>
              </a:rPr>
              <a:t>Site 5: Minute Maid Park (Crawford and Texas)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3657600"/>
            <a:ext cx="4267200" cy="2984573"/>
          </a:xfrm>
        </p:spPr>
      </p:pic>
      <p:sp>
        <p:nvSpPr>
          <p:cNvPr id="6" name="TextBox 5"/>
          <p:cNvSpPr txBox="1"/>
          <p:nvPr/>
        </p:nvSpPr>
        <p:spPr>
          <a:xfrm>
            <a:off x="5791200" y="4724400"/>
            <a:ext cx="3810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b="1" dirty="0">
                <a:solidFill>
                  <a:srgbClr val="7030A0"/>
                </a:solidFill>
                <a:latin typeface="Adobe Ming Std L" pitchFamily="18" charset="-128"/>
                <a:ea typeface="Adobe Ming Std L" pitchFamily="18" charset="-128"/>
              </a:rPr>
              <a:t>Baseball ground</a:t>
            </a:r>
          </a:p>
          <a:p>
            <a:pPr>
              <a:buFont typeface="Arial" pitchFamily="34" charset="0"/>
              <a:buChar char="•"/>
            </a:pPr>
            <a:r>
              <a:rPr lang="en-US" b="1" dirty="0">
                <a:solidFill>
                  <a:srgbClr val="7030A0"/>
                </a:solidFill>
                <a:latin typeface="Adobe Ming Std L" pitchFamily="18" charset="-128"/>
                <a:ea typeface="Adobe Ming Std L" pitchFamily="18" charset="-128"/>
              </a:rPr>
              <a:t>Homeless shelters</a:t>
            </a:r>
          </a:p>
          <a:p>
            <a:pPr>
              <a:buFont typeface="Arial" pitchFamily="34" charset="0"/>
              <a:buChar char="•"/>
            </a:pPr>
            <a:r>
              <a:rPr lang="en-US" b="1" dirty="0">
                <a:solidFill>
                  <a:srgbClr val="7030A0"/>
                </a:solidFill>
                <a:latin typeface="Adobe Ming Std L" pitchFamily="18" charset="-128"/>
                <a:ea typeface="Adobe Ming Std L" pitchFamily="18" charset="-128"/>
              </a:rPr>
              <a:t>Salvation army/ women's </a:t>
            </a:r>
            <a:r>
              <a:rPr lang="en-US" b="1" dirty="0" err="1">
                <a:solidFill>
                  <a:srgbClr val="7030A0"/>
                </a:solidFill>
                <a:latin typeface="Adobe Ming Std L" pitchFamily="18" charset="-128"/>
                <a:ea typeface="Adobe Ming Std L" pitchFamily="18" charset="-128"/>
              </a:rPr>
              <a:t>centre</a:t>
            </a:r>
            <a:endParaRPr lang="en-US" b="1" dirty="0">
              <a:solidFill>
                <a:srgbClr val="7030A0"/>
              </a:solidFill>
              <a:latin typeface="Adobe Ming Std L" pitchFamily="18" charset="-128"/>
              <a:ea typeface="Adobe Ming Std L" pitchFamily="18" charset="-128"/>
            </a:endParaRPr>
          </a:p>
          <a:p>
            <a:pPr>
              <a:buFont typeface="Arial" pitchFamily="34" charset="0"/>
              <a:buChar char="•"/>
            </a:pPr>
            <a:r>
              <a:rPr lang="en-US" b="1" dirty="0">
                <a:solidFill>
                  <a:srgbClr val="7030A0"/>
                </a:solidFill>
                <a:latin typeface="Adobe Ming Std L" pitchFamily="18" charset="-128"/>
                <a:ea typeface="Adobe Ming Std L" pitchFamily="18" charset="-128"/>
              </a:rPr>
              <a:t>Car parks</a:t>
            </a:r>
          </a:p>
          <a:p>
            <a:pPr>
              <a:buFont typeface="Arial" pitchFamily="34" charset="0"/>
              <a:buChar char="•"/>
            </a:pPr>
            <a:r>
              <a:rPr lang="en-US" b="1" dirty="0">
                <a:solidFill>
                  <a:srgbClr val="7030A0"/>
                </a:solidFill>
                <a:latin typeface="Adobe Ming Std L" pitchFamily="18" charset="-128"/>
                <a:ea typeface="Adobe Ming Std L" pitchFamily="18" charset="-128"/>
              </a:rPr>
              <a:t>Bail bonds</a:t>
            </a:r>
          </a:p>
          <a:p>
            <a:pPr>
              <a:buFont typeface="Arial" pitchFamily="34" charset="0"/>
              <a:buChar char="•"/>
            </a:pPr>
            <a:r>
              <a:rPr lang="en-US" b="1" dirty="0">
                <a:solidFill>
                  <a:srgbClr val="7030A0"/>
                </a:solidFill>
                <a:latin typeface="Adobe Ming Std L" pitchFamily="18" charset="-128"/>
                <a:ea typeface="Adobe Ming Std L" pitchFamily="18" charset="-128"/>
              </a:rPr>
              <a:t>Bars</a:t>
            </a:r>
          </a:p>
          <a:p>
            <a:endParaRPr lang="en-US" b="1" dirty="0">
              <a:solidFill>
                <a:srgbClr val="7030A0"/>
              </a:solidFill>
              <a:latin typeface="Adobe Ming Std L" pitchFamily="18" charset="-128"/>
              <a:ea typeface="Adobe Ming Std L" pitchFamily="18" charset="-128"/>
            </a:endParaRPr>
          </a:p>
          <a:p>
            <a:pPr>
              <a:buFont typeface="Arial" pitchFamily="34" charset="0"/>
              <a:buChar char="•"/>
            </a:pPr>
            <a:endParaRPr lang="en-US" b="1" dirty="0">
              <a:solidFill>
                <a:srgbClr val="7030A0"/>
              </a:solidFill>
              <a:latin typeface="Adobe Ming Std L" pitchFamily="18" charset="-128"/>
              <a:ea typeface="Adobe Ming Std L" pitchFamily="18" charset="-12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6200" y="575511"/>
            <a:ext cx="4038600" cy="29359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05269" y="571500"/>
            <a:ext cx="3505857" cy="27432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rgbClr val="0070C0"/>
                </a:solidFill>
              </a:rPr>
              <a:t>Site 6: Sheriffs office/ Jail – San Jacinto and Commerce (zone of Discard?)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02116" y="4838707"/>
            <a:ext cx="416988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b="1" dirty="0">
                <a:solidFill>
                  <a:srgbClr val="7030A0"/>
                </a:solidFill>
                <a:latin typeface="Adobe Ming Std L" pitchFamily="18" charset="-128"/>
                <a:ea typeface="Adobe Ming Std L" pitchFamily="18" charset="-128"/>
              </a:rPr>
              <a:t>Sheriffs office</a:t>
            </a:r>
          </a:p>
          <a:p>
            <a:pPr>
              <a:buFont typeface="Arial" pitchFamily="34" charset="0"/>
              <a:buChar char="•"/>
            </a:pPr>
            <a:r>
              <a:rPr lang="en-US" b="1" dirty="0">
                <a:solidFill>
                  <a:srgbClr val="7030A0"/>
                </a:solidFill>
                <a:latin typeface="Adobe Ming Std L" pitchFamily="18" charset="-128"/>
                <a:ea typeface="Adobe Ming Std L" pitchFamily="18" charset="-128"/>
              </a:rPr>
              <a:t>Jail</a:t>
            </a:r>
          </a:p>
          <a:p>
            <a:pPr>
              <a:buFont typeface="Arial" pitchFamily="34" charset="0"/>
              <a:buChar char="•"/>
            </a:pPr>
            <a:r>
              <a:rPr lang="en-US" b="1" dirty="0">
                <a:solidFill>
                  <a:srgbClr val="7030A0"/>
                </a:solidFill>
                <a:latin typeface="Adobe Ming Std L" pitchFamily="18" charset="-128"/>
                <a:ea typeface="Adobe Ming Std L" pitchFamily="18" charset="-128"/>
              </a:rPr>
              <a:t>Bail bonds</a:t>
            </a:r>
          </a:p>
          <a:p>
            <a:pPr>
              <a:buFont typeface="Arial" pitchFamily="34" charset="0"/>
              <a:buChar char="•"/>
            </a:pPr>
            <a:r>
              <a:rPr lang="en-US" b="1" dirty="0">
                <a:solidFill>
                  <a:srgbClr val="7030A0"/>
                </a:solidFill>
                <a:latin typeface="Adobe Ming Std L" pitchFamily="18" charset="-128"/>
                <a:ea typeface="Adobe Ming Std L" pitchFamily="18" charset="-128"/>
              </a:rPr>
              <a:t>Residential  </a:t>
            </a:r>
          </a:p>
          <a:p>
            <a:pPr>
              <a:buFont typeface="Arial" pitchFamily="34" charset="0"/>
              <a:buChar char="•"/>
            </a:pPr>
            <a:r>
              <a:rPr lang="en-US" b="1" dirty="0">
                <a:solidFill>
                  <a:srgbClr val="7030A0"/>
                </a:solidFill>
                <a:latin typeface="Adobe Ming Std L" pitchFamily="18" charset="-128"/>
                <a:ea typeface="Adobe Ming Std L" pitchFamily="18" charset="-128"/>
              </a:rPr>
              <a:t>Near University of Houston </a:t>
            </a:r>
          </a:p>
          <a:p>
            <a:pPr>
              <a:buFont typeface="Arial" pitchFamily="34" charset="0"/>
              <a:buChar char="•"/>
            </a:pP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5108" y="1752600"/>
            <a:ext cx="3433724" cy="4525963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189" y="1892106"/>
            <a:ext cx="4118811" cy="2865661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rgbClr val="0070C0"/>
                </a:solidFill>
              </a:rPr>
              <a:t>Site 7 : Theater District/ Chase Tower</a:t>
            </a: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04800" y="1066800"/>
            <a:ext cx="2482308" cy="3230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4526821"/>
            <a:ext cx="2747963" cy="2132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3427071" y="4549676"/>
            <a:ext cx="544677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b="1" dirty="0">
                <a:solidFill>
                  <a:srgbClr val="7030A0"/>
                </a:solidFill>
                <a:latin typeface="Adobe Ming Std L" pitchFamily="18" charset="-128"/>
                <a:ea typeface="Adobe Ming Std L" pitchFamily="18" charset="-128"/>
              </a:rPr>
              <a:t>Concentration of theatres- Alley/ </a:t>
            </a:r>
            <a:r>
              <a:rPr lang="en-US" b="1" dirty="0" err="1">
                <a:solidFill>
                  <a:srgbClr val="7030A0"/>
                </a:solidFill>
                <a:latin typeface="Adobe Ming Std L" pitchFamily="18" charset="-128"/>
                <a:ea typeface="Adobe Ming Std L" pitchFamily="18" charset="-128"/>
              </a:rPr>
              <a:t>Wortham</a:t>
            </a:r>
            <a:r>
              <a:rPr lang="en-US" b="1" dirty="0">
                <a:solidFill>
                  <a:srgbClr val="7030A0"/>
                </a:solidFill>
                <a:latin typeface="Adobe Ming Std L" pitchFamily="18" charset="-128"/>
                <a:ea typeface="Adobe Ming Std L" pitchFamily="18" charset="-128"/>
              </a:rPr>
              <a:t>  Ballet )/ Jones Hall- symphony  </a:t>
            </a:r>
          </a:p>
          <a:p>
            <a:pPr>
              <a:buFont typeface="Arial" pitchFamily="34" charset="0"/>
              <a:buChar char="•"/>
            </a:pPr>
            <a:r>
              <a:rPr lang="en-US" b="1" dirty="0">
                <a:solidFill>
                  <a:srgbClr val="7030A0"/>
                </a:solidFill>
                <a:latin typeface="Adobe Ming Std L" pitchFamily="18" charset="-128"/>
                <a:ea typeface="Adobe Ming Std L" pitchFamily="18" charset="-128"/>
              </a:rPr>
              <a:t>Restaurants</a:t>
            </a:r>
          </a:p>
          <a:p>
            <a:pPr>
              <a:buFont typeface="Arial" pitchFamily="34" charset="0"/>
              <a:buChar char="•"/>
            </a:pPr>
            <a:r>
              <a:rPr lang="en-US" b="1" dirty="0">
                <a:solidFill>
                  <a:srgbClr val="7030A0"/>
                </a:solidFill>
                <a:latin typeface="Adobe Ming Std L" pitchFamily="18" charset="-128"/>
                <a:ea typeface="Adobe Ming Std L" pitchFamily="18" charset="-128"/>
              </a:rPr>
              <a:t>Hotels</a:t>
            </a:r>
          </a:p>
          <a:p>
            <a:pPr>
              <a:buFont typeface="Arial" pitchFamily="34" charset="0"/>
              <a:buChar char="•"/>
            </a:pPr>
            <a:r>
              <a:rPr lang="en-US" b="1" dirty="0">
                <a:solidFill>
                  <a:srgbClr val="7030A0"/>
                </a:solidFill>
                <a:latin typeface="Adobe Ming Std L" pitchFamily="18" charset="-128"/>
                <a:ea typeface="Adobe Ming Std L" pitchFamily="18" charset="-128"/>
              </a:rPr>
              <a:t>Concert venue </a:t>
            </a:r>
          </a:p>
          <a:p>
            <a:pPr>
              <a:buFont typeface="Arial" pitchFamily="34" charset="0"/>
              <a:buChar char="•"/>
            </a:pPr>
            <a:r>
              <a:rPr lang="en-US" b="1" dirty="0">
                <a:solidFill>
                  <a:srgbClr val="7030A0"/>
                </a:solidFill>
                <a:latin typeface="Adobe Ming Std L" pitchFamily="18" charset="-128"/>
                <a:ea typeface="Adobe Ming Std L" pitchFamily="18" charset="-128"/>
              </a:rPr>
              <a:t>Chase- highest building- PVLI</a:t>
            </a:r>
          </a:p>
          <a:p>
            <a:pPr>
              <a:buFont typeface="Arial" pitchFamily="34" charset="0"/>
              <a:buChar char="•"/>
            </a:pPr>
            <a:r>
              <a:rPr lang="en-US" b="1" dirty="0">
                <a:solidFill>
                  <a:srgbClr val="7030A0"/>
                </a:solidFill>
                <a:latin typeface="Adobe Ming Std L" pitchFamily="18" charset="-128"/>
                <a:ea typeface="Adobe Ming Std L" pitchFamily="18" charset="-128"/>
              </a:rPr>
              <a:t>Concentration of offices </a:t>
            </a:r>
          </a:p>
          <a:p>
            <a:pPr>
              <a:buFont typeface="Arial" pitchFamily="34" charset="0"/>
              <a:buChar char="•"/>
            </a:pP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78082" y="1301571"/>
            <a:ext cx="3780326" cy="29146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49383" y="1570007"/>
            <a:ext cx="1937417" cy="2574986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rgbClr val="0070C0"/>
                </a:solidFill>
              </a:rPr>
              <a:t>Site 8: Retail (under regeneration)- Main and Dallas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3533775"/>
            <a:ext cx="4319021" cy="332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1600200"/>
            <a:ext cx="3414061" cy="2544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76221" y="1417638"/>
            <a:ext cx="3424238" cy="255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181600" y="4152900"/>
            <a:ext cx="3292562" cy="2443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1295400" y="4876800"/>
            <a:ext cx="30480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b="1" dirty="0">
                <a:solidFill>
                  <a:srgbClr val="FFFF00"/>
                </a:solidFill>
                <a:latin typeface="Adobe Ming Std L" pitchFamily="18" charset="-128"/>
                <a:ea typeface="Adobe Ming Std L" pitchFamily="18" charset="-128"/>
              </a:rPr>
              <a:t>Shopping (but many abandoned- i.e. Macy’s)</a:t>
            </a:r>
          </a:p>
          <a:p>
            <a:pPr>
              <a:buFont typeface="Arial" pitchFamily="34" charset="0"/>
              <a:buChar char="•"/>
            </a:pPr>
            <a:r>
              <a:rPr lang="en-US" b="1" dirty="0">
                <a:solidFill>
                  <a:srgbClr val="FFFF00"/>
                </a:solidFill>
                <a:latin typeface="Adobe Ming Std L" pitchFamily="18" charset="-128"/>
                <a:ea typeface="Adobe Ming Std L" pitchFamily="18" charset="-128"/>
              </a:rPr>
              <a:t>Hotel</a:t>
            </a:r>
          </a:p>
          <a:p>
            <a:pPr>
              <a:buFont typeface="Arial" pitchFamily="34" charset="0"/>
              <a:buChar char="•"/>
            </a:pPr>
            <a:r>
              <a:rPr lang="en-US" b="1" dirty="0">
                <a:solidFill>
                  <a:srgbClr val="FFFF00"/>
                </a:solidFill>
                <a:latin typeface="Adobe Ming Std L" pitchFamily="18" charset="-128"/>
                <a:ea typeface="Adobe Ming Std L" pitchFamily="18" charset="-128"/>
              </a:rPr>
              <a:t>Cafes/ restaurants </a:t>
            </a:r>
          </a:p>
          <a:p>
            <a:pPr>
              <a:buFont typeface="Arial" pitchFamily="34" charset="0"/>
              <a:buChar char="•"/>
            </a:pPr>
            <a:r>
              <a:rPr lang="en-US" b="1" dirty="0">
                <a:solidFill>
                  <a:srgbClr val="FFFF00"/>
                </a:solidFill>
                <a:latin typeface="Adobe Ming Std L" pitchFamily="18" charset="-128"/>
                <a:ea typeface="Adobe Ming Std L" pitchFamily="18" charset="-128"/>
              </a:rPr>
              <a:t>Good access to sustainable transport </a:t>
            </a:r>
          </a:p>
          <a:p>
            <a:pPr>
              <a:buFont typeface="Arial" pitchFamily="34" charset="0"/>
              <a:buChar char="•"/>
            </a:pPr>
            <a:endParaRPr lang="en-US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70C0"/>
                </a:solidFill>
              </a:rPr>
              <a:t>Site 9: Library/ Town Hall (core)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1828800"/>
            <a:ext cx="4363923" cy="3319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10200" y="1417638"/>
            <a:ext cx="2878511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352800" y="4419600"/>
            <a:ext cx="2690349" cy="2081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457200" y="5227638"/>
            <a:ext cx="3048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b="1" dirty="0">
                <a:solidFill>
                  <a:srgbClr val="7030A0"/>
                </a:solidFill>
                <a:latin typeface="Adobe Ming Std L" pitchFamily="18" charset="-128"/>
                <a:ea typeface="Adobe Ming Std L" pitchFamily="18" charset="-128"/>
              </a:rPr>
              <a:t>City hall- low density- parkland </a:t>
            </a:r>
          </a:p>
          <a:p>
            <a:pPr>
              <a:buFont typeface="Arial" pitchFamily="34" charset="0"/>
              <a:buChar char="•"/>
            </a:pPr>
            <a:r>
              <a:rPr lang="en-US" b="1" dirty="0">
                <a:solidFill>
                  <a:srgbClr val="7030A0"/>
                </a:solidFill>
                <a:latin typeface="Adobe Ming Std L" pitchFamily="18" charset="-128"/>
                <a:ea typeface="Adobe Ming Std L" pitchFamily="18" charset="-128"/>
              </a:rPr>
              <a:t> Central Library </a:t>
            </a:r>
          </a:p>
          <a:p>
            <a:pPr>
              <a:buFont typeface="Arial" pitchFamily="34" charset="0"/>
              <a:buChar char="•"/>
            </a:pPr>
            <a:r>
              <a:rPr lang="en-US" b="1" dirty="0">
                <a:solidFill>
                  <a:srgbClr val="7030A0"/>
                </a:solidFill>
                <a:latin typeface="Adobe Ming Std L" pitchFamily="18" charset="-128"/>
                <a:ea typeface="Adobe Ming Std L" pitchFamily="18" charset="-128"/>
              </a:rPr>
              <a:t>High rise office blocks</a:t>
            </a:r>
          </a:p>
          <a:p>
            <a:pPr>
              <a:buFont typeface="Arial" pitchFamily="34" charset="0"/>
              <a:buChar char="•"/>
            </a:pPr>
            <a:endParaRPr lang="en-US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sites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274" y="1353343"/>
            <a:ext cx="8096250" cy="501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4278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 ground theory</a:t>
            </a:r>
          </a:p>
        </p:txBody>
      </p:sp>
      <p:pic>
        <p:nvPicPr>
          <p:cNvPr id="4" name="Content Placeholder 3" descr="Screen shot 2015-05-03 at 5.59.31 PM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417638"/>
            <a:ext cx="8653372" cy="4838444"/>
          </a:xfrm>
        </p:spPr>
      </p:pic>
    </p:spTree>
    <p:extLst>
      <p:ext uri="{BB962C8B-B14F-4D97-AF65-F5344CB8AC3E}">
        <p14:creationId xmlns:p14="http://schemas.microsoft.com/office/powerpoint/2010/main" val="25201259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creen shot 2015-05-03 at 6.01.32 PM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8600" y="457200"/>
            <a:ext cx="8686800" cy="5425281"/>
          </a:xfrm>
        </p:spPr>
      </p:pic>
      <p:sp>
        <p:nvSpPr>
          <p:cNvPr id="3" name="TextBox 2"/>
          <p:cNvSpPr txBox="1"/>
          <p:nvPr/>
        </p:nvSpPr>
        <p:spPr>
          <a:xfrm>
            <a:off x="5867400" y="5562600"/>
            <a:ext cx="2057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Suggestion- annotate core/ frame model related to Houston </a:t>
            </a:r>
          </a:p>
        </p:txBody>
      </p:sp>
    </p:spTree>
    <p:extLst>
      <p:ext uri="{BB962C8B-B14F-4D97-AF65-F5344CB8AC3E}">
        <p14:creationId xmlns:p14="http://schemas.microsoft.com/office/powerpoint/2010/main" val="4991013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Objectives: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US" dirty="0"/>
              <a:t>1. To delimit the City Core / CBD of Houston</a:t>
            </a:r>
          </a:p>
          <a:p>
            <a:pPr>
              <a:buNone/>
            </a:pPr>
            <a:r>
              <a:rPr lang="en-US" dirty="0"/>
              <a:t>2. To distinguish the core, the frame, zone of assimilation and zone of discard by using a set of parameters </a:t>
            </a:r>
            <a:r>
              <a:rPr lang="en-US" dirty="0" err="1"/>
              <a:t>e.g</a:t>
            </a:r>
            <a:r>
              <a:rPr lang="en-US" dirty="0"/>
              <a:t> land use, building height etc.</a:t>
            </a:r>
          </a:p>
          <a:p>
            <a:pPr>
              <a:buNone/>
            </a:pPr>
            <a:r>
              <a:rPr lang="en-US" dirty="0"/>
              <a:t>3. To test the hypothesis formulated..</a:t>
            </a:r>
          </a:p>
          <a:p>
            <a:pPr>
              <a:buNone/>
            </a:pPr>
            <a:r>
              <a:rPr lang="en-US" dirty="0"/>
              <a:t>4. To explain any anomalies and uniqueness of the Houston city centre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89928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Below are examples of hypothesis that you may choose: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29200"/>
          </a:xfrm>
        </p:spPr>
        <p:txBody>
          <a:bodyPr>
            <a:normAutofit fontScale="92500" lnSpcReduction="20000"/>
          </a:bodyPr>
          <a:lstStyle/>
          <a:p>
            <a:pPr lvl="0"/>
            <a:r>
              <a:rPr lang="en-US" dirty="0"/>
              <a:t>The building height will decline as you move away from the core/ PVLI</a:t>
            </a:r>
          </a:p>
          <a:p>
            <a:r>
              <a:rPr lang="en-US" dirty="0"/>
              <a:t>The quality of the environment will worsen as you move away from the Core/ PVLI</a:t>
            </a:r>
          </a:p>
          <a:p>
            <a:pPr lvl="0"/>
            <a:r>
              <a:rPr lang="en-US" dirty="0"/>
              <a:t>The number of pedestrians will decrease as you move away from the core / PVLI</a:t>
            </a:r>
          </a:p>
          <a:p>
            <a:pPr lvl="0"/>
            <a:r>
              <a:rPr lang="en-US" dirty="0"/>
              <a:t>The quality of shops will decline as you move away from the core / PVLI</a:t>
            </a:r>
          </a:p>
          <a:p>
            <a:r>
              <a:rPr lang="en-US" dirty="0"/>
              <a:t>There will be more high order services in the core than the frame </a:t>
            </a:r>
          </a:p>
          <a:p>
            <a:r>
              <a:rPr lang="en-US" dirty="0"/>
              <a:t>2. The oil institutions tend to cluster near the core / PVLI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Site 1: Chevron buildings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62000" y="1600200"/>
            <a:ext cx="3396611" cy="452596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724400" y="1981200"/>
            <a:ext cx="3048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Edge of CBD but does show some characteristics of the core (i.e. TNCs, tall buildings) but also car parks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3352800"/>
            <a:ext cx="4114800" cy="3082862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928813" y="0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rgbClr val="00B0F0"/>
                </a:solidFill>
              </a:rPr>
              <a:t>Site 2: Cathedral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4800" y="1409922"/>
            <a:ext cx="3762375" cy="295705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7200" y="129249"/>
            <a:ext cx="2976562" cy="232650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6350" y="4366973"/>
            <a:ext cx="2790825" cy="226696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370355" y="4876800"/>
            <a:ext cx="477364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Cathedral (modern) so on the edge. </a:t>
            </a:r>
          </a:p>
          <a:p>
            <a:r>
              <a:rPr lang="en-US" dirty="0"/>
              <a:t>Evidence of regeneration of brownfield sites around area- new hotels e.g. Holiday Inn and new apartments </a:t>
            </a:r>
          </a:p>
          <a:p>
            <a:r>
              <a:rPr lang="en-US" dirty="0"/>
              <a:t>St. </a:t>
            </a:r>
            <a:r>
              <a:rPr lang="en-US" dirty="0" err="1"/>
              <a:t>Josepsh’s</a:t>
            </a:r>
            <a:r>
              <a:rPr lang="en-US" dirty="0"/>
              <a:t> hospital nearby</a:t>
            </a:r>
          </a:p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0355" y="2610997"/>
            <a:ext cx="2893460" cy="211056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495799" y="2610997"/>
            <a:ext cx="18049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Redevelopment- new apartments </a:t>
            </a:r>
          </a:p>
        </p:txBody>
      </p:sp>
    </p:spTree>
    <p:extLst>
      <p:ext uri="{BB962C8B-B14F-4D97-AF65-F5344CB8AC3E}">
        <p14:creationId xmlns:p14="http://schemas.microsoft.com/office/powerpoint/2010/main" val="26804448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B0F0"/>
                </a:solidFill>
              </a:rPr>
              <a:t>Site 3: Toyota Centre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0600" y="1676400"/>
            <a:ext cx="3058999" cy="2362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9474" y="1437894"/>
            <a:ext cx="4262602" cy="3200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19200" y="4572000"/>
            <a:ext cx="29718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Many car parks etc. to support major sports and concert venue </a:t>
            </a:r>
          </a:p>
          <a:p>
            <a:r>
              <a:rPr lang="en-US" dirty="0"/>
              <a:t>Landscaping/ park to make area attractive for visitors </a:t>
            </a:r>
          </a:p>
        </p:txBody>
      </p:sp>
    </p:spTree>
    <p:extLst>
      <p:ext uri="{BB962C8B-B14F-4D97-AF65-F5344CB8AC3E}">
        <p14:creationId xmlns:p14="http://schemas.microsoft.com/office/powerpoint/2010/main" val="77322949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191</TotalTime>
  <Words>572</Words>
  <Application>Microsoft Macintosh PowerPoint</Application>
  <PresentationFormat>On-screen Show (4:3)</PresentationFormat>
  <Paragraphs>77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Adobe Ming Std L</vt:lpstr>
      <vt:lpstr>Arial</vt:lpstr>
      <vt:lpstr>Calibri</vt:lpstr>
      <vt:lpstr>CNNSansDisplayW04-Light</vt:lpstr>
      <vt:lpstr>Office Theme</vt:lpstr>
      <vt:lpstr>Field trip follow-up</vt:lpstr>
      <vt:lpstr>sites</vt:lpstr>
      <vt:lpstr>Back ground theory</vt:lpstr>
      <vt:lpstr>PowerPoint Presentation</vt:lpstr>
      <vt:lpstr>Objectives:</vt:lpstr>
      <vt:lpstr>Below are examples of hypothesis that you may choose:</vt:lpstr>
      <vt:lpstr>Site 1: Chevron buildings </vt:lpstr>
      <vt:lpstr>Site 2: Cathedral </vt:lpstr>
      <vt:lpstr>Site 3: Toyota Centre</vt:lpstr>
      <vt:lpstr>Site 4: Discovery Green (zone of assimilation?)</vt:lpstr>
      <vt:lpstr>Redevelopment in area: Zone of assimilation</vt:lpstr>
      <vt:lpstr>Discovery Green: Centre for activities</vt:lpstr>
      <vt:lpstr>Possible theory </vt:lpstr>
      <vt:lpstr>Site 5: Minute Maid Park (Crawford and Texas)</vt:lpstr>
      <vt:lpstr>Site 6: Sheriffs office/ Jail – San Jacinto and Commerce (zone of Discard?)</vt:lpstr>
      <vt:lpstr>Site 7 : Theater District/ Chase Tower</vt:lpstr>
      <vt:lpstr>Site 8: Retail (under regeneration)- Main and Dallas</vt:lpstr>
      <vt:lpstr>Site 9: Library/ Town Hall (core) </vt:lpstr>
    </vt:vector>
  </TitlesOfParts>
  <LinksUpToDate>false</LinksUpToDate>
  <SharedDoc>false</SharedDoc>
  <HyperlinksChanged>false</HyperlinksChanged>
  <AppVersion>16.0010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IA Introduction</dc:title>
  <dc:creator>Anna Bennett</dc:creator>
  <cp:lastModifiedBy>Anna Bennett</cp:lastModifiedBy>
  <cp:revision>27</cp:revision>
  <dcterms:created xsi:type="dcterms:W3CDTF">2012-09-23T20:02:59Z</dcterms:created>
  <dcterms:modified xsi:type="dcterms:W3CDTF">2018-03-18T18:40:50Z</dcterms:modified>
</cp:coreProperties>
</file>