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84" r:id="rId3"/>
    <p:sldId id="285" r:id="rId4"/>
    <p:sldId id="279" r:id="rId5"/>
    <p:sldId id="280" r:id="rId6"/>
    <p:sldId id="287" r:id="rId7"/>
    <p:sldId id="283" r:id="rId8"/>
    <p:sldId id="281" r:id="rId9"/>
    <p:sldId id="270" r:id="rId10"/>
    <p:sldId id="258" r:id="rId11"/>
    <p:sldId id="257" r:id="rId12"/>
    <p:sldId id="282"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11"/>
  </p:normalViewPr>
  <p:slideViewPr>
    <p:cSldViewPr snapToGrid="0" snapToObjects="1">
      <p:cViewPr varScale="1">
        <p:scale>
          <a:sx n="90" d="100"/>
          <a:sy n="90" d="100"/>
        </p:scale>
        <p:origin x="23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9F16-7A35-5F40-A984-184E449AA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323F1-9375-FF4E-9357-D0C605404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47ED46-45D1-1547-BFBD-88D878D7CC1F}"/>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5" name="Footer Placeholder 4">
            <a:extLst>
              <a:ext uri="{FF2B5EF4-FFF2-40B4-BE49-F238E27FC236}">
                <a16:creationId xmlns:a16="http://schemas.microsoft.com/office/drawing/2014/main" id="{F5B002A4-E057-8044-94E1-112E8FFF4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AC9A2-BF90-2E4B-9D7C-25A88210ED79}"/>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359037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505-13F1-CE47-A59B-14FCB0C8B6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A9984-8646-AB4A-8884-9C077AF369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336C9-32AD-1D4D-956F-5335ED081F85}"/>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5" name="Footer Placeholder 4">
            <a:extLst>
              <a:ext uri="{FF2B5EF4-FFF2-40B4-BE49-F238E27FC236}">
                <a16:creationId xmlns:a16="http://schemas.microsoft.com/office/drawing/2014/main" id="{94CF5DE5-4020-DE4B-9454-E50753932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070D9-71FB-F04F-AF52-9F2EBFFBB0F0}"/>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309993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9B024-FC12-5546-B774-609A5440C9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1C0AA-03F6-EF4C-97DA-250F2168DA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7EF4-F636-3E47-82DC-3A653C695FC8}"/>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5" name="Footer Placeholder 4">
            <a:extLst>
              <a:ext uri="{FF2B5EF4-FFF2-40B4-BE49-F238E27FC236}">
                <a16:creationId xmlns:a16="http://schemas.microsoft.com/office/drawing/2014/main" id="{8AA65940-77DD-C14F-9B98-E95B19FE0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11515-C0B9-C745-BF6F-0164EB42E6A3}"/>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86071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8AC5-71DE-924C-B6DB-B7CACACA2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56FFE-99B1-5141-8BAE-3AEADB8326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CB0F5-12F5-6447-8504-0C44B6E506FC}"/>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5" name="Footer Placeholder 4">
            <a:extLst>
              <a:ext uri="{FF2B5EF4-FFF2-40B4-BE49-F238E27FC236}">
                <a16:creationId xmlns:a16="http://schemas.microsoft.com/office/drawing/2014/main" id="{B81E0786-0E06-B646-ADCD-01B1F05F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8CCBC-10F7-9548-8C18-4EE4E3D07E72}"/>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79603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64D3-3F34-4444-9B58-1F4250337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3D0D8C-E531-EA44-B48C-257AC39F8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66683E-20E6-3B4B-A7C9-7A2D2B2B1D8E}"/>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5" name="Footer Placeholder 4">
            <a:extLst>
              <a:ext uri="{FF2B5EF4-FFF2-40B4-BE49-F238E27FC236}">
                <a16:creationId xmlns:a16="http://schemas.microsoft.com/office/drawing/2014/main" id="{BA17C58F-E924-2E4E-9E87-B4C9A13E6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322C2-AA4A-6D47-9292-8D281FC8519B}"/>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278010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EC51-AD74-F342-B672-02421EF61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AD751-5407-8844-A2AE-B88D15A1D7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4197CD-0971-DD40-9734-F4C6B0155D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A5D11-6488-F842-A2FA-E28B7840E577}"/>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6" name="Footer Placeholder 5">
            <a:extLst>
              <a:ext uri="{FF2B5EF4-FFF2-40B4-BE49-F238E27FC236}">
                <a16:creationId xmlns:a16="http://schemas.microsoft.com/office/drawing/2014/main" id="{C1B896A2-2816-D943-9761-B88F7E248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FF7B2-1C7A-4549-A533-2440E4E3539E}"/>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367850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0C16-25D7-2B47-94C7-5D8D83D227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6888B-6D4D-E446-ABDB-B7984F719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8E6D19-9EBD-A54F-8DE6-92C07100DA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F9D051-E89A-F943-8BDF-0FB5E3329F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DA26CF-E5DB-BA4D-8FC5-BAD47D1261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5211C-5D8F-4342-8B49-0538443CE143}"/>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8" name="Footer Placeholder 7">
            <a:extLst>
              <a:ext uri="{FF2B5EF4-FFF2-40B4-BE49-F238E27FC236}">
                <a16:creationId xmlns:a16="http://schemas.microsoft.com/office/drawing/2014/main" id="{659A6D40-92DB-094E-9B49-E42560BD7D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4330C-B279-B342-B14D-3D2CC6F974C7}"/>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154515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99D2-7F0F-DD42-AE7B-7FDB4AF98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98D31-2B83-2441-8C7D-01CE4B284806}"/>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4" name="Footer Placeholder 3">
            <a:extLst>
              <a:ext uri="{FF2B5EF4-FFF2-40B4-BE49-F238E27FC236}">
                <a16:creationId xmlns:a16="http://schemas.microsoft.com/office/drawing/2014/main" id="{5FC79102-C04C-9744-A4A5-5AA4A55A3C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2ED208-A3C0-8541-B63F-359C189B4265}"/>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59939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6F9E6-4392-044F-871F-AB4E03771581}"/>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3" name="Footer Placeholder 2">
            <a:extLst>
              <a:ext uri="{FF2B5EF4-FFF2-40B4-BE49-F238E27FC236}">
                <a16:creationId xmlns:a16="http://schemas.microsoft.com/office/drawing/2014/main" id="{99B862BC-7D01-CE4B-A6A0-1F358E3265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1E6D9B-6242-044C-96F9-BAFAF108EBAC}"/>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10139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00B1-9D88-9040-83AC-902A995A5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B27BBF-3154-7441-B674-F9195669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F0566-0284-0043-9023-66290E46F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AC0977-5F28-6E4C-B5B6-07A0CB071092}"/>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6" name="Footer Placeholder 5">
            <a:extLst>
              <a:ext uri="{FF2B5EF4-FFF2-40B4-BE49-F238E27FC236}">
                <a16:creationId xmlns:a16="http://schemas.microsoft.com/office/drawing/2014/main" id="{B477A11F-9233-104B-B8D7-F3F79EB74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D04AE-C66C-8144-B542-C4FE2CF060BD}"/>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200471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B76E-BF94-B045-BD04-74616CF89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7143B-6476-A74A-8581-C73586F3F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E3F86B-5F5B-2C40-A615-0F79323AA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2311AF-C803-3C42-9373-BA9C3328C4BE}"/>
              </a:ext>
            </a:extLst>
          </p:cNvPr>
          <p:cNvSpPr>
            <a:spLocks noGrp="1"/>
          </p:cNvSpPr>
          <p:nvPr>
            <p:ph type="dt" sz="half" idx="10"/>
          </p:nvPr>
        </p:nvSpPr>
        <p:spPr/>
        <p:txBody>
          <a:bodyPr/>
          <a:lstStyle/>
          <a:p>
            <a:fld id="{C570822F-70BD-B747-A39B-D950C005F239}" type="datetimeFigureOut">
              <a:rPr lang="en-US" smtClean="0"/>
              <a:t>11/4/18</a:t>
            </a:fld>
            <a:endParaRPr lang="en-US"/>
          </a:p>
        </p:txBody>
      </p:sp>
      <p:sp>
        <p:nvSpPr>
          <p:cNvPr id="6" name="Footer Placeholder 5">
            <a:extLst>
              <a:ext uri="{FF2B5EF4-FFF2-40B4-BE49-F238E27FC236}">
                <a16:creationId xmlns:a16="http://schemas.microsoft.com/office/drawing/2014/main" id="{4C262BB2-6203-5E4D-9351-12260A509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9D410-EB7E-954C-87B5-8E3A698E1776}"/>
              </a:ext>
            </a:extLst>
          </p:cNvPr>
          <p:cNvSpPr>
            <a:spLocks noGrp="1"/>
          </p:cNvSpPr>
          <p:nvPr>
            <p:ph type="sldNum" sz="quarter" idx="12"/>
          </p:nvPr>
        </p:nvSpPr>
        <p:spPr/>
        <p:txBody>
          <a:bodyPr/>
          <a:lstStyle/>
          <a:p>
            <a:fld id="{3722756D-FE26-5041-B8BE-A29D085AFE8D}" type="slidenum">
              <a:rPr lang="en-US" smtClean="0"/>
              <a:t>‹#›</a:t>
            </a:fld>
            <a:endParaRPr lang="en-US"/>
          </a:p>
        </p:txBody>
      </p:sp>
    </p:spTree>
    <p:extLst>
      <p:ext uri="{BB962C8B-B14F-4D97-AF65-F5344CB8AC3E}">
        <p14:creationId xmlns:p14="http://schemas.microsoft.com/office/powerpoint/2010/main" val="267229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BA8AD-A36C-EA46-A53D-E134B9CA4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6CE1C-FA9D-294D-B780-E857E5069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1B218-0F95-984F-A94C-255B90F9F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0822F-70BD-B747-A39B-D950C005F239}" type="datetimeFigureOut">
              <a:rPr lang="en-US" smtClean="0"/>
              <a:t>11/4/18</a:t>
            </a:fld>
            <a:endParaRPr lang="en-US"/>
          </a:p>
        </p:txBody>
      </p:sp>
      <p:sp>
        <p:nvSpPr>
          <p:cNvPr id="5" name="Footer Placeholder 4">
            <a:extLst>
              <a:ext uri="{FF2B5EF4-FFF2-40B4-BE49-F238E27FC236}">
                <a16:creationId xmlns:a16="http://schemas.microsoft.com/office/drawing/2014/main" id="{F82C31BE-3599-E043-A58B-ED19FF661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8F30D3-E959-CC4E-BD97-37C2549B9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2756D-FE26-5041-B8BE-A29D085AFE8D}" type="slidenum">
              <a:rPr lang="en-US" smtClean="0"/>
              <a:t>‹#›</a:t>
            </a:fld>
            <a:endParaRPr lang="en-US"/>
          </a:p>
        </p:txBody>
      </p:sp>
    </p:spTree>
    <p:extLst>
      <p:ext uri="{BB962C8B-B14F-4D97-AF65-F5344CB8AC3E}">
        <p14:creationId xmlns:p14="http://schemas.microsoft.com/office/powerpoint/2010/main" val="334230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tkearney.com/digital-transformation/gsl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L5FIAniosZU" TargetMode="External"/><Relationship Id="rId7" Type="http://schemas.openxmlformats.org/officeDocument/2006/relationships/hyperlink" Target="https://www.vox.com/2018/9/8/17835224/trump-apple-stock-tariffs-tim-cook-china" TargetMode="External"/><Relationship Id="rId2" Type="http://schemas.openxmlformats.org/officeDocument/2006/relationships/hyperlink" Target="http://www.macworld.co.uk/feature/apple/where-are-apple-products-made-how-much-does-iphone-cost-make-india-3633832/" TargetMode="External"/><Relationship Id="rId1" Type="http://schemas.openxmlformats.org/officeDocument/2006/relationships/slideLayout" Target="../slideLayouts/slideLayout2.xml"/><Relationship Id="rId6" Type="http://schemas.openxmlformats.org/officeDocument/2006/relationships/hyperlink" Target="http://www.youtube.com/watch?v=t6ekAvcd1lU" TargetMode="External"/><Relationship Id="rId5" Type="http://schemas.openxmlformats.org/officeDocument/2006/relationships/hyperlink" Target="http://www.dailymail.co.uk/sciencetech/article-2122129/Apples-Tim-Cook-makes-visit-Foxconn-iPhone-factory.html" TargetMode="External"/><Relationship Id="rId4" Type="http://schemas.openxmlformats.org/officeDocument/2006/relationships/hyperlink" Target="http://www.ibgeographypods.org/uploads/7/6/2/2/7622863/iphone_not_made_in_usa.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time_continue=72&amp;v=ypnMvq3EKi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i5zg1fG7m88"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time_continue=131&amp;v=VbTyY2lmSO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7FE39-6148-584A-8E65-4898D0274C64}"/>
              </a:ext>
            </a:extLst>
          </p:cNvPr>
          <p:cNvSpPr>
            <a:spLocks noGrp="1"/>
          </p:cNvSpPr>
          <p:nvPr>
            <p:ph type="ctrTitle"/>
          </p:nvPr>
        </p:nvSpPr>
        <p:spPr>
          <a:xfrm>
            <a:off x="1624013" y="365126"/>
            <a:ext cx="9144000" cy="2387600"/>
          </a:xfrm>
        </p:spPr>
        <p:txBody>
          <a:bodyPr>
            <a:normAutofit fontScale="90000"/>
          </a:bodyPr>
          <a:lstStyle/>
          <a:p>
            <a:r>
              <a:rPr lang="en-US" b="1" dirty="0">
                <a:latin typeface="dearJoe 5 CASUAL PRO" panose="02000000000000000000" pitchFamily="2" charset="0"/>
              </a:rPr>
              <a:t>FDI &amp; outsourcing by transnational corporations (TNCs)</a:t>
            </a:r>
            <a:endParaRPr lang="en-US" dirty="0">
              <a:latin typeface="dearJoe 5 CASUAL PRO" panose="02000000000000000000" pitchFamily="2" charset="0"/>
            </a:endParaRPr>
          </a:p>
        </p:txBody>
      </p:sp>
      <p:sp>
        <p:nvSpPr>
          <p:cNvPr id="5" name="Subtitle 4">
            <a:extLst>
              <a:ext uri="{FF2B5EF4-FFF2-40B4-BE49-F238E27FC236}">
                <a16:creationId xmlns:a16="http://schemas.microsoft.com/office/drawing/2014/main" id="{7C8C0251-560C-D24A-8C33-3E40E38F9B92}"/>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12AFB441-8914-C146-8FCC-FF4680EA8FC5}"/>
              </a:ext>
            </a:extLst>
          </p:cNvPr>
          <p:cNvPicPr>
            <a:picLocks noChangeAspect="1"/>
          </p:cNvPicPr>
          <p:nvPr/>
        </p:nvPicPr>
        <p:blipFill>
          <a:blip r:embed="rId2"/>
          <a:stretch>
            <a:fillRect/>
          </a:stretch>
        </p:blipFill>
        <p:spPr>
          <a:xfrm>
            <a:off x="2635188" y="2752726"/>
            <a:ext cx="6751700" cy="3748643"/>
          </a:xfrm>
          <a:prstGeom prst="rect">
            <a:avLst/>
          </a:prstGeom>
        </p:spPr>
      </p:pic>
    </p:spTree>
    <p:extLst>
      <p:ext uri="{BB962C8B-B14F-4D97-AF65-F5344CB8AC3E}">
        <p14:creationId xmlns:p14="http://schemas.microsoft.com/office/powerpoint/2010/main" val="93483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7E53-1DD1-2247-9016-18363498A8A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AED80F-A568-364C-8E45-D6D8EEDE57E2}"/>
              </a:ext>
            </a:extLst>
          </p:cNvPr>
          <p:cNvPicPr>
            <a:picLocks noGrp="1" noChangeAspect="1"/>
          </p:cNvPicPr>
          <p:nvPr>
            <p:ph idx="1"/>
          </p:nvPr>
        </p:nvPicPr>
        <p:blipFill>
          <a:blip r:embed="rId2"/>
          <a:stretch>
            <a:fillRect/>
          </a:stretch>
        </p:blipFill>
        <p:spPr>
          <a:xfrm>
            <a:off x="1232784" y="193675"/>
            <a:ext cx="9269433" cy="6492875"/>
          </a:xfrm>
        </p:spPr>
      </p:pic>
    </p:spTree>
    <p:extLst>
      <p:ext uri="{BB962C8B-B14F-4D97-AF65-F5344CB8AC3E}">
        <p14:creationId xmlns:p14="http://schemas.microsoft.com/office/powerpoint/2010/main" val="334580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0E4F-2957-2D44-A89B-DE186256467D}"/>
              </a:ext>
            </a:extLst>
          </p:cNvPr>
          <p:cNvSpPr>
            <a:spLocks noGrp="1"/>
          </p:cNvSpPr>
          <p:nvPr>
            <p:ph type="title"/>
          </p:nvPr>
        </p:nvSpPr>
        <p:spPr/>
        <p:txBody>
          <a:bodyPr/>
          <a:lstStyle/>
          <a:p>
            <a:r>
              <a:rPr lang="en-US" dirty="0">
                <a:latin typeface="dearJoe 5 CASUAL PRO" panose="02000000000000000000" pitchFamily="2" charset="0"/>
              </a:rPr>
              <a:t>Impact of improved technology </a:t>
            </a:r>
          </a:p>
        </p:txBody>
      </p:sp>
      <p:sp>
        <p:nvSpPr>
          <p:cNvPr id="3" name="Content Placeholder 2">
            <a:extLst>
              <a:ext uri="{FF2B5EF4-FFF2-40B4-BE49-F238E27FC236}">
                <a16:creationId xmlns:a16="http://schemas.microsoft.com/office/drawing/2014/main" id="{393C2271-E8C9-0849-AE34-1CB810E5B5EE}"/>
              </a:ext>
            </a:extLst>
          </p:cNvPr>
          <p:cNvSpPr>
            <a:spLocks noGrp="1"/>
          </p:cNvSpPr>
          <p:nvPr>
            <p:ph idx="1"/>
          </p:nvPr>
        </p:nvSpPr>
        <p:spPr>
          <a:xfrm>
            <a:off x="838199" y="1825625"/>
            <a:ext cx="11025851" cy="4351338"/>
          </a:xfrm>
        </p:spPr>
        <p:txBody>
          <a:bodyPr>
            <a:normAutofit fontScale="92500" lnSpcReduction="10000"/>
          </a:bodyPr>
          <a:lstStyle/>
          <a:p>
            <a:pPr marL="0" indent="0">
              <a:buNone/>
            </a:pPr>
            <a:r>
              <a:rPr lang="en-US" dirty="0"/>
              <a:t>Automation threatens hundreds of thousands of low-skilled and repetitive jobs in both developed and developing economies. As </a:t>
            </a:r>
          </a:p>
          <a:p>
            <a:pPr marL="0" indent="0">
              <a:buNone/>
            </a:pPr>
            <a:r>
              <a:rPr lang="en-US" dirty="0"/>
              <a:t>technology becomes increasingly mature and ubiquitous, jobs in the business process outsourcing arena will be particularly at risk. Today, automation, still in its infancy, complements and augments existing human skills in these </a:t>
            </a:r>
          </a:p>
          <a:p>
            <a:pPr marL="0" indent="0">
              <a:buNone/>
            </a:pPr>
            <a:r>
              <a:rPr lang="en-US" dirty="0"/>
              <a:t>industries, allowing workers to become more productive and efficient and </a:t>
            </a:r>
          </a:p>
          <a:p>
            <a:pPr marL="0" indent="0">
              <a:buNone/>
            </a:pPr>
            <a:r>
              <a:rPr lang="en-US" dirty="0"/>
              <a:t>fewer in number while accomplishing the same amount of work. As technology </a:t>
            </a:r>
          </a:p>
          <a:p>
            <a:pPr marL="0" indent="0">
              <a:buNone/>
            </a:pPr>
            <a:r>
              <a:rPr lang="en-US" dirty="0"/>
              <a:t>continues to improve and its implementation expands, our research finds that </a:t>
            </a:r>
          </a:p>
          <a:p>
            <a:pPr marL="0" indent="0">
              <a:buNone/>
            </a:pPr>
            <a:r>
              <a:rPr lang="en-US" dirty="0"/>
              <a:t>more than 1 million jobs are at risk in the next five years in four countries alone: the United States, Poland, India, and the Philippines.</a:t>
            </a:r>
          </a:p>
          <a:p>
            <a:pPr marL="0" indent="0">
              <a:buNone/>
            </a:pPr>
            <a:r>
              <a:rPr lang="en-US" dirty="0">
                <a:hlinkClick r:id="rId2"/>
              </a:rPr>
              <a:t>https://</a:t>
            </a:r>
            <a:r>
              <a:rPr lang="en-US" dirty="0" err="1">
                <a:hlinkClick r:id="rId2"/>
              </a:rPr>
              <a:t>www.atkearney.com</a:t>
            </a:r>
            <a:r>
              <a:rPr lang="en-US" dirty="0">
                <a:hlinkClick r:id="rId2"/>
              </a:rPr>
              <a:t>/digital-transformation/</a:t>
            </a:r>
            <a:r>
              <a:rPr lang="en-US" dirty="0" err="1">
                <a:hlinkClick r:id="rId2"/>
              </a:rPr>
              <a:t>gsli</a:t>
            </a:r>
            <a:endParaRPr lang="en-US" dirty="0"/>
          </a:p>
        </p:txBody>
      </p:sp>
    </p:spTree>
    <p:extLst>
      <p:ext uri="{BB962C8B-B14F-4D97-AF65-F5344CB8AC3E}">
        <p14:creationId xmlns:p14="http://schemas.microsoft.com/office/powerpoint/2010/main" val="282517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C1C3-6168-064C-8200-4464E06C9955}"/>
              </a:ext>
            </a:extLst>
          </p:cNvPr>
          <p:cNvSpPr>
            <a:spLocks noGrp="1"/>
          </p:cNvSpPr>
          <p:nvPr>
            <p:ph type="title"/>
          </p:nvPr>
        </p:nvSpPr>
        <p:spPr/>
        <p:txBody>
          <a:bodyPr/>
          <a:lstStyle/>
          <a:p>
            <a:r>
              <a:rPr lang="en-US" b="1" dirty="0">
                <a:latin typeface="dearJoe 5 CASUAL PRO" panose="02000000000000000000" pitchFamily="2" charset="0"/>
              </a:rPr>
              <a:t>Case Study  - Apple - "Designed by Apple in California, Assembled in China" </a:t>
            </a:r>
            <a:endParaRPr lang="en-US" dirty="0">
              <a:latin typeface="dearJoe 5 CASUAL PRO" panose="02000000000000000000" pitchFamily="2" charset="0"/>
            </a:endParaRPr>
          </a:p>
        </p:txBody>
      </p:sp>
      <p:sp>
        <p:nvSpPr>
          <p:cNvPr id="3" name="Content Placeholder 2">
            <a:extLst>
              <a:ext uri="{FF2B5EF4-FFF2-40B4-BE49-F238E27FC236}">
                <a16:creationId xmlns:a16="http://schemas.microsoft.com/office/drawing/2014/main" id="{1E360C12-92E4-6F4E-8BB5-A7C06886ABDD}"/>
              </a:ext>
            </a:extLst>
          </p:cNvPr>
          <p:cNvSpPr>
            <a:spLocks noGrp="1"/>
          </p:cNvSpPr>
          <p:nvPr>
            <p:ph idx="1"/>
          </p:nvPr>
        </p:nvSpPr>
        <p:spPr/>
        <p:txBody>
          <a:bodyPr>
            <a:normAutofit fontScale="62500" lnSpcReduction="20000"/>
          </a:bodyPr>
          <a:lstStyle/>
          <a:p>
            <a:r>
              <a:rPr lang="en-US" b="1" dirty="0">
                <a:hlinkClick r:id="rId2"/>
              </a:rPr>
              <a:t>Primary Resource</a:t>
            </a:r>
            <a:r>
              <a:rPr lang="en-US" dirty="0"/>
              <a:t> - From Mac World 17 Feb 2017</a:t>
            </a:r>
            <a:br>
              <a:rPr lang="en-US" dirty="0"/>
            </a:br>
            <a:br>
              <a:rPr lang="en-US" dirty="0"/>
            </a:br>
            <a:r>
              <a:rPr lang="en-US" b="1" dirty="0"/>
              <a:t>Starter - </a:t>
            </a:r>
            <a:r>
              <a:rPr lang="en-US" dirty="0"/>
              <a:t>Watch the 'Made in the World' YouTube video beneath and pay extra attention to the mobile phone section.</a:t>
            </a:r>
            <a:br>
              <a:rPr lang="en-US" dirty="0"/>
            </a:br>
            <a:r>
              <a:rPr lang="en-US" dirty="0"/>
              <a:t>Then watch the Economist video too. </a:t>
            </a:r>
            <a:br>
              <a:rPr lang="en-US" dirty="0"/>
            </a:br>
            <a:br>
              <a:rPr lang="en-US" dirty="0"/>
            </a:br>
            <a:r>
              <a:rPr lang="en-US" b="1" dirty="0"/>
              <a:t>Task 1</a:t>
            </a:r>
            <a:r>
              <a:rPr lang="en-US" dirty="0"/>
              <a:t>. Outline the main features of an iPhone or iPad. What makes them so different to the competition (Android, HTC </a:t>
            </a:r>
            <a:r>
              <a:rPr lang="en-US" dirty="0" err="1"/>
              <a:t>etc</a:t>
            </a:r>
            <a:r>
              <a:rPr lang="en-US" dirty="0"/>
              <a:t>)?</a:t>
            </a:r>
            <a:br>
              <a:rPr lang="en-US" dirty="0"/>
            </a:br>
            <a:r>
              <a:rPr lang="en-US" dirty="0"/>
              <a:t>You might want to watch some of the Apple promo video </a:t>
            </a:r>
            <a:r>
              <a:rPr lang="en-US" b="1" dirty="0">
                <a:hlinkClick r:id="rId3"/>
              </a:rPr>
              <a:t>here</a:t>
            </a:r>
            <a:br>
              <a:rPr lang="en-US" dirty="0"/>
            </a:br>
            <a:br>
              <a:rPr lang="en-US" dirty="0"/>
            </a:br>
            <a:r>
              <a:rPr lang="en-US" b="1" dirty="0"/>
              <a:t>Task 2</a:t>
            </a:r>
            <a:r>
              <a:rPr lang="en-US" dirty="0"/>
              <a:t>. Outline the reasons for iPad and iPhone production in China.</a:t>
            </a:r>
            <a:br>
              <a:rPr lang="en-US" dirty="0"/>
            </a:br>
            <a:r>
              <a:rPr lang="en-US" dirty="0"/>
              <a:t>Why has Apple manufacturing been internationally outsourced from the USA?</a:t>
            </a:r>
            <a:br>
              <a:rPr lang="en-US" dirty="0"/>
            </a:br>
            <a:r>
              <a:rPr lang="en-US" dirty="0"/>
              <a:t>Use </a:t>
            </a:r>
            <a:r>
              <a:rPr lang="en-US" b="1" dirty="0">
                <a:hlinkClick r:id="rId4"/>
              </a:rPr>
              <a:t>this resource</a:t>
            </a:r>
            <a:r>
              <a:rPr lang="en-US" dirty="0"/>
              <a:t> to help you.</a:t>
            </a:r>
            <a:br>
              <a:rPr lang="en-US" dirty="0"/>
            </a:br>
            <a:br>
              <a:rPr lang="en-US" dirty="0"/>
            </a:br>
            <a:r>
              <a:rPr lang="en-US" b="1" dirty="0"/>
              <a:t>Task 3</a:t>
            </a:r>
            <a:r>
              <a:rPr lang="en-US" dirty="0"/>
              <a:t>. What are the </a:t>
            </a:r>
            <a:r>
              <a:rPr lang="en-US" b="1" u="sng" dirty="0">
                <a:hlinkClick r:id="rId5"/>
              </a:rPr>
              <a:t>social and economic issues</a:t>
            </a:r>
            <a:r>
              <a:rPr lang="en-US" b="1" dirty="0">
                <a:hlinkClick r:id="rId5"/>
              </a:rPr>
              <a:t> </a:t>
            </a:r>
            <a:r>
              <a:rPr lang="en-US" dirty="0"/>
              <a:t>(positive and negative) associated with the global Apple production process?  Watch this </a:t>
            </a:r>
            <a:r>
              <a:rPr lang="en-US" b="1" u="sng" dirty="0">
                <a:hlinkClick r:id="rId6"/>
              </a:rPr>
              <a:t>CNN news report</a:t>
            </a:r>
            <a:r>
              <a:rPr lang="en-US" dirty="0">
                <a:hlinkClick r:id="rId6"/>
              </a:rPr>
              <a:t> </a:t>
            </a:r>
            <a:br>
              <a:rPr lang="en-US" dirty="0"/>
            </a:br>
            <a:br>
              <a:rPr lang="en-US" dirty="0"/>
            </a:br>
            <a:r>
              <a:rPr lang="en-US" b="1" dirty="0"/>
              <a:t>Task 4 </a:t>
            </a:r>
            <a:r>
              <a:rPr lang="en-US" dirty="0"/>
              <a:t>- Responses to outsourcing by Donald Trump. </a:t>
            </a:r>
            <a:r>
              <a:rPr lang="en-US" dirty="0">
                <a:hlinkClick r:id="rId7"/>
              </a:rPr>
              <a:t>Click on this Sep 2018 Vox article</a:t>
            </a:r>
            <a:r>
              <a:rPr lang="en-US" dirty="0"/>
              <a:t> to read about the issues caused by USA's trade war on Apple.</a:t>
            </a:r>
            <a:br>
              <a:rPr lang="en-US" dirty="0"/>
            </a:br>
            <a:r>
              <a:rPr lang="en-US" dirty="0"/>
              <a:t>Make notes on the content and what Trump is hoping Apple will eventually do. ​</a:t>
            </a:r>
          </a:p>
        </p:txBody>
      </p:sp>
      <p:pic>
        <p:nvPicPr>
          <p:cNvPr id="5" name="Picture 4">
            <a:extLst>
              <a:ext uri="{FF2B5EF4-FFF2-40B4-BE49-F238E27FC236}">
                <a16:creationId xmlns:a16="http://schemas.microsoft.com/office/drawing/2014/main" id="{1A4D9B38-ECFF-594D-9A9F-60E66247C0ED}"/>
              </a:ext>
            </a:extLst>
          </p:cNvPr>
          <p:cNvPicPr>
            <a:picLocks noChangeAspect="1"/>
          </p:cNvPicPr>
          <p:nvPr/>
        </p:nvPicPr>
        <p:blipFill>
          <a:blip r:embed="rId8"/>
          <a:stretch>
            <a:fillRect/>
          </a:stretch>
        </p:blipFill>
        <p:spPr>
          <a:xfrm>
            <a:off x="9319862" y="5494337"/>
            <a:ext cx="2033938" cy="1363663"/>
          </a:xfrm>
          <a:prstGeom prst="rect">
            <a:avLst/>
          </a:prstGeom>
        </p:spPr>
      </p:pic>
    </p:spTree>
    <p:extLst>
      <p:ext uri="{BB962C8B-B14F-4D97-AF65-F5344CB8AC3E}">
        <p14:creationId xmlns:p14="http://schemas.microsoft.com/office/powerpoint/2010/main" val="350537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18" y="2590800"/>
            <a:ext cx="8229600" cy="1143000"/>
          </a:xfrm>
        </p:spPr>
        <p:txBody>
          <a:bodyPr>
            <a:normAutofit/>
          </a:bodyPr>
          <a:lstStyle/>
          <a:p>
            <a:r>
              <a:rPr lang="en-US" dirty="0"/>
              <a:t>Exam question example- May 2011: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676400"/>
            <a:ext cx="9149195" cy="685800"/>
          </a:xfrm>
        </p:spPr>
      </p:pic>
      <p:sp>
        <p:nvSpPr>
          <p:cNvPr id="5" name="Title 1"/>
          <p:cNvSpPr txBox="1">
            <a:spLocks/>
          </p:cNvSpPr>
          <p:nvPr/>
        </p:nvSpPr>
        <p:spPr>
          <a:xfrm>
            <a:off x="1752600" y="3307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Exam question example- Nov 2011: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114800"/>
            <a:ext cx="8604913" cy="990600"/>
          </a:xfrm>
          <a:prstGeom prst="rect">
            <a:avLst/>
          </a:prstGeom>
        </p:spPr>
      </p:pic>
      <p:sp>
        <p:nvSpPr>
          <p:cNvPr id="3" name="Rectangle 2">
            <a:extLst>
              <a:ext uri="{FF2B5EF4-FFF2-40B4-BE49-F238E27FC236}">
                <a16:creationId xmlns:a16="http://schemas.microsoft.com/office/drawing/2014/main" id="{69DFEAEE-E43C-E24E-8429-C6568E831C10}"/>
              </a:ext>
            </a:extLst>
          </p:cNvPr>
          <p:cNvSpPr/>
          <p:nvPr/>
        </p:nvSpPr>
        <p:spPr>
          <a:xfrm>
            <a:off x="2286000" y="6096055"/>
            <a:ext cx="7315200" cy="369332"/>
          </a:xfrm>
          <a:prstGeom prst="rect">
            <a:avLst/>
          </a:prstGeom>
        </p:spPr>
        <p:txBody>
          <a:bodyPr wrap="square">
            <a:spAutoFit/>
          </a:bodyPr>
          <a:lstStyle/>
          <a:p>
            <a:r>
              <a:rPr lang="en-US" dirty="0">
                <a:solidFill>
                  <a:srgbClr val="000000"/>
                </a:solidFill>
                <a:latin typeface="Lato"/>
              </a:rPr>
              <a:t>Using examples, explain how FDI and outsourcing networks places. [12]</a:t>
            </a:r>
            <a:endParaRPr lang="en-US" dirty="0"/>
          </a:p>
        </p:txBody>
      </p:sp>
      <p:sp>
        <p:nvSpPr>
          <p:cNvPr id="7" name="Title 1">
            <a:extLst>
              <a:ext uri="{FF2B5EF4-FFF2-40B4-BE49-F238E27FC236}">
                <a16:creationId xmlns:a16="http://schemas.microsoft.com/office/drawing/2014/main" id="{150ED84B-758B-D04B-91AA-F9CD2968A4B8}"/>
              </a:ext>
            </a:extLst>
          </p:cNvPr>
          <p:cNvSpPr txBox="1">
            <a:spLocks/>
          </p:cNvSpPr>
          <p:nvPr/>
        </p:nvSpPr>
        <p:spPr>
          <a:xfrm>
            <a:off x="1983797" y="4953055"/>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Exam question example- new course:</a:t>
            </a:r>
          </a:p>
        </p:txBody>
      </p:sp>
    </p:spTree>
    <p:extLst>
      <p:ext uri="{BB962C8B-B14F-4D97-AF65-F5344CB8AC3E}">
        <p14:creationId xmlns:p14="http://schemas.microsoft.com/office/powerpoint/2010/main" val="23340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78B45-951E-214B-8AB2-68299DF3571D}"/>
              </a:ext>
            </a:extLst>
          </p:cNvPr>
          <p:cNvSpPr>
            <a:spLocks noGrp="1"/>
          </p:cNvSpPr>
          <p:nvPr>
            <p:ph idx="4294967295"/>
          </p:nvPr>
        </p:nvSpPr>
        <p:spPr>
          <a:xfrm>
            <a:off x="885825" y="1154112"/>
            <a:ext cx="10515600" cy="4351338"/>
          </a:xfrm>
        </p:spPr>
        <p:txBody>
          <a:bodyPr/>
          <a:lstStyle/>
          <a:p>
            <a:pPr marL="0" indent="0">
              <a:buNone/>
            </a:pPr>
            <a:r>
              <a:rPr lang="en-US" dirty="0">
                <a:latin typeface="dearJoe 5 CASUAL PRO" panose="02000000000000000000" pitchFamily="2" charset="0"/>
              </a:rPr>
              <a:t>What: </a:t>
            </a:r>
            <a:r>
              <a:rPr lang="en-US" dirty="0"/>
              <a:t>Foreign Direct Investment (FDI) and outsourcing by transnational corporations (TNCs), and ways in which this networks places and markets</a:t>
            </a:r>
          </a:p>
          <a:p>
            <a:pPr marL="0" indent="0">
              <a:buNone/>
            </a:pPr>
            <a:endParaRPr lang="en-US" dirty="0">
              <a:latin typeface="dearJoe 5 CASUAL PRO" panose="02000000000000000000" pitchFamily="2" charset="0"/>
            </a:endParaRPr>
          </a:p>
          <a:p>
            <a:pPr marL="0" indent="0">
              <a:buNone/>
            </a:pPr>
            <a:endParaRPr lang="en-US" dirty="0">
              <a:latin typeface="dearJoe 5 CASUAL PRO" panose="02000000000000000000" pitchFamily="2" charset="0"/>
            </a:endParaRPr>
          </a:p>
          <a:p>
            <a:pPr marL="0" indent="0">
              <a:buNone/>
            </a:pPr>
            <a:r>
              <a:rPr lang="en-US" dirty="0">
                <a:latin typeface="dearJoe 5 CASUAL PRO" panose="02000000000000000000" pitchFamily="2" charset="0"/>
              </a:rPr>
              <a:t>Why: </a:t>
            </a:r>
            <a:r>
              <a:rPr lang="en-US" dirty="0">
                <a:latin typeface="Calibri" panose="020F0502020204030204" pitchFamily="34" charset="0"/>
                <a:cs typeface="Calibri" panose="020F0502020204030204" pitchFamily="34" charset="0"/>
              </a:rPr>
              <a:t>To understand how different </a:t>
            </a:r>
            <a:r>
              <a:rPr lang="en-US" b="1" dirty="0">
                <a:latin typeface="Calibri" panose="020F0502020204030204" pitchFamily="34" charset="0"/>
                <a:cs typeface="Calibri" panose="020F0502020204030204" pitchFamily="34" charset="0"/>
              </a:rPr>
              <a:t>places</a:t>
            </a:r>
            <a:r>
              <a:rPr lang="en-US" dirty="0">
                <a:latin typeface="Calibri" panose="020F0502020204030204" pitchFamily="34" charset="0"/>
                <a:cs typeface="Calibri" panose="020F0502020204030204" pitchFamily="34" charset="0"/>
              </a:rPr>
              <a:t> become interconnected by global interactions</a:t>
            </a:r>
          </a:p>
          <a:p>
            <a:pPr marL="0" indent="0">
              <a:buNone/>
            </a:pPr>
            <a:endParaRPr lang="en-US" dirty="0">
              <a:latin typeface="dearJoe 5 CASUAL PRO" panose="02000000000000000000" pitchFamily="2" charset="0"/>
            </a:endParaRPr>
          </a:p>
        </p:txBody>
      </p:sp>
    </p:spTree>
    <p:extLst>
      <p:ext uri="{BB962C8B-B14F-4D97-AF65-F5344CB8AC3E}">
        <p14:creationId xmlns:p14="http://schemas.microsoft.com/office/powerpoint/2010/main" val="331469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70CCF-106E-4546-9458-EC12CF24797D}"/>
              </a:ext>
            </a:extLst>
          </p:cNvPr>
          <p:cNvPicPr>
            <a:picLocks noChangeAspect="1"/>
          </p:cNvPicPr>
          <p:nvPr/>
        </p:nvPicPr>
        <p:blipFill>
          <a:blip r:embed="rId2"/>
          <a:stretch>
            <a:fillRect/>
          </a:stretch>
        </p:blipFill>
        <p:spPr>
          <a:xfrm>
            <a:off x="387350" y="1593850"/>
            <a:ext cx="11417300" cy="3670300"/>
          </a:xfrm>
          <a:prstGeom prst="rect">
            <a:avLst/>
          </a:prstGeom>
        </p:spPr>
      </p:pic>
    </p:spTree>
    <p:extLst>
      <p:ext uri="{BB962C8B-B14F-4D97-AF65-F5344CB8AC3E}">
        <p14:creationId xmlns:p14="http://schemas.microsoft.com/office/powerpoint/2010/main" val="43379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19FE-5192-1749-9731-FC1A69532BF9}"/>
              </a:ext>
            </a:extLst>
          </p:cNvPr>
          <p:cNvSpPr>
            <a:spLocks noGrp="1"/>
          </p:cNvSpPr>
          <p:nvPr>
            <p:ph type="title"/>
          </p:nvPr>
        </p:nvSpPr>
        <p:spPr/>
        <p:txBody>
          <a:bodyPr/>
          <a:lstStyle/>
          <a:p>
            <a:r>
              <a:rPr lang="en-US" b="1" dirty="0"/>
              <a:t>​What is 'Foreign Direct Investment - FDI'?</a:t>
            </a:r>
            <a:endParaRPr lang="en-US" dirty="0"/>
          </a:p>
        </p:txBody>
      </p:sp>
      <p:sp>
        <p:nvSpPr>
          <p:cNvPr id="3" name="Content Placeholder 2">
            <a:extLst>
              <a:ext uri="{FF2B5EF4-FFF2-40B4-BE49-F238E27FC236}">
                <a16:creationId xmlns:a16="http://schemas.microsoft.com/office/drawing/2014/main" id="{42A8EA88-1C6A-DE4F-900D-5ABA34101CFF}"/>
              </a:ext>
            </a:extLst>
          </p:cNvPr>
          <p:cNvSpPr>
            <a:spLocks noGrp="1"/>
          </p:cNvSpPr>
          <p:nvPr>
            <p:ph idx="1"/>
          </p:nvPr>
        </p:nvSpPr>
        <p:spPr/>
        <p:txBody>
          <a:bodyPr/>
          <a:lstStyle/>
          <a:p>
            <a:pPr marL="0" indent="0">
              <a:buNone/>
            </a:pPr>
            <a:r>
              <a:rPr lang="en-US" i="1" dirty="0"/>
              <a:t>Foreign direct investment (FDI) is an investment made by a firm or individual in one country into business interests located in another country. Generally, FDI takes place when an investor establishes foreign business operations or acquires foreign business assets, including establishing ownership or controlling interest in a foreign company. </a:t>
            </a:r>
            <a:endParaRPr lang="en-US" dirty="0"/>
          </a:p>
        </p:txBody>
      </p:sp>
    </p:spTree>
    <p:extLst>
      <p:ext uri="{BB962C8B-B14F-4D97-AF65-F5344CB8AC3E}">
        <p14:creationId xmlns:p14="http://schemas.microsoft.com/office/powerpoint/2010/main" val="185878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6862-7014-0543-B880-8ABEF1141319}"/>
              </a:ext>
            </a:extLst>
          </p:cNvPr>
          <p:cNvSpPr>
            <a:spLocks noGrp="1"/>
          </p:cNvSpPr>
          <p:nvPr>
            <p:ph type="title"/>
          </p:nvPr>
        </p:nvSpPr>
        <p:spPr/>
        <p:txBody>
          <a:bodyPr/>
          <a:lstStyle/>
          <a:p>
            <a:r>
              <a:rPr lang="en-US" b="1" dirty="0">
                <a:latin typeface="dearJoe 5 CASUAL PRO" panose="02000000000000000000" pitchFamily="2" charset="0"/>
              </a:rPr>
              <a:t>What is 'Outsourcing'?</a:t>
            </a:r>
            <a:endParaRPr lang="en-US" dirty="0">
              <a:latin typeface="dearJoe 5 CASUAL PRO" panose="02000000000000000000" pitchFamily="2" charset="0"/>
            </a:endParaRPr>
          </a:p>
        </p:txBody>
      </p:sp>
      <p:sp>
        <p:nvSpPr>
          <p:cNvPr id="3" name="Content Placeholder 2">
            <a:extLst>
              <a:ext uri="{FF2B5EF4-FFF2-40B4-BE49-F238E27FC236}">
                <a16:creationId xmlns:a16="http://schemas.microsoft.com/office/drawing/2014/main" id="{C7455508-8509-9347-A1F5-EEED71888ADF}"/>
              </a:ext>
            </a:extLst>
          </p:cNvPr>
          <p:cNvSpPr>
            <a:spLocks noGrp="1"/>
          </p:cNvSpPr>
          <p:nvPr>
            <p:ph idx="1"/>
          </p:nvPr>
        </p:nvSpPr>
        <p:spPr/>
        <p:txBody>
          <a:bodyPr/>
          <a:lstStyle/>
          <a:p>
            <a:pPr marL="0" indent="0">
              <a:buNone/>
            </a:pPr>
            <a:r>
              <a:rPr lang="en-US" i="1" dirty="0"/>
              <a:t>Outsourcing is the business practice of hiring a party outside a company to perform services and create goods that traditionally were performed in-house by the company's own employees and staff. Usually done as a cost-cutting measure, it can affect jobs ranging from customer support to manufacturing to the back office.</a:t>
            </a:r>
            <a:endParaRPr lang="en-US" dirty="0"/>
          </a:p>
        </p:txBody>
      </p:sp>
    </p:spTree>
    <p:extLst>
      <p:ext uri="{BB962C8B-B14F-4D97-AF65-F5344CB8AC3E}">
        <p14:creationId xmlns:p14="http://schemas.microsoft.com/office/powerpoint/2010/main" val="360905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9A89-98D9-A045-857D-9D07597C43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93ACAC-5D0E-3643-A9D3-A2260D92F95D}"/>
              </a:ext>
            </a:extLst>
          </p:cNvPr>
          <p:cNvPicPr>
            <a:picLocks noGrp="1" noChangeAspect="1"/>
          </p:cNvPicPr>
          <p:nvPr>
            <p:ph idx="1"/>
          </p:nvPr>
        </p:nvPicPr>
        <p:blipFill>
          <a:blip r:embed="rId2"/>
          <a:stretch>
            <a:fillRect/>
          </a:stretch>
        </p:blipFill>
        <p:spPr>
          <a:xfrm>
            <a:off x="2932702" y="596900"/>
            <a:ext cx="6225586" cy="5374158"/>
          </a:xfrm>
        </p:spPr>
      </p:pic>
    </p:spTree>
    <p:extLst>
      <p:ext uri="{BB962C8B-B14F-4D97-AF65-F5344CB8AC3E}">
        <p14:creationId xmlns:p14="http://schemas.microsoft.com/office/powerpoint/2010/main" val="352630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BFB3-24A5-F144-AB09-D575497855DB}"/>
              </a:ext>
            </a:extLst>
          </p:cNvPr>
          <p:cNvSpPr>
            <a:spLocks noGrp="1"/>
          </p:cNvSpPr>
          <p:nvPr>
            <p:ph type="title"/>
          </p:nvPr>
        </p:nvSpPr>
        <p:spPr/>
        <p:txBody>
          <a:bodyPr/>
          <a:lstStyle/>
          <a:p>
            <a:r>
              <a:rPr lang="en-US" dirty="0"/>
              <a:t>Donald Trump’s view</a:t>
            </a:r>
          </a:p>
        </p:txBody>
      </p:sp>
      <p:pic>
        <p:nvPicPr>
          <p:cNvPr id="5" name="Content Placeholder 4">
            <a:hlinkClick r:id="rId2"/>
            <a:extLst>
              <a:ext uri="{FF2B5EF4-FFF2-40B4-BE49-F238E27FC236}">
                <a16:creationId xmlns:a16="http://schemas.microsoft.com/office/drawing/2014/main" id="{B78545B0-5913-5846-91D2-337640C819B0}"/>
              </a:ext>
            </a:extLst>
          </p:cNvPr>
          <p:cNvPicPr>
            <a:picLocks noGrp="1" noChangeAspect="1"/>
          </p:cNvPicPr>
          <p:nvPr>
            <p:ph idx="1"/>
          </p:nvPr>
        </p:nvPicPr>
        <p:blipFill>
          <a:blip r:embed="rId3"/>
          <a:stretch>
            <a:fillRect/>
          </a:stretch>
        </p:blipFill>
        <p:spPr>
          <a:xfrm>
            <a:off x="2002420" y="1596654"/>
            <a:ext cx="7726744" cy="4889580"/>
          </a:xfrm>
        </p:spPr>
      </p:pic>
    </p:spTree>
    <p:extLst>
      <p:ext uri="{BB962C8B-B14F-4D97-AF65-F5344CB8AC3E}">
        <p14:creationId xmlns:p14="http://schemas.microsoft.com/office/powerpoint/2010/main" val="32221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793B-2306-6A46-BFC5-F0510534F099}"/>
              </a:ext>
            </a:extLst>
          </p:cNvPr>
          <p:cNvSpPr>
            <a:spLocks noGrp="1"/>
          </p:cNvSpPr>
          <p:nvPr>
            <p:ph type="title"/>
          </p:nvPr>
        </p:nvSpPr>
        <p:spPr/>
        <p:txBody>
          <a:bodyPr/>
          <a:lstStyle/>
          <a:p>
            <a:r>
              <a:rPr lang="en-US" dirty="0">
                <a:latin typeface="dearJoe 5 CASUAL PRO" panose="02000000000000000000" pitchFamily="2" charset="0"/>
              </a:rPr>
              <a:t>Examples of the range of products that can be outsourced </a:t>
            </a:r>
          </a:p>
        </p:txBody>
      </p:sp>
      <p:pic>
        <p:nvPicPr>
          <p:cNvPr id="5" name="Content Placeholder 4">
            <a:hlinkClick r:id="rId2"/>
            <a:extLst>
              <a:ext uri="{FF2B5EF4-FFF2-40B4-BE49-F238E27FC236}">
                <a16:creationId xmlns:a16="http://schemas.microsoft.com/office/drawing/2014/main" id="{CAC46D21-AD18-FF45-BFB5-1EBC1F197597}"/>
              </a:ext>
            </a:extLst>
          </p:cNvPr>
          <p:cNvPicPr>
            <a:picLocks noGrp="1" noChangeAspect="1"/>
          </p:cNvPicPr>
          <p:nvPr>
            <p:ph idx="1"/>
          </p:nvPr>
        </p:nvPicPr>
        <p:blipFill>
          <a:blip r:embed="rId3"/>
          <a:stretch>
            <a:fillRect/>
          </a:stretch>
        </p:blipFill>
        <p:spPr>
          <a:xfrm>
            <a:off x="434490" y="1825625"/>
            <a:ext cx="5109784" cy="2966971"/>
          </a:xfrm>
        </p:spPr>
      </p:pic>
      <p:pic>
        <p:nvPicPr>
          <p:cNvPr id="7" name="Picture 6">
            <a:hlinkClick r:id="rId4"/>
            <a:extLst>
              <a:ext uri="{FF2B5EF4-FFF2-40B4-BE49-F238E27FC236}">
                <a16:creationId xmlns:a16="http://schemas.microsoft.com/office/drawing/2014/main" id="{36CB0E69-D8E7-024E-AECE-3487B4DA3CEC}"/>
              </a:ext>
            </a:extLst>
          </p:cNvPr>
          <p:cNvPicPr>
            <a:picLocks noChangeAspect="1"/>
          </p:cNvPicPr>
          <p:nvPr/>
        </p:nvPicPr>
        <p:blipFill>
          <a:blip r:embed="rId5"/>
          <a:stretch>
            <a:fillRect/>
          </a:stretch>
        </p:blipFill>
        <p:spPr>
          <a:xfrm>
            <a:off x="6095999" y="1825624"/>
            <a:ext cx="5401409" cy="2966971"/>
          </a:xfrm>
          <a:prstGeom prst="rect">
            <a:avLst/>
          </a:prstGeom>
        </p:spPr>
      </p:pic>
    </p:spTree>
    <p:extLst>
      <p:ext uri="{BB962C8B-B14F-4D97-AF65-F5344CB8AC3E}">
        <p14:creationId xmlns:p14="http://schemas.microsoft.com/office/powerpoint/2010/main" val="38360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Global Services Location Index™ (GSLI)</a:t>
            </a:r>
            <a:endParaRPr lang="en-US" dirty="0"/>
          </a:p>
        </p:txBody>
      </p:sp>
      <p:sp>
        <p:nvSpPr>
          <p:cNvPr id="3" name="Content Placeholder 2"/>
          <p:cNvSpPr>
            <a:spLocks noGrp="1"/>
          </p:cNvSpPr>
          <p:nvPr>
            <p:ph idx="1"/>
          </p:nvPr>
        </p:nvSpPr>
        <p:spPr>
          <a:xfrm>
            <a:off x="1981200" y="1600200"/>
            <a:ext cx="8229600" cy="5029200"/>
          </a:xfrm>
        </p:spPr>
        <p:txBody>
          <a:bodyPr>
            <a:normAutofit fontScale="92500" lnSpcReduction="10000"/>
          </a:bodyPr>
          <a:lstStyle/>
          <a:p>
            <a:pPr>
              <a:buNone/>
            </a:pPr>
            <a:r>
              <a:rPr lang="en-US" b="1" dirty="0"/>
              <a:t>"A.T. Kearney's Global Services Location Index™ (GSLI) offers a snapshot for both business leaders who must choose among a growing number of offshore locations, and the policy makers who seek to influence their decisions.</a:t>
            </a:r>
          </a:p>
          <a:p>
            <a:pPr>
              <a:buNone/>
            </a:pPr>
            <a:r>
              <a:rPr lang="en-US" b="1" dirty="0"/>
              <a:t>Established in 2004, the GSLI analyzes and ranks the top 50 countries worldwide as the best destinations for providing outsourcing activities, including IT services and support, contact centers and back-office support. Each country’s score is composed of a weighted combination of relative scores on 43 measurements, which are grouped into three categories:  financial attractiveness, people skills and availability, business environment."	</a:t>
            </a:r>
          </a:p>
          <a:p>
            <a:endParaRPr lang="en-US" dirty="0"/>
          </a:p>
        </p:txBody>
      </p:sp>
    </p:spTree>
    <p:extLst>
      <p:ext uri="{BB962C8B-B14F-4D97-AF65-F5344CB8AC3E}">
        <p14:creationId xmlns:p14="http://schemas.microsoft.com/office/powerpoint/2010/main" val="3695525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326</Words>
  <Application>Microsoft Macintosh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dearJoe 5 CASUAL PRO</vt:lpstr>
      <vt:lpstr>Lato</vt:lpstr>
      <vt:lpstr>Office Theme</vt:lpstr>
      <vt:lpstr>FDI &amp; outsourcing by transnational corporations (TNCs)</vt:lpstr>
      <vt:lpstr>PowerPoint Presentation</vt:lpstr>
      <vt:lpstr>PowerPoint Presentation</vt:lpstr>
      <vt:lpstr>​What is 'Foreign Direct Investment - FDI'?</vt:lpstr>
      <vt:lpstr>What is 'Outsourcing'?</vt:lpstr>
      <vt:lpstr>PowerPoint Presentation</vt:lpstr>
      <vt:lpstr>Donald Trump’s view</vt:lpstr>
      <vt:lpstr>Examples of the range of products that can be outsourced </vt:lpstr>
      <vt:lpstr>Global Services Location Index™ (GSLI)</vt:lpstr>
      <vt:lpstr>PowerPoint Presentation</vt:lpstr>
      <vt:lpstr>Impact of improved technology </vt:lpstr>
      <vt:lpstr>Case Study  - Apple - "Designed by Apple in California, Assembled in China" </vt:lpstr>
      <vt:lpstr>Exam question example- May 2011:</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FDI &amp; outsourcing by transnational corporations (TNCs)</dc:title>
  <dc:creator>Anna Bennett</dc:creator>
  <cp:lastModifiedBy>Anna Bennett</cp:lastModifiedBy>
  <cp:revision>6</cp:revision>
  <dcterms:created xsi:type="dcterms:W3CDTF">2018-11-04T23:13:43Z</dcterms:created>
  <dcterms:modified xsi:type="dcterms:W3CDTF">2018-11-05T00:22:54Z</dcterms:modified>
</cp:coreProperties>
</file>