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57" r:id="rId3"/>
    <p:sldId id="259" r:id="rId4"/>
    <p:sldId id="256" r:id="rId5"/>
    <p:sldId id="264" r:id="rId6"/>
    <p:sldId id="262" r:id="rId7"/>
    <p:sldId id="281" r:id="rId8"/>
    <p:sldId id="265" r:id="rId9"/>
    <p:sldId id="271" r:id="rId10"/>
    <p:sldId id="270" r:id="rId11"/>
    <p:sldId id="272" r:id="rId12"/>
    <p:sldId id="275" r:id="rId13"/>
    <p:sldId id="273" r:id="rId14"/>
    <p:sldId id="276" r:id="rId15"/>
    <p:sldId id="279" r:id="rId16"/>
    <p:sldId id="269" r:id="rId17"/>
    <p:sldId id="283" r:id="rId18"/>
    <p:sldId id="280" r:id="rId19"/>
    <p:sldId id="274" r:id="rId20"/>
    <p:sldId id="284" r:id="rId21"/>
    <p:sldId id="285" r:id="rId22"/>
    <p:sldId id="28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07C70E-BDDA-4377-8901-B946AB6BD11A}">
          <p14:sldIdLst>
            <p14:sldId id="258"/>
            <p14:sldId id="257"/>
            <p14:sldId id="259"/>
            <p14:sldId id="256"/>
            <p14:sldId id="264"/>
            <p14:sldId id="262"/>
            <p14:sldId id="281"/>
            <p14:sldId id="265"/>
            <p14:sldId id="271"/>
            <p14:sldId id="270"/>
            <p14:sldId id="272"/>
            <p14:sldId id="275"/>
            <p14:sldId id="273"/>
            <p14:sldId id="276"/>
            <p14:sldId id="279"/>
            <p14:sldId id="269"/>
            <p14:sldId id="283"/>
            <p14:sldId id="280"/>
          </p14:sldIdLst>
        </p14:section>
        <p14:section name="Homework" id="{66983C1B-2D6C-4CD1-8AD0-7E2E0F236974}">
          <p14:sldIdLst>
            <p14:sldId id="274"/>
            <p14:sldId id="284"/>
            <p14:sldId id="285"/>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05"/>
    <p:restoredTop sz="94551"/>
  </p:normalViewPr>
  <p:slideViewPr>
    <p:cSldViewPr>
      <p:cViewPr varScale="1">
        <p:scale>
          <a:sx n="101" d="100"/>
          <a:sy n="101" d="100"/>
        </p:scale>
        <p:origin x="2408"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FF60C56-9799-4ABA-B417-DDA140CE885E}" type="datetimeFigureOut">
              <a:rPr lang="en-US" smtClean="0"/>
              <a:t>8/1/21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7A6534-92D1-4EC3-9D5D-5AA4462D8F98}" type="slidenum">
              <a:rPr lang="en-US" smtClean="0"/>
              <a:t>‹#›</a:t>
            </a:fld>
            <a:endParaRPr lang="en-US"/>
          </a:p>
        </p:txBody>
      </p:sp>
    </p:spTree>
    <p:extLst>
      <p:ext uri="{BB962C8B-B14F-4D97-AF65-F5344CB8AC3E}">
        <p14:creationId xmlns:p14="http://schemas.microsoft.com/office/powerpoint/2010/main" val="2474028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68F19BF-0749-48AF-A404-B213E0AFBA8A}" type="datetimeFigureOut">
              <a:rPr lang="en-GB" smtClean="0"/>
              <a:t>01/08/2021</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A7EE14-7965-478D-9237-DE1277D54455}" type="slidenum">
              <a:rPr lang="en-GB" smtClean="0"/>
              <a:t>‹#›</a:t>
            </a:fld>
            <a:endParaRPr lang="en-GB"/>
          </a:p>
        </p:txBody>
      </p:sp>
    </p:spTree>
    <p:extLst>
      <p:ext uri="{BB962C8B-B14F-4D97-AF65-F5344CB8AC3E}">
        <p14:creationId xmlns:p14="http://schemas.microsoft.com/office/powerpoint/2010/main" val="62449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students to discuss ideas related to last lesson – Urbanisation, Factors causing it.</a:t>
            </a:r>
            <a:r>
              <a:rPr lang="en-GB" baseline="0" dirty="0"/>
              <a:t> – Other slides show the same process of urbanisation</a:t>
            </a:r>
            <a:endParaRPr lang="en-GB" dirty="0"/>
          </a:p>
          <a:p>
            <a:r>
              <a:rPr lang="en-GB" dirty="0"/>
              <a:t>Pictures</a:t>
            </a:r>
            <a:r>
              <a:rPr lang="en-GB" baseline="0" dirty="0"/>
              <a:t> – Hong Kong.</a:t>
            </a:r>
            <a:endParaRPr lang="en-GB" dirty="0"/>
          </a:p>
        </p:txBody>
      </p:sp>
      <p:sp>
        <p:nvSpPr>
          <p:cNvPr id="4" name="Slide Number Placeholder 3"/>
          <p:cNvSpPr>
            <a:spLocks noGrp="1"/>
          </p:cNvSpPr>
          <p:nvPr>
            <p:ph type="sldNum" sz="quarter" idx="10"/>
          </p:nvPr>
        </p:nvSpPr>
        <p:spPr/>
        <p:txBody>
          <a:bodyPr/>
          <a:lstStyle/>
          <a:p>
            <a:fld id="{5F036E2A-F5C8-4DB4-AA4F-B71DB30C1A01}" type="slidenum">
              <a:rPr lang="en-GB" smtClean="0"/>
              <a:t>1</a:t>
            </a:fld>
            <a:endParaRPr lang="en-GB"/>
          </a:p>
        </p:txBody>
      </p:sp>
    </p:spTree>
    <p:extLst>
      <p:ext uri="{BB962C8B-B14F-4D97-AF65-F5344CB8AC3E}">
        <p14:creationId xmlns:p14="http://schemas.microsoft.com/office/powerpoint/2010/main" val="64090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D82DED-F089-417B-B484-94CCC95D4765}" type="slidenum">
              <a:rPr lang="en-GB" smtClean="0"/>
              <a:t>2</a:t>
            </a:fld>
            <a:endParaRPr lang="en-GB"/>
          </a:p>
        </p:txBody>
      </p:sp>
    </p:spTree>
    <p:extLst>
      <p:ext uri="{BB962C8B-B14F-4D97-AF65-F5344CB8AC3E}">
        <p14:creationId xmlns:p14="http://schemas.microsoft.com/office/powerpoint/2010/main" val="300499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76D7DF-F13D-40A1-ABE9-CAC882483FF1}" type="datetimeFigureOut">
              <a:rPr lang="en-GB" smtClean="0"/>
              <a:t>01/08/2021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160625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76D7DF-F13D-40A1-ABE9-CAC882483FF1}" type="datetimeFigureOut">
              <a:rPr lang="en-GB" smtClean="0"/>
              <a:t>01/08/2021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222322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76D7DF-F13D-40A1-ABE9-CAC882483FF1}" type="datetimeFigureOut">
              <a:rPr lang="en-GB" smtClean="0"/>
              <a:t>01/08/2021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219579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76D7DF-F13D-40A1-ABE9-CAC882483FF1}" type="datetimeFigureOut">
              <a:rPr lang="en-GB" smtClean="0"/>
              <a:t>01/08/2021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392872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6D7DF-F13D-40A1-ABE9-CAC882483FF1}" type="datetimeFigureOut">
              <a:rPr lang="en-GB" smtClean="0"/>
              <a:t>01/08/2021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172575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76D7DF-F13D-40A1-ABE9-CAC882483FF1}" type="datetimeFigureOut">
              <a:rPr lang="en-GB" smtClean="0"/>
              <a:t>01/08/2021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328704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76D7DF-F13D-40A1-ABE9-CAC882483FF1}" type="datetimeFigureOut">
              <a:rPr lang="en-GB" smtClean="0"/>
              <a:t>01/08/2021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27800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76D7DF-F13D-40A1-ABE9-CAC882483FF1}" type="datetimeFigureOut">
              <a:rPr lang="en-GB" smtClean="0"/>
              <a:t>01/08/2021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24640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6D7DF-F13D-40A1-ABE9-CAC882483FF1}" type="datetimeFigureOut">
              <a:rPr lang="en-GB" smtClean="0"/>
              <a:t>01/08/2021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197240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76D7DF-F13D-40A1-ABE9-CAC882483FF1}" type="datetimeFigureOut">
              <a:rPr lang="en-GB" smtClean="0"/>
              <a:t>01/08/2021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416626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76D7DF-F13D-40A1-ABE9-CAC882483FF1}" type="datetimeFigureOut">
              <a:rPr lang="en-GB" smtClean="0"/>
              <a:t>01/08/2021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5BA16-5692-4EDA-A945-B87E1629DD18}" type="slidenum">
              <a:rPr lang="en-GB" smtClean="0"/>
              <a:t>‹#›</a:t>
            </a:fld>
            <a:endParaRPr lang="en-GB"/>
          </a:p>
        </p:txBody>
      </p:sp>
    </p:spTree>
    <p:extLst>
      <p:ext uri="{BB962C8B-B14F-4D97-AF65-F5344CB8AC3E}">
        <p14:creationId xmlns:p14="http://schemas.microsoft.com/office/powerpoint/2010/main" val="340335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6D7DF-F13D-40A1-ABE9-CAC882483FF1}" type="datetimeFigureOut">
              <a:rPr lang="en-GB" smtClean="0"/>
              <a:t>01/08/2021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5BA16-5692-4EDA-A945-B87E1629DD18}" type="slidenum">
              <a:rPr lang="en-GB" smtClean="0"/>
              <a:t>‹#›</a:t>
            </a:fld>
            <a:endParaRPr lang="en-GB"/>
          </a:p>
        </p:txBody>
      </p:sp>
    </p:spTree>
    <p:extLst>
      <p:ext uri="{BB962C8B-B14F-4D97-AF65-F5344CB8AC3E}">
        <p14:creationId xmlns:p14="http://schemas.microsoft.com/office/powerpoint/2010/main" val="2970594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bing.com/images/search?q=rural+to+urban+migration&amp;view=detailv2&amp;&amp;id=C88B3A9B7BB36B6670356ADFA1BBFB700C3E164F&amp;selectedIndex=8&amp;ccid=fZ4Fwuyi&amp;simid=608028226258799219&amp;thid=OIP.M7d9e05c2eca22274597148190ddd6dc1o0"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bing.com/images/search?q=rural+to+urban+migration&amp;view=detailv2&amp;&amp;id=C88B3A9B7BB36B6670356ADFA1BBFB700C3E164F&amp;selectedIndex=8&amp;ccid=fZ4Fwuyi&amp;simid=608028226258799219&amp;thid=OIP.M7d9e05c2eca22274597148190ddd6dc1o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uk/url?sa=i&amp;rct=j&amp;q=middlesbrough+industry&amp;source=images&amp;cd=&amp;cad=rja&amp;docid=9OfWpcm6vHdWjM&amp;tbnid=eMymdzSrPvfV5M:&amp;ved=0CAUQjRw&amp;url=http://www.urban75.net/forums/threads/alex-callinicos-swp-vs-laurie-penny-new-statesman-facebook-handbags.266196/page-288&amp;ei=wxceUcqqEpC7hAfI7YCgAg&amp;bvm=bv.42553238,d.ZG4&amp;psig=AFQjCNHe8pwPjzgY5pP5SdVIt5EVLMID7A&amp;ust=1361013052349443" TargetMode="External"/><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www.google.co.uk/url?sa=i&amp;rct=j&amp;q=scrap+yard&amp;source=images&amp;cd=&amp;cad=rja&amp;docid=l95Jme6qxTr01M&amp;tbnid=KgEfElZ0pGnGDM:&amp;ved=0CAUQjRw&amp;url=http://www.edinphoto.org.uk/0_a_waterfront/0_around_edinburgh_-_waterfront_1vg29_outside_the_scrapyard.htm&amp;ei=oRceUazzAo-6hAf1goD4BQ&amp;bvm=bv.42553238,d.ZG4&amp;psig=AFQjCNE7YqH1G_fGBh_Gii2pd8EFGUXEnQ&amp;ust=1361013007267166"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www.google.co.uk/url?sa=i&amp;rct=j&amp;q=tractor&amp;source=images&amp;cd=&amp;cad=rja&amp;docid=V9zufdOi4uOJ4M&amp;tbnid=eJrz6eRGjvjgzM:&amp;ved=0CAUQjRw&amp;url=http://www.deere.co.uk/wps/dcom/en_GB/our_company/news_and_media/press_releases/2012/oct/6m_at_agriscot.page&amp;ei=4RceUeHSAcSQhQfHg4D4AQ&amp;bvm=bv.42553238,d.ZG4&amp;psig=AFQjCNG7jjL0Gfbb3i48cJiAUFBBsfl4Dw&amp;ust=1361013084840076" TargetMode="External"/><Relationship Id="rId4" Type="http://schemas.openxmlformats.org/officeDocument/2006/relationships/image" Target="../media/image18.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cSX4ytEfcE"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dia.guim.co.uk/c4e6a6b1cde1dcb06f0d3fc1e453b5ab0b56dc73/0_0_4677_1559/1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760630"/>
            <a:ext cx="8985492" cy="29951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6942" t="44938" r="35647" b="18473"/>
          <a:stretch/>
        </p:blipFill>
        <p:spPr>
          <a:xfrm>
            <a:off x="35496" y="-27384"/>
            <a:ext cx="8985492" cy="305196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016" y="2982204"/>
            <a:ext cx="9144000" cy="88108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latin typeface="Century Gothic" panose="020B0502020202020204" pitchFamily="34" charset="0"/>
                <a:ea typeface="Segoe UI Black" panose="020B0A02040204020203" pitchFamily="34" charset="0"/>
                <a:cs typeface="Segoe UI Black" panose="020B0A02040204020203" pitchFamily="34" charset="0"/>
              </a:rPr>
              <a:t>What do these two photographs show?</a:t>
            </a:r>
          </a:p>
          <a:p>
            <a:pPr algn="ctr"/>
            <a:r>
              <a:rPr lang="en-GB" sz="2400" dirty="0">
                <a:latin typeface="Century Gothic" panose="020B0502020202020204" pitchFamily="34" charset="0"/>
                <a:ea typeface="Segoe UI Black" panose="020B0A02040204020203" pitchFamily="34" charset="0"/>
                <a:cs typeface="Segoe UI Black" panose="020B0A02040204020203" pitchFamily="34" charset="0"/>
              </a:rPr>
              <a:t>How do they link to what you’ve learnt about so far?</a:t>
            </a:r>
          </a:p>
        </p:txBody>
      </p:sp>
      <p:sp>
        <p:nvSpPr>
          <p:cNvPr id="9" name="Rectangle 8"/>
          <p:cNvSpPr/>
          <p:nvPr/>
        </p:nvSpPr>
        <p:spPr>
          <a:xfrm>
            <a:off x="7020272" y="5661248"/>
            <a:ext cx="2068252" cy="1094547"/>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ea typeface="Segoe UI Black" panose="020B0A02040204020203" pitchFamily="34" charset="0"/>
                <a:cs typeface="Segoe UI Black" panose="020B0A02040204020203" pitchFamily="34" charset="0"/>
              </a:rPr>
              <a:t>Extra challenge – Where is this?!</a:t>
            </a:r>
          </a:p>
        </p:txBody>
      </p:sp>
    </p:spTree>
    <p:extLst>
      <p:ext uri="{BB962C8B-B14F-4D97-AF65-F5344CB8AC3E}">
        <p14:creationId xmlns:p14="http://schemas.microsoft.com/office/powerpoint/2010/main" val="34125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656184"/>
          </a:xfrm>
          <a:solidFill>
            <a:schemeClr val="accent5">
              <a:lumMod val="20000"/>
              <a:lumOff val="80000"/>
            </a:schemeClr>
          </a:solidFill>
        </p:spPr>
        <p:txBody>
          <a:bodyPr>
            <a:noAutofit/>
          </a:bodyPr>
          <a:lstStyle/>
          <a:p>
            <a:r>
              <a:rPr lang="en-GB" sz="4800" dirty="0">
                <a:latin typeface="Century Gothic" panose="020B0502020202020204" pitchFamily="34" charset="0"/>
              </a:rPr>
              <a:t>But what affects the rate of Urbanisation?</a:t>
            </a:r>
          </a:p>
        </p:txBody>
      </p:sp>
      <p:sp>
        <p:nvSpPr>
          <p:cNvPr id="3" name="Content Placeholder 2"/>
          <p:cNvSpPr>
            <a:spLocks noGrp="1"/>
          </p:cNvSpPr>
          <p:nvPr>
            <p:ph idx="1"/>
          </p:nvPr>
        </p:nvSpPr>
        <p:spPr>
          <a:xfrm>
            <a:off x="179512" y="2276872"/>
            <a:ext cx="8229600" cy="3412976"/>
          </a:xfrm>
        </p:spPr>
        <p:txBody>
          <a:bodyPr>
            <a:normAutofit/>
          </a:bodyPr>
          <a:lstStyle/>
          <a:p>
            <a:pPr marL="0" indent="0">
              <a:lnSpc>
                <a:spcPct val="150000"/>
              </a:lnSpc>
              <a:buNone/>
            </a:pPr>
            <a:r>
              <a:rPr lang="en-GB" sz="4400" dirty="0">
                <a:latin typeface="Century Gothic" panose="020B0502020202020204" pitchFamily="34" charset="0"/>
              </a:rPr>
              <a:t>1. Natural Increase</a:t>
            </a:r>
          </a:p>
          <a:p>
            <a:pPr>
              <a:lnSpc>
                <a:spcPct val="150000"/>
              </a:lnSpc>
            </a:pPr>
            <a:endParaRPr lang="en-GB" sz="4400" dirty="0">
              <a:latin typeface="Century Gothic" panose="020B0502020202020204" pitchFamily="34" charset="0"/>
            </a:endParaRPr>
          </a:p>
          <a:p>
            <a:pPr marL="0" indent="0">
              <a:lnSpc>
                <a:spcPct val="150000"/>
              </a:lnSpc>
              <a:buNone/>
            </a:pPr>
            <a:r>
              <a:rPr lang="en-GB" sz="4400" dirty="0">
                <a:latin typeface="Century Gothic" panose="020B0502020202020204" pitchFamily="34" charset="0"/>
              </a:rPr>
              <a:t>2. Rural to Urban Migration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420888"/>
            <a:ext cx="28479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s://tse1.mm.bing.net/th?&amp;id=OIP.M7d9e05c2eca22274597148190ddd6dc1o0&amp;w=278&amp;h=92&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5495474"/>
            <a:ext cx="3584054" cy="118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33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sz="4800" dirty="0">
                <a:latin typeface="Century Gothic" panose="020B0502020202020204" pitchFamily="34" charset="0"/>
              </a:rPr>
              <a:t>What is Natural increase?</a:t>
            </a:r>
          </a:p>
        </p:txBody>
      </p:sp>
      <p:pic>
        <p:nvPicPr>
          <p:cNvPr id="1026" name="Picture 2" descr="Image result for clip art s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3284364" cy="23793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lip art s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146005"/>
            <a:ext cx="3284364" cy="2379339"/>
          </a:xfrm>
          <a:prstGeom prst="rect">
            <a:avLst/>
          </a:prstGeom>
          <a:noFill/>
          <a:scene3d>
            <a:camera prst="orthographicFront">
              <a:rot lat="0" lon="11399999" rev="0"/>
            </a:camera>
            <a:lightRig rig="threePt" dir="t"/>
          </a:scene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11760" y="3060249"/>
            <a:ext cx="1584176"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Deaths</a:t>
            </a:r>
          </a:p>
        </p:txBody>
      </p:sp>
      <p:sp>
        <p:nvSpPr>
          <p:cNvPr id="9" name="TextBox 8"/>
          <p:cNvSpPr txBox="1"/>
          <p:nvPr/>
        </p:nvSpPr>
        <p:spPr>
          <a:xfrm>
            <a:off x="2339752" y="5148481"/>
            <a:ext cx="1717433"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Deaths</a:t>
            </a:r>
          </a:p>
        </p:txBody>
      </p:sp>
      <p:sp>
        <p:nvSpPr>
          <p:cNvPr id="4" name="TextBox 3"/>
          <p:cNvSpPr txBox="1"/>
          <p:nvPr/>
        </p:nvSpPr>
        <p:spPr>
          <a:xfrm>
            <a:off x="323528" y="2382065"/>
            <a:ext cx="1368152"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Births </a:t>
            </a:r>
          </a:p>
        </p:txBody>
      </p:sp>
      <p:sp>
        <p:nvSpPr>
          <p:cNvPr id="7" name="TextBox 6"/>
          <p:cNvSpPr txBox="1"/>
          <p:nvPr/>
        </p:nvSpPr>
        <p:spPr>
          <a:xfrm>
            <a:off x="323528" y="5733256"/>
            <a:ext cx="1368152"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Births </a:t>
            </a:r>
          </a:p>
        </p:txBody>
      </p:sp>
      <p:sp>
        <p:nvSpPr>
          <p:cNvPr id="6" name="TextBox 5"/>
          <p:cNvSpPr txBox="1"/>
          <p:nvPr/>
        </p:nvSpPr>
        <p:spPr>
          <a:xfrm>
            <a:off x="3923928" y="1962706"/>
            <a:ext cx="5295011" cy="1754326"/>
          </a:xfrm>
          <a:prstGeom prst="rect">
            <a:avLst/>
          </a:prstGeom>
          <a:noFill/>
        </p:spPr>
        <p:txBody>
          <a:bodyPr wrap="square" rtlCol="0">
            <a:spAutoFit/>
          </a:bodyPr>
          <a:lstStyle/>
          <a:p>
            <a:pPr algn="ctr"/>
            <a:r>
              <a:rPr lang="en-GB" sz="3600" dirty="0">
                <a:latin typeface="Century Gothic" panose="020B0502020202020204" pitchFamily="34" charset="0"/>
              </a:rPr>
              <a:t>Births lower than deaths = </a:t>
            </a:r>
          </a:p>
          <a:p>
            <a:pPr algn="ctr"/>
            <a:r>
              <a:rPr lang="en-GB" sz="3600" b="1" dirty="0">
                <a:latin typeface="Century Gothic" panose="020B0502020202020204" pitchFamily="34" charset="0"/>
              </a:rPr>
              <a:t>Natural Decrease</a:t>
            </a:r>
          </a:p>
        </p:txBody>
      </p:sp>
      <p:sp>
        <p:nvSpPr>
          <p:cNvPr id="11" name="TextBox 10"/>
          <p:cNvSpPr txBox="1"/>
          <p:nvPr/>
        </p:nvSpPr>
        <p:spPr>
          <a:xfrm>
            <a:off x="4037901" y="4581128"/>
            <a:ext cx="5006979" cy="1754326"/>
          </a:xfrm>
          <a:prstGeom prst="rect">
            <a:avLst/>
          </a:prstGeom>
          <a:noFill/>
        </p:spPr>
        <p:txBody>
          <a:bodyPr wrap="square" rtlCol="0">
            <a:spAutoFit/>
          </a:bodyPr>
          <a:lstStyle/>
          <a:p>
            <a:pPr algn="ctr"/>
            <a:r>
              <a:rPr lang="en-GB" sz="3600" dirty="0">
                <a:latin typeface="Century Gothic" panose="020B0502020202020204" pitchFamily="34" charset="0"/>
              </a:rPr>
              <a:t>Births higher than deaths = </a:t>
            </a:r>
          </a:p>
          <a:p>
            <a:pPr algn="ctr"/>
            <a:r>
              <a:rPr lang="en-GB" sz="3600" b="1" dirty="0">
                <a:latin typeface="Century Gothic" panose="020B0502020202020204" pitchFamily="34" charset="0"/>
              </a:rPr>
              <a:t>Natural Increase</a:t>
            </a:r>
          </a:p>
        </p:txBody>
      </p:sp>
    </p:spTree>
    <p:extLst>
      <p:ext uri="{BB962C8B-B14F-4D97-AF65-F5344CB8AC3E}">
        <p14:creationId xmlns:p14="http://schemas.microsoft.com/office/powerpoint/2010/main" val="34804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GB" sz="5400" dirty="0">
                <a:latin typeface="Century Gothic" panose="020B0502020202020204" pitchFamily="34" charset="0"/>
              </a:rPr>
              <a:t>Rural to Urban migration</a:t>
            </a:r>
          </a:p>
        </p:txBody>
      </p:sp>
      <p:sp>
        <p:nvSpPr>
          <p:cNvPr id="3" name="Content Placeholder 2"/>
          <p:cNvSpPr>
            <a:spLocks noGrp="1"/>
          </p:cNvSpPr>
          <p:nvPr>
            <p:ph idx="1"/>
          </p:nvPr>
        </p:nvSpPr>
        <p:spPr>
          <a:xfrm>
            <a:off x="457200" y="1600201"/>
            <a:ext cx="8229600" cy="964704"/>
          </a:xfrm>
        </p:spPr>
        <p:txBody>
          <a:bodyPr>
            <a:normAutofit/>
          </a:bodyPr>
          <a:lstStyle/>
          <a:p>
            <a:pPr marL="0" indent="0" algn="ctr">
              <a:buNone/>
            </a:pPr>
            <a:r>
              <a:rPr lang="en-GB" sz="4000" dirty="0">
                <a:latin typeface="Century Gothic" panose="020B0502020202020204" pitchFamily="34" charset="0"/>
              </a:rPr>
              <a:t>Write a definition in your notes</a:t>
            </a:r>
          </a:p>
        </p:txBody>
      </p:sp>
      <p:pic>
        <p:nvPicPr>
          <p:cNvPr id="4" name="Picture 4" descr="https://tse1.mm.bing.net/th?&amp;id=OIP.M7d9e05c2eca22274597148190ddd6dc1o0&amp;w=278&amp;h=92&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62" y="2447307"/>
            <a:ext cx="7344816" cy="24306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5229200"/>
            <a:ext cx="7920880" cy="1200329"/>
          </a:xfrm>
          <a:prstGeom prst="rect">
            <a:avLst/>
          </a:prstGeom>
        </p:spPr>
        <p:txBody>
          <a:bodyPr wrap="square">
            <a:spAutoFit/>
          </a:bodyPr>
          <a:lstStyle/>
          <a:p>
            <a:pPr algn="ctr">
              <a:defRPr/>
            </a:pPr>
            <a:r>
              <a:rPr lang="en-GB" altLang="en-US" sz="3600" i="1" dirty="0">
                <a:latin typeface="Century Gothic" panose="020B0502020202020204" pitchFamily="34" charset="0"/>
              </a:rPr>
              <a:t>‘The movement of people from countryside to city areas’</a:t>
            </a:r>
          </a:p>
        </p:txBody>
      </p:sp>
    </p:spTree>
    <p:extLst>
      <p:ext uri="{BB962C8B-B14F-4D97-AF65-F5344CB8AC3E}">
        <p14:creationId xmlns:p14="http://schemas.microsoft.com/office/powerpoint/2010/main" val="358177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512" y="914400"/>
            <a:ext cx="8587117" cy="6026316"/>
            <a:chOff x="179512" y="914400"/>
            <a:chExt cx="8587117" cy="6026316"/>
          </a:xfrm>
        </p:grpSpPr>
        <p:pic>
          <p:nvPicPr>
            <p:cNvPr id="2050" name="Picture 2" descr="http://image.slidesharecdn.com/migration-1-1204994446996443-4-140108145312-phpapp02/95/migration-ruralurban-5-638.jpg?cb=1389192907"/>
            <p:cNvPicPr>
              <a:picLocks noChangeAspect="1" noChangeArrowheads="1"/>
            </p:cNvPicPr>
            <p:nvPr/>
          </p:nvPicPr>
          <p:blipFill rotWithShape="1">
            <a:blip r:embed="rId2">
              <a:extLst>
                <a:ext uri="{28A0092B-C50C-407E-A947-70E740481C1C}">
                  <a14:useLocalDpi xmlns:a14="http://schemas.microsoft.com/office/drawing/2010/main" val="0"/>
                </a:ext>
              </a:extLst>
            </a:blip>
            <a:srcRect l="2829" t="3435" r="2585" b="8151"/>
            <a:stretch/>
          </p:blipFill>
          <p:spPr bwMode="auto">
            <a:xfrm>
              <a:off x="179512" y="914400"/>
              <a:ext cx="8587117" cy="60263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171221">
              <a:off x="984975" y="4797922"/>
              <a:ext cx="1485415" cy="146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323336">
              <a:off x="6162413" y="1820091"/>
              <a:ext cx="1717813" cy="1747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93452" y="116632"/>
            <a:ext cx="8943044" cy="1124744"/>
          </a:xfrm>
          <a:ln w="57150"/>
        </p:spPr>
        <p:style>
          <a:lnRef idx="2">
            <a:schemeClr val="accent2"/>
          </a:lnRef>
          <a:fillRef idx="1">
            <a:schemeClr val="lt1"/>
          </a:fillRef>
          <a:effectRef idx="0">
            <a:schemeClr val="accent2"/>
          </a:effectRef>
          <a:fontRef idx="minor">
            <a:schemeClr val="dk1"/>
          </a:fontRef>
        </p:style>
        <p:txBody>
          <a:bodyPr>
            <a:noAutofit/>
          </a:bodyPr>
          <a:lstStyle/>
          <a:p>
            <a:r>
              <a:rPr lang="en-GB" sz="2400" dirty="0">
                <a:latin typeface="Century Gothic" panose="020B0502020202020204" pitchFamily="34" charset="0"/>
              </a:rPr>
              <a:t>What is the difference between a </a:t>
            </a:r>
            <a:r>
              <a:rPr lang="en-GB" sz="2400" b="1" dirty="0">
                <a:solidFill>
                  <a:srgbClr val="FF0000"/>
                </a:solidFill>
                <a:latin typeface="Century Gothic" panose="020B0502020202020204" pitchFamily="34" charset="0"/>
              </a:rPr>
              <a:t>push factor </a:t>
            </a:r>
            <a:r>
              <a:rPr lang="en-GB" sz="2400" dirty="0">
                <a:latin typeface="Century Gothic" panose="020B0502020202020204" pitchFamily="34" charset="0"/>
              </a:rPr>
              <a:t>and a </a:t>
            </a:r>
            <a:r>
              <a:rPr lang="en-GB" sz="2400" b="1" dirty="0">
                <a:solidFill>
                  <a:srgbClr val="00B050"/>
                </a:solidFill>
                <a:latin typeface="Century Gothic" panose="020B0502020202020204" pitchFamily="34" charset="0"/>
              </a:rPr>
              <a:t>pull factor </a:t>
            </a:r>
            <a:r>
              <a:rPr lang="en-GB" sz="2400" dirty="0">
                <a:latin typeface="Century Gothic" panose="020B0502020202020204" pitchFamily="34" charset="0"/>
              </a:rPr>
              <a:t>and how might that affect rates of urbanisation?</a:t>
            </a:r>
          </a:p>
        </p:txBody>
      </p:sp>
    </p:spTree>
    <p:extLst>
      <p:ext uri="{BB962C8B-B14F-4D97-AF65-F5344CB8AC3E}">
        <p14:creationId xmlns:p14="http://schemas.microsoft.com/office/powerpoint/2010/main" val="3251239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2"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57316" y="332656"/>
            <a:ext cx="5160950" cy="2736304"/>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3" name="Text Box 5"/>
          <p:cNvSpPr txBox="1">
            <a:spLocks noChangeArrowheads="1"/>
          </p:cNvSpPr>
          <p:nvPr/>
        </p:nvSpPr>
        <p:spPr bwMode="auto">
          <a:xfrm>
            <a:off x="4499992" y="332656"/>
            <a:ext cx="464400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lnSpc>
                <a:spcPct val="150000"/>
              </a:lnSpc>
              <a:spcBef>
                <a:spcPct val="50000"/>
              </a:spcBef>
              <a:buFontTx/>
              <a:buNone/>
            </a:pPr>
            <a:r>
              <a:rPr lang="en-GB" altLang="en-US" sz="2400" dirty="0">
                <a:latin typeface="Century Gothic" panose="020B0502020202020204" pitchFamily="34" charset="0"/>
              </a:rPr>
              <a:t>These are factors that literally </a:t>
            </a:r>
            <a:r>
              <a:rPr lang="en-GB" altLang="en-US" sz="2400" b="1" dirty="0">
                <a:latin typeface="Century Gothic" panose="020B0502020202020204" pitchFamily="34" charset="0"/>
              </a:rPr>
              <a:t>push a person/family out of the rural countryside</a:t>
            </a:r>
            <a:r>
              <a:rPr lang="en-GB" altLang="en-US" sz="2400" dirty="0">
                <a:latin typeface="Century Gothic" panose="020B0502020202020204" pitchFamily="34" charset="0"/>
              </a:rPr>
              <a:t>, and make them decide to migrate to the urban town/city.</a:t>
            </a:r>
          </a:p>
        </p:txBody>
      </p:sp>
      <p:sp>
        <p:nvSpPr>
          <p:cNvPr id="6" name="Text Box 4"/>
          <p:cNvSpPr txBox="1">
            <a:spLocks noChangeArrowheads="1"/>
          </p:cNvSpPr>
          <p:nvPr/>
        </p:nvSpPr>
        <p:spPr bwMode="auto">
          <a:xfrm>
            <a:off x="251520" y="3669702"/>
            <a:ext cx="40324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lnSpc>
                <a:spcPct val="150000"/>
              </a:lnSpc>
              <a:spcBef>
                <a:spcPct val="50000"/>
              </a:spcBef>
              <a:buFontTx/>
              <a:buNone/>
            </a:pPr>
            <a:r>
              <a:rPr lang="en-GB" altLang="en-US" sz="2400" dirty="0">
                <a:latin typeface="Century Gothic" panose="020B0502020202020204" pitchFamily="34" charset="0"/>
              </a:rPr>
              <a:t>These are factors that </a:t>
            </a:r>
            <a:r>
              <a:rPr lang="en-GB" altLang="en-US" sz="2400" b="1" dirty="0">
                <a:latin typeface="Century Gothic" panose="020B0502020202020204" pitchFamily="34" charset="0"/>
              </a:rPr>
              <a:t>encourage a person/family to migrate to the urban town/city </a:t>
            </a:r>
            <a:r>
              <a:rPr lang="en-GB" altLang="en-US" sz="2400" dirty="0">
                <a:latin typeface="Century Gothic" panose="020B0502020202020204" pitchFamily="34" charset="0"/>
              </a:rPr>
              <a:t>in search of a better life</a:t>
            </a:r>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402" y="3561081"/>
            <a:ext cx="4105388"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39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1000" fill="hold"/>
                                        <p:tgtEl>
                                          <p:spTgt spid="48132"/>
                                        </p:tgtEl>
                                        <p:attrNameLst>
                                          <p:attrName>ppt_w</p:attrName>
                                        </p:attrNameLst>
                                      </p:cBhvr>
                                      <p:tavLst>
                                        <p:tav tm="0">
                                          <p:val>
                                            <p:fltVal val="0"/>
                                          </p:val>
                                        </p:tav>
                                        <p:tav tm="100000">
                                          <p:val>
                                            <p:strVal val="#ppt_w"/>
                                          </p:val>
                                        </p:tav>
                                      </p:tavLst>
                                    </p:anim>
                                    <p:anim calcmode="lin" valueType="num">
                                      <p:cBhvr>
                                        <p:cTn id="8" dur="1000" fill="hold"/>
                                        <p:tgtEl>
                                          <p:spTgt spid="48132"/>
                                        </p:tgtEl>
                                        <p:attrNameLst>
                                          <p:attrName>ppt_h</p:attrName>
                                        </p:attrNameLst>
                                      </p:cBhvr>
                                      <p:tavLst>
                                        <p:tav tm="0">
                                          <p:val>
                                            <p:fltVal val="0"/>
                                          </p:val>
                                        </p:tav>
                                        <p:tav tm="100000">
                                          <p:val>
                                            <p:strVal val="#ppt_h"/>
                                          </p:val>
                                        </p:tav>
                                      </p:tavLst>
                                    </p:anim>
                                    <p:anim calcmode="lin" valueType="num">
                                      <p:cBhvr>
                                        <p:cTn id="9" dur="1000" fill="hold"/>
                                        <p:tgtEl>
                                          <p:spTgt spid="481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1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8133">
                                            <p:txEl>
                                              <p:pRg st="0" end="0"/>
                                            </p:txEl>
                                          </p:spTgt>
                                        </p:tgtEl>
                                        <p:attrNameLst>
                                          <p:attrName>style.visibility</p:attrName>
                                        </p:attrNameLst>
                                      </p:cBhvr>
                                      <p:to>
                                        <p:strVal val="visible"/>
                                      </p:to>
                                    </p:set>
                                    <p:anim calcmode="lin" valueType="num">
                                      <p:cBhvr additive="base">
                                        <p:cTn id="15" dur="500" fill="hold"/>
                                        <p:tgtEl>
                                          <p:spTgt spid="4813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81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rbrake.wav"/>
                                        </p:tgtEl>
                                      </p:cMediaNode>
                                    </p:audio>
                                  </p:sub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P spid="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46856" y="116632"/>
            <a:ext cx="8229600" cy="1017180"/>
          </a:xfrm>
        </p:spPr>
        <p:txBody>
          <a:bodyPr>
            <a:noAutofit/>
          </a:bodyPr>
          <a:lstStyle/>
          <a:p>
            <a:r>
              <a:rPr lang="en-GB" altLang="en-US" sz="3200" dirty="0">
                <a:latin typeface="Century Gothic" panose="020B0502020202020204" pitchFamily="34" charset="0"/>
              </a:rPr>
              <a:t>Use the list and colour code them as push or pull factors.</a:t>
            </a:r>
          </a:p>
        </p:txBody>
      </p:sp>
      <p:pic>
        <p:nvPicPr>
          <p:cNvPr id="3075" name="Picture 5" descr="Sydney_City_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1502" y="4896539"/>
            <a:ext cx="235108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employ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41" y="2996480"/>
            <a:ext cx="25923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Drought%2520-%2520Rajsamand%2520L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24" y="5027920"/>
            <a:ext cx="32258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descr="d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1905" y="1177205"/>
            <a:ext cx="28606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http://www.edinphoto.org.uk/0_a_waterfront/0_around_edinburgh_-_waterfront_1xd24_waugh_scrapyard.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5407" y="1177205"/>
            <a:ext cx="3024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http://t2.gstatic.com/images?q=tbn:ANd9GcRJhdhxtJyK54dJNqBu5K2XLtuJ9oCpmLhtIicMH25Dd4yKS6ym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5219" y="4606644"/>
            <a:ext cx="32543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7" descr="http://www.deere.co.uk/en_GB/media/images/our_company/news_and_media/press_releases/2012/oct/6125M_tractor_2_1024x700.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960" y="1177205"/>
            <a:ext cx="26638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63888" y="3645024"/>
            <a:ext cx="4038285" cy="830997"/>
          </a:xfrm>
          <a:prstGeom prst="rect">
            <a:avLst/>
          </a:prstGeom>
        </p:spPr>
        <p:txBody>
          <a:bodyPr wrap="none">
            <a:spAutoFit/>
          </a:bodyPr>
          <a:lstStyle/>
          <a:p>
            <a:r>
              <a:rPr lang="en-GB" altLang="en-US" sz="4800" dirty="0">
                <a:latin typeface="Century Gothic" panose="020B0502020202020204" pitchFamily="34" charset="0"/>
              </a:rPr>
              <a:t>Push or pull? </a:t>
            </a:r>
            <a:endParaRPr lang="en-GB" sz="4800" dirty="0"/>
          </a:p>
        </p:txBody>
      </p:sp>
    </p:spTree>
    <p:extLst>
      <p:ext uri="{BB962C8B-B14F-4D97-AF65-F5344CB8AC3E}">
        <p14:creationId xmlns:p14="http://schemas.microsoft.com/office/powerpoint/2010/main" val="5283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8298980"/>
              </p:ext>
            </p:extLst>
          </p:nvPr>
        </p:nvGraphicFramePr>
        <p:xfrm>
          <a:off x="179388" y="188913"/>
          <a:ext cx="8857108" cy="6520288"/>
        </p:xfrm>
        <a:graphic>
          <a:graphicData uri="http://schemas.openxmlformats.org/drawingml/2006/table">
            <a:tbl>
              <a:tblPr firstRow="1" firstCol="1" bandRow="1">
                <a:tableStyleId>{5940675A-B579-460E-94D1-54222C63F5DA}</a:tableStyleId>
              </a:tblPr>
              <a:tblGrid>
                <a:gridCol w="2214277">
                  <a:extLst>
                    <a:ext uri="{9D8B030D-6E8A-4147-A177-3AD203B41FA5}">
                      <a16:colId xmlns:a16="http://schemas.microsoft.com/office/drawing/2014/main" val="20000"/>
                    </a:ext>
                  </a:extLst>
                </a:gridCol>
                <a:gridCol w="2250582">
                  <a:extLst>
                    <a:ext uri="{9D8B030D-6E8A-4147-A177-3AD203B41FA5}">
                      <a16:colId xmlns:a16="http://schemas.microsoft.com/office/drawing/2014/main" val="20001"/>
                    </a:ext>
                  </a:extLst>
                </a:gridCol>
                <a:gridCol w="2177972">
                  <a:extLst>
                    <a:ext uri="{9D8B030D-6E8A-4147-A177-3AD203B41FA5}">
                      <a16:colId xmlns:a16="http://schemas.microsoft.com/office/drawing/2014/main" val="20002"/>
                    </a:ext>
                  </a:extLst>
                </a:gridCol>
                <a:gridCol w="2214277">
                  <a:extLst>
                    <a:ext uri="{9D8B030D-6E8A-4147-A177-3AD203B41FA5}">
                      <a16:colId xmlns:a16="http://schemas.microsoft.com/office/drawing/2014/main" val="20003"/>
                    </a:ext>
                  </a:extLst>
                </a:gridCol>
              </a:tblGrid>
              <a:tr h="1226733">
                <a:tc>
                  <a:txBody>
                    <a:bodyPr/>
                    <a:lstStyle/>
                    <a:p>
                      <a:pPr algn="ctr">
                        <a:lnSpc>
                          <a:spcPct val="150000"/>
                        </a:lnSpc>
                        <a:spcAft>
                          <a:spcPts val="500"/>
                        </a:spcAft>
                      </a:pPr>
                      <a:r>
                        <a:rPr lang="en-US" sz="2000" dirty="0">
                          <a:effectLst/>
                        </a:rPr>
                        <a:t>Land scarce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500"/>
                        </a:spcAft>
                      </a:pPr>
                      <a:r>
                        <a:rPr lang="en-US" sz="2000" dirty="0">
                          <a:effectLst/>
                        </a:rPr>
                        <a:t>Political and/or religious persecution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500"/>
                        </a:spcAft>
                      </a:pPr>
                      <a:r>
                        <a:rPr lang="en-US" sz="2000" dirty="0">
                          <a:effectLst/>
                        </a:rPr>
                        <a:t>Civil War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Flooding</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11675">
                <a:tc>
                  <a:txBody>
                    <a:bodyPr/>
                    <a:lstStyle/>
                    <a:p>
                      <a:pPr algn="ctr">
                        <a:lnSpc>
                          <a:spcPct val="150000"/>
                        </a:lnSpc>
                        <a:spcAft>
                          <a:spcPts val="0"/>
                        </a:spcAft>
                      </a:pPr>
                      <a:r>
                        <a:rPr lang="en-GB" sz="2000" dirty="0">
                          <a:effectLst/>
                        </a:rPr>
                        <a:t>Lower risk from natural hazards</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Higher employment</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500"/>
                        </a:spcAft>
                      </a:pPr>
                      <a:r>
                        <a:rPr lang="en-US" sz="2000" dirty="0">
                          <a:effectLst/>
                        </a:rPr>
                        <a:t>Over population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Better services</a:t>
                      </a:r>
                    </a:p>
                    <a:p>
                      <a:pPr algn="ctr">
                        <a:lnSpc>
                          <a:spcPct val="150000"/>
                        </a:lnSpc>
                        <a:spcAft>
                          <a:spcPts val="500"/>
                        </a:spcAft>
                      </a:pPr>
                      <a:r>
                        <a:rPr lang="en-U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9967">
                <a:tc>
                  <a:txBody>
                    <a:bodyPr/>
                    <a:lstStyle/>
                    <a:p>
                      <a:pPr algn="ctr">
                        <a:lnSpc>
                          <a:spcPct val="150000"/>
                        </a:lnSpc>
                        <a:spcAft>
                          <a:spcPts val="0"/>
                        </a:spcAft>
                      </a:pPr>
                      <a:r>
                        <a:rPr lang="en-GB" sz="2000" dirty="0">
                          <a:effectLst/>
                        </a:rPr>
                        <a:t>More wealth</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500"/>
                        </a:spcAft>
                      </a:pPr>
                      <a:r>
                        <a:rPr lang="en-US" sz="2000" dirty="0">
                          <a:effectLst/>
                        </a:rPr>
                        <a:t>Hope for a new life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Lack of services</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High crime</a:t>
                      </a:r>
                      <a:r>
                        <a:rPr lang="en-U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9967">
                <a:tc>
                  <a:txBody>
                    <a:bodyPr/>
                    <a:lstStyle/>
                    <a:p>
                      <a:pPr algn="ctr">
                        <a:lnSpc>
                          <a:spcPct val="150000"/>
                        </a:lnSpc>
                        <a:spcAft>
                          <a:spcPts val="500"/>
                        </a:spcAft>
                      </a:pPr>
                      <a:r>
                        <a:rPr lang="en-US" sz="2000" dirty="0">
                          <a:effectLst/>
                        </a:rPr>
                        <a:t>Poverty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Lack of safety</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Political stability</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Drought</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19967">
                <a:tc>
                  <a:txBody>
                    <a:bodyPr/>
                    <a:lstStyle/>
                    <a:p>
                      <a:pPr algn="ctr">
                        <a:lnSpc>
                          <a:spcPct val="150000"/>
                        </a:lnSpc>
                        <a:spcAft>
                          <a:spcPts val="0"/>
                        </a:spcAft>
                      </a:pPr>
                      <a:r>
                        <a:rPr lang="en-GB" sz="2000" dirty="0">
                          <a:effectLst/>
                        </a:rPr>
                        <a:t>More fertile land</a:t>
                      </a:r>
                      <a:r>
                        <a:rPr lang="en-U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Good climate</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Crop failure</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Safer, less crime</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257265">
                <a:tc>
                  <a:txBody>
                    <a:bodyPr/>
                    <a:lstStyle/>
                    <a:p>
                      <a:pPr algn="ctr">
                        <a:lnSpc>
                          <a:spcPct val="150000"/>
                        </a:lnSpc>
                        <a:spcAft>
                          <a:spcPts val="0"/>
                        </a:spcAft>
                      </a:pPr>
                      <a:r>
                        <a:rPr lang="en-US" sz="2000" dirty="0">
                          <a:effectLst/>
                        </a:rPr>
                        <a:t>Promise of freedom (religious and political)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000" dirty="0">
                          <a:effectLst/>
                        </a:rPr>
                        <a:t>“Streets paved with gold”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Mechanisation of farming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1007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2843152"/>
              </p:ext>
            </p:extLst>
          </p:nvPr>
        </p:nvGraphicFramePr>
        <p:xfrm>
          <a:off x="179388" y="188913"/>
          <a:ext cx="8857108" cy="6520288"/>
        </p:xfrm>
        <a:graphic>
          <a:graphicData uri="http://schemas.openxmlformats.org/drawingml/2006/table">
            <a:tbl>
              <a:tblPr firstRow="1" firstCol="1" bandRow="1">
                <a:tableStyleId>{5940675A-B579-460E-94D1-54222C63F5DA}</a:tableStyleId>
              </a:tblPr>
              <a:tblGrid>
                <a:gridCol w="2214277">
                  <a:extLst>
                    <a:ext uri="{9D8B030D-6E8A-4147-A177-3AD203B41FA5}">
                      <a16:colId xmlns:a16="http://schemas.microsoft.com/office/drawing/2014/main" val="20000"/>
                    </a:ext>
                  </a:extLst>
                </a:gridCol>
                <a:gridCol w="2250582">
                  <a:extLst>
                    <a:ext uri="{9D8B030D-6E8A-4147-A177-3AD203B41FA5}">
                      <a16:colId xmlns:a16="http://schemas.microsoft.com/office/drawing/2014/main" val="20001"/>
                    </a:ext>
                  </a:extLst>
                </a:gridCol>
                <a:gridCol w="2177972">
                  <a:extLst>
                    <a:ext uri="{9D8B030D-6E8A-4147-A177-3AD203B41FA5}">
                      <a16:colId xmlns:a16="http://schemas.microsoft.com/office/drawing/2014/main" val="20002"/>
                    </a:ext>
                  </a:extLst>
                </a:gridCol>
                <a:gridCol w="2214277">
                  <a:extLst>
                    <a:ext uri="{9D8B030D-6E8A-4147-A177-3AD203B41FA5}">
                      <a16:colId xmlns:a16="http://schemas.microsoft.com/office/drawing/2014/main" val="20003"/>
                    </a:ext>
                  </a:extLst>
                </a:gridCol>
              </a:tblGrid>
              <a:tr h="1226733">
                <a:tc>
                  <a:txBody>
                    <a:bodyPr/>
                    <a:lstStyle/>
                    <a:p>
                      <a:pPr algn="ctr">
                        <a:lnSpc>
                          <a:spcPct val="150000"/>
                        </a:lnSpc>
                        <a:spcAft>
                          <a:spcPts val="500"/>
                        </a:spcAft>
                      </a:pPr>
                      <a:r>
                        <a:rPr lang="en-US" sz="2000" dirty="0">
                          <a:effectLst/>
                        </a:rPr>
                        <a:t>Land scarce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500"/>
                        </a:spcAft>
                      </a:pPr>
                      <a:r>
                        <a:rPr lang="en-US" sz="2000" dirty="0">
                          <a:effectLst/>
                        </a:rPr>
                        <a:t>Political and/or religious persecution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500"/>
                        </a:spcAft>
                      </a:pPr>
                      <a:r>
                        <a:rPr lang="en-US" sz="2000" dirty="0">
                          <a:effectLst/>
                        </a:rPr>
                        <a:t>Civil War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Flooding</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11675">
                <a:tc>
                  <a:txBody>
                    <a:bodyPr/>
                    <a:lstStyle/>
                    <a:p>
                      <a:pPr algn="ctr">
                        <a:lnSpc>
                          <a:spcPct val="150000"/>
                        </a:lnSpc>
                        <a:spcAft>
                          <a:spcPts val="0"/>
                        </a:spcAft>
                      </a:pPr>
                      <a:r>
                        <a:rPr lang="en-GB" sz="2000" dirty="0">
                          <a:effectLst/>
                        </a:rPr>
                        <a:t>Lower risk from natural hazards</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Higher employment</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500"/>
                        </a:spcAft>
                      </a:pPr>
                      <a:r>
                        <a:rPr lang="en-US" sz="2000" dirty="0">
                          <a:effectLst/>
                        </a:rPr>
                        <a:t>Over population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Better services</a:t>
                      </a:r>
                    </a:p>
                    <a:p>
                      <a:pPr algn="ctr">
                        <a:lnSpc>
                          <a:spcPct val="150000"/>
                        </a:lnSpc>
                        <a:spcAft>
                          <a:spcPts val="500"/>
                        </a:spcAft>
                      </a:pPr>
                      <a:r>
                        <a:rPr lang="en-U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9967">
                <a:tc>
                  <a:txBody>
                    <a:bodyPr/>
                    <a:lstStyle/>
                    <a:p>
                      <a:pPr algn="ctr">
                        <a:lnSpc>
                          <a:spcPct val="150000"/>
                        </a:lnSpc>
                        <a:spcAft>
                          <a:spcPts val="0"/>
                        </a:spcAft>
                      </a:pPr>
                      <a:r>
                        <a:rPr lang="en-GB" sz="2000" dirty="0">
                          <a:effectLst/>
                        </a:rPr>
                        <a:t>More wealth</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500"/>
                        </a:spcAft>
                      </a:pPr>
                      <a:r>
                        <a:rPr lang="en-US" sz="2000" dirty="0">
                          <a:effectLst/>
                        </a:rPr>
                        <a:t>Hope for a new life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Lack of services</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High crime</a:t>
                      </a:r>
                      <a:r>
                        <a:rPr lang="en-U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9967">
                <a:tc>
                  <a:txBody>
                    <a:bodyPr/>
                    <a:lstStyle/>
                    <a:p>
                      <a:pPr algn="ctr">
                        <a:lnSpc>
                          <a:spcPct val="150000"/>
                        </a:lnSpc>
                        <a:spcAft>
                          <a:spcPts val="500"/>
                        </a:spcAft>
                      </a:pPr>
                      <a:r>
                        <a:rPr lang="en-US" sz="2000" dirty="0">
                          <a:effectLst/>
                        </a:rPr>
                        <a:t>Poverty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Lack of safety</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Political stability</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Drought</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19967">
                <a:tc>
                  <a:txBody>
                    <a:bodyPr/>
                    <a:lstStyle/>
                    <a:p>
                      <a:pPr algn="ctr">
                        <a:lnSpc>
                          <a:spcPct val="150000"/>
                        </a:lnSpc>
                        <a:spcAft>
                          <a:spcPts val="0"/>
                        </a:spcAft>
                      </a:pPr>
                      <a:r>
                        <a:rPr lang="en-GB" sz="2000" dirty="0">
                          <a:effectLst/>
                        </a:rPr>
                        <a:t>More fertile land</a:t>
                      </a:r>
                      <a:r>
                        <a:rPr lang="en-U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Good climate</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Crop failure</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Safer, less crime</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257265">
                <a:tc>
                  <a:txBody>
                    <a:bodyPr/>
                    <a:lstStyle/>
                    <a:p>
                      <a:pPr algn="ctr">
                        <a:lnSpc>
                          <a:spcPct val="150000"/>
                        </a:lnSpc>
                        <a:spcAft>
                          <a:spcPts val="0"/>
                        </a:spcAft>
                      </a:pPr>
                      <a:r>
                        <a:rPr lang="en-US" sz="2000" dirty="0">
                          <a:effectLst/>
                        </a:rPr>
                        <a:t>Promise of freedom (religious and political)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000" dirty="0">
                          <a:effectLst/>
                        </a:rPr>
                        <a:t>“Streets paved with gold”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2000" dirty="0">
                          <a:effectLst/>
                        </a:rPr>
                        <a:t>Mechanisation of farming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853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4800" dirty="0">
                <a:latin typeface="Century Gothic" panose="020B0502020202020204" pitchFamily="34" charset="0"/>
              </a:rPr>
              <a:t>To finish… Quick Questions</a:t>
            </a:r>
          </a:p>
        </p:txBody>
      </p:sp>
      <p:sp>
        <p:nvSpPr>
          <p:cNvPr id="3" name="Content Placeholder 2"/>
          <p:cNvSpPr>
            <a:spLocks noGrp="1"/>
          </p:cNvSpPr>
          <p:nvPr>
            <p:ph idx="1"/>
          </p:nvPr>
        </p:nvSpPr>
        <p:spPr>
          <a:xfrm>
            <a:off x="395536" y="1700808"/>
            <a:ext cx="8229600" cy="4968552"/>
          </a:xfrm>
          <a:solidFill>
            <a:schemeClr val="accent5">
              <a:lumMod val="20000"/>
              <a:lumOff val="80000"/>
            </a:schemeClr>
          </a:solidFill>
        </p:spPr>
        <p:txBody>
          <a:bodyPr>
            <a:normAutofit fontScale="92500" lnSpcReduction="20000"/>
          </a:bodyPr>
          <a:lstStyle/>
          <a:p>
            <a:pPr>
              <a:lnSpc>
                <a:spcPct val="160000"/>
              </a:lnSpc>
            </a:pPr>
            <a:r>
              <a:rPr lang="en-GB" dirty="0">
                <a:latin typeface="Century Gothic" panose="020B0502020202020204" pitchFamily="34" charset="0"/>
              </a:rPr>
              <a:t>What has happened to urban areas?</a:t>
            </a:r>
          </a:p>
          <a:p>
            <a:pPr>
              <a:lnSpc>
                <a:spcPct val="160000"/>
              </a:lnSpc>
            </a:pPr>
            <a:r>
              <a:rPr lang="en-GB" dirty="0">
                <a:latin typeface="Century Gothic" panose="020B0502020202020204" pitchFamily="34" charset="0"/>
              </a:rPr>
              <a:t>Which areas have the largest urban populations?</a:t>
            </a:r>
          </a:p>
          <a:p>
            <a:pPr>
              <a:lnSpc>
                <a:spcPct val="160000"/>
              </a:lnSpc>
            </a:pPr>
            <a:r>
              <a:rPr lang="en-GB" dirty="0">
                <a:latin typeface="Century Gothic" panose="020B0502020202020204" pitchFamily="34" charset="0"/>
              </a:rPr>
              <a:t>What has happened to the rate of urbanisation?</a:t>
            </a:r>
          </a:p>
          <a:p>
            <a:pPr>
              <a:lnSpc>
                <a:spcPct val="160000"/>
              </a:lnSpc>
            </a:pPr>
            <a:r>
              <a:rPr lang="en-GB" dirty="0">
                <a:latin typeface="Century Gothic" panose="020B0502020202020204" pitchFamily="34" charset="0"/>
              </a:rPr>
              <a:t>What has caused urbanisation to increase?</a:t>
            </a:r>
          </a:p>
        </p:txBody>
      </p:sp>
    </p:spTree>
    <p:extLst>
      <p:ext uri="{BB962C8B-B14F-4D97-AF65-F5344CB8AC3E}">
        <p14:creationId xmlns:p14="http://schemas.microsoft.com/office/powerpoint/2010/main" val="2390062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50"/>
          <p:cNvGraphicFramePr>
            <a:graphicFrameLocks noGrp="1"/>
          </p:cNvGraphicFramePr>
          <p:nvPr>
            <p:extLst>
              <p:ext uri="{D42A27DB-BD31-4B8C-83A1-F6EECF244321}">
                <p14:modId xmlns:p14="http://schemas.microsoft.com/office/powerpoint/2010/main" val="2261255917"/>
              </p:ext>
            </p:extLst>
          </p:nvPr>
        </p:nvGraphicFramePr>
        <p:xfrm>
          <a:off x="179388" y="836613"/>
          <a:ext cx="4248149" cy="5032495"/>
        </p:xfrm>
        <a:graphic>
          <a:graphicData uri="http://schemas.openxmlformats.org/drawingml/2006/table">
            <a:tbl>
              <a:tblPr/>
              <a:tblGrid>
                <a:gridCol w="878615">
                  <a:extLst>
                    <a:ext uri="{9D8B030D-6E8A-4147-A177-3AD203B41FA5}">
                      <a16:colId xmlns:a16="http://schemas.microsoft.com/office/drawing/2014/main" val="20000"/>
                    </a:ext>
                  </a:extLst>
                </a:gridCol>
                <a:gridCol w="1195641">
                  <a:extLst>
                    <a:ext uri="{9D8B030D-6E8A-4147-A177-3AD203B41FA5}">
                      <a16:colId xmlns:a16="http://schemas.microsoft.com/office/drawing/2014/main" val="20001"/>
                    </a:ext>
                  </a:extLst>
                </a:gridCol>
                <a:gridCol w="1195641">
                  <a:extLst>
                    <a:ext uri="{9D8B030D-6E8A-4147-A177-3AD203B41FA5}">
                      <a16:colId xmlns:a16="http://schemas.microsoft.com/office/drawing/2014/main" val="20002"/>
                    </a:ext>
                  </a:extLst>
                </a:gridCol>
                <a:gridCol w="978252">
                  <a:extLst>
                    <a:ext uri="{9D8B030D-6E8A-4147-A177-3AD203B41FA5}">
                      <a16:colId xmlns:a16="http://schemas.microsoft.com/office/drawing/2014/main" val="20003"/>
                    </a:ext>
                  </a:extLst>
                </a:gridCol>
              </a:tblGrid>
              <a:tr h="100806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Location</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Birth Rate</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Death Rate</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Natural Increase =</a:t>
                      </a:r>
                      <a:endParaRPr kumimoji="0" lang="fr-FR"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BR </a:t>
                      </a:r>
                      <a:r>
                        <a:rPr kumimoji="0" lang="en-GB" sz="1000" b="1" i="0" u="none" strike="noStrike" cap="none" normalizeH="0" baseline="0">
                          <a:ln>
                            <a:noFill/>
                          </a:ln>
                          <a:solidFill>
                            <a:schemeClr val="tx1"/>
                          </a:solidFill>
                          <a:effectLst/>
                          <a:latin typeface="Franklin Gothic Book"/>
                          <a:cs typeface="Times New Roman" pitchFamily="18" charset="0"/>
                        </a:rPr>
                        <a:t>–</a:t>
                      </a:r>
                      <a:r>
                        <a:rPr kumimoji="0" lang="en-GB" sz="1000" b="1" i="0" u="none" strike="noStrike" cap="none" normalizeH="0" baseline="0">
                          <a:ln>
                            <a:noFill/>
                          </a:ln>
                          <a:solidFill>
                            <a:schemeClr val="tx1"/>
                          </a:solidFill>
                          <a:effectLst/>
                          <a:latin typeface="Arial" charset="0"/>
                          <a:cs typeface="Times New Roman" pitchFamily="18" charset="0"/>
                        </a:rPr>
                        <a:t> DR/10</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20230">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(births/1000 population)</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(deaths/1000 population)</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6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Pakistan</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24.3</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6.8</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pPr>
                      <a:endParaRPr kumimoji="0" lang="fr-FR" sz="1400" b="1" i="0" u="none" strike="noStrike" cap="none" normalizeH="0" baseline="0" dirty="0">
                        <a:ln>
                          <a:noFill/>
                        </a:ln>
                        <a:solidFill>
                          <a:schemeClr val="tx1"/>
                        </a:solidFill>
                        <a:effectLst/>
                        <a:latin typeface="Franklin Gothic Book" pitchFamily="34"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6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Russia</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12.3</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14.1</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pPr>
                      <a:r>
                        <a:rPr kumimoji="0" lang="fr-FR" sz="1400" b="1" i="0" u="none" strike="noStrike" cap="none" normalizeH="0" baseline="0" dirty="0">
                          <a:ln>
                            <a:noFill/>
                          </a:ln>
                          <a:solidFill>
                            <a:schemeClr val="tx1"/>
                          </a:solidFill>
                          <a:effectLst/>
                          <a:latin typeface="Franklin Gothic Book" pitchFamily="34" charset="0"/>
                        </a:rPr>
                        <a:t>-</a:t>
                      </a: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728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United Kingdom</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12.3</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9.3</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pPr>
                      <a:endParaRPr kumimoji="0" lang="fr-FR" sz="1400" b="1" i="0" u="none" strike="noStrike" cap="none" normalizeH="0" baseline="0" dirty="0">
                        <a:ln>
                          <a:noFill/>
                        </a:ln>
                        <a:solidFill>
                          <a:schemeClr val="tx1"/>
                        </a:solidFill>
                        <a:effectLst/>
                        <a:latin typeface="Franklin Gothic Book" pitchFamily="34"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28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Times New Roman" pitchFamily="18" charset="0"/>
                        </a:rPr>
                        <a:t>Mumbai (2006)</a:t>
                      </a:r>
                      <a:endParaRPr kumimoji="0" lang="en-US"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Times New Roman" pitchFamily="18" charset="0"/>
                        </a:rPr>
                        <a:t>13.6</a:t>
                      </a:r>
                      <a:endParaRPr kumimoji="0" lang="en-US"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Times New Roman" pitchFamily="18" charset="0"/>
                        </a:rPr>
                        <a:t>6.9</a:t>
                      </a:r>
                      <a:endParaRPr kumimoji="0" lang="en-US"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pPr>
                      <a:endParaRPr kumimoji="0" lang="fr-FR" sz="1400" b="1" i="0" u="none" strike="noStrike" cap="none" normalizeH="0" baseline="0" dirty="0">
                        <a:ln>
                          <a:noFill/>
                        </a:ln>
                        <a:solidFill>
                          <a:schemeClr val="tx1"/>
                        </a:solidFill>
                        <a:effectLst/>
                        <a:latin typeface="Franklin Gothic Book" pitchFamily="34"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728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Times New Roman" pitchFamily="18" charset="0"/>
                        </a:rPr>
                        <a:t>London (2013)</a:t>
                      </a:r>
                      <a:endParaRPr kumimoji="0" lang="en-US"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Times New Roman" pitchFamily="18" charset="0"/>
                        </a:rPr>
                        <a:t>15.3</a:t>
                      </a:r>
                      <a:endParaRPr kumimoji="0" lang="en-US"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Times New Roman" pitchFamily="18" charset="0"/>
                        </a:rPr>
                        <a:t>5.7</a:t>
                      </a:r>
                      <a:endParaRPr kumimoji="0" lang="en-US"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pPr>
                      <a:endParaRPr kumimoji="0" lang="fr-FR" sz="1400" b="1" i="0" u="none" strike="noStrike" cap="none" normalizeH="0" baseline="0" dirty="0">
                        <a:ln>
                          <a:noFill/>
                        </a:ln>
                        <a:solidFill>
                          <a:schemeClr val="tx1"/>
                        </a:solidFill>
                        <a:effectLst/>
                        <a:latin typeface="Franklin Gothic Book" pitchFamily="34"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22571" name="TextBox 2"/>
          <p:cNvSpPr txBox="1">
            <a:spLocks noChangeArrowheads="1"/>
          </p:cNvSpPr>
          <p:nvPr/>
        </p:nvSpPr>
        <p:spPr bwMode="auto">
          <a:xfrm>
            <a:off x="139700" y="168275"/>
            <a:ext cx="42878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GB" altLang="en-US" sz="1400" dirty="0"/>
              <a:t>Challenge 1: Calculate the natural increase % using the formula</a:t>
            </a:r>
          </a:p>
        </p:txBody>
      </p:sp>
      <p:sp>
        <p:nvSpPr>
          <p:cNvPr id="22572" name="TextBox 3"/>
          <p:cNvSpPr txBox="1">
            <a:spLocks noChangeArrowheads="1"/>
          </p:cNvSpPr>
          <p:nvPr/>
        </p:nvSpPr>
        <p:spPr bwMode="auto">
          <a:xfrm>
            <a:off x="179388" y="6002338"/>
            <a:ext cx="40973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GB" altLang="en-US" sz="1400" dirty="0"/>
              <a:t>Challenge 2: Suggest reasons why the rate of natural increase varies between locations. </a:t>
            </a:r>
          </a:p>
          <a:p>
            <a:pPr>
              <a:spcBef>
                <a:spcPct val="0"/>
              </a:spcBef>
              <a:buFontTx/>
              <a:buNone/>
            </a:pPr>
            <a:r>
              <a:rPr lang="en-US" altLang="en-US" sz="1400" dirty="0"/>
              <a:t> </a:t>
            </a:r>
            <a:endParaRPr lang="en-GB" altLang="en-US" sz="1400" dirty="0"/>
          </a:p>
        </p:txBody>
      </p:sp>
      <p:sp>
        <p:nvSpPr>
          <p:cNvPr id="22615" name="TextBox 7"/>
          <p:cNvSpPr txBox="1">
            <a:spLocks noChangeArrowheads="1"/>
          </p:cNvSpPr>
          <p:nvPr/>
        </p:nvSpPr>
        <p:spPr bwMode="auto">
          <a:xfrm>
            <a:off x="4765675" y="6002338"/>
            <a:ext cx="40973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GB" altLang="en-US" sz="1400" dirty="0"/>
              <a:t>Challenge 2: Suggest reasons why the rate of natural increase varies between locations. </a:t>
            </a:r>
          </a:p>
          <a:p>
            <a:pPr>
              <a:spcBef>
                <a:spcPct val="0"/>
              </a:spcBef>
              <a:buFontTx/>
              <a:buNone/>
            </a:pPr>
            <a:r>
              <a:rPr lang="en-US" altLang="en-US" sz="1400" dirty="0"/>
              <a:t> </a:t>
            </a:r>
            <a:endParaRPr lang="en-GB" altLang="en-US" sz="1400" dirty="0"/>
          </a:p>
        </p:txBody>
      </p:sp>
      <p:graphicFrame>
        <p:nvGraphicFramePr>
          <p:cNvPr id="8" name="Group 250">
            <a:extLst>
              <a:ext uri="{FF2B5EF4-FFF2-40B4-BE49-F238E27FC236}">
                <a16:creationId xmlns:a16="http://schemas.microsoft.com/office/drawing/2014/main" id="{C8AFBB19-F0DD-764F-9538-0BD6D0018764}"/>
              </a:ext>
            </a:extLst>
          </p:cNvPr>
          <p:cNvGraphicFramePr>
            <a:graphicFrameLocks noGrp="1"/>
          </p:cNvGraphicFramePr>
          <p:nvPr>
            <p:extLst>
              <p:ext uri="{D42A27DB-BD31-4B8C-83A1-F6EECF244321}">
                <p14:modId xmlns:p14="http://schemas.microsoft.com/office/powerpoint/2010/main" val="1232654216"/>
              </p:ext>
            </p:extLst>
          </p:nvPr>
        </p:nvGraphicFramePr>
        <p:xfrm>
          <a:off x="4683127" y="837109"/>
          <a:ext cx="4248149" cy="5032495"/>
        </p:xfrm>
        <a:graphic>
          <a:graphicData uri="http://schemas.openxmlformats.org/drawingml/2006/table">
            <a:tbl>
              <a:tblPr/>
              <a:tblGrid>
                <a:gridCol w="878615">
                  <a:extLst>
                    <a:ext uri="{9D8B030D-6E8A-4147-A177-3AD203B41FA5}">
                      <a16:colId xmlns:a16="http://schemas.microsoft.com/office/drawing/2014/main" val="20000"/>
                    </a:ext>
                  </a:extLst>
                </a:gridCol>
                <a:gridCol w="1195641">
                  <a:extLst>
                    <a:ext uri="{9D8B030D-6E8A-4147-A177-3AD203B41FA5}">
                      <a16:colId xmlns:a16="http://schemas.microsoft.com/office/drawing/2014/main" val="20001"/>
                    </a:ext>
                  </a:extLst>
                </a:gridCol>
                <a:gridCol w="1195641">
                  <a:extLst>
                    <a:ext uri="{9D8B030D-6E8A-4147-A177-3AD203B41FA5}">
                      <a16:colId xmlns:a16="http://schemas.microsoft.com/office/drawing/2014/main" val="20002"/>
                    </a:ext>
                  </a:extLst>
                </a:gridCol>
                <a:gridCol w="978252">
                  <a:extLst>
                    <a:ext uri="{9D8B030D-6E8A-4147-A177-3AD203B41FA5}">
                      <a16:colId xmlns:a16="http://schemas.microsoft.com/office/drawing/2014/main" val="20003"/>
                    </a:ext>
                  </a:extLst>
                </a:gridCol>
              </a:tblGrid>
              <a:tr h="100806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Location</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Birth Rate</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Death Rate</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Natural Increase =</a:t>
                      </a:r>
                      <a:endParaRPr kumimoji="0" lang="fr-FR"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BR </a:t>
                      </a:r>
                      <a:r>
                        <a:rPr kumimoji="0" lang="en-GB" sz="1000" b="1" i="0" u="none" strike="noStrike" cap="none" normalizeH="0" baseline="0">
                          <a:ln>
                            <a:noFill/>
                          </a:ln>
                          <a:solidFill>
                            <a:schemeClr val="tx1"/>
                          </a:solidFill>
                          <a:effectLst/>
                          <a:latin typeface="Franklin Gothic Book"/>
                          <a:cs typeface="Times New Roman" pitchFamily="18" charset="0"/>
                        </a:rPr>
                        <a:t>–</a:t>
                      </a:r>
                      <a:r>
                        <a:rPr kumimoji="0" lang="en-GB" sz="1000" b="1" i="0" u="none" strike="noStrike" cap="none" normalizeH="0" baseline="0">
                          <a:ln>
                            <a:noFill/>
                          </a:ln>
                          <a:solidFill>
                            <a:schemeClr val="tx1"/>
                          </a:solidFill>
                          <a:effectLst/>
                          <a:latin typeface="Arial" charset="0"/>
                          <a:cs typeface="Times New Roman" pitchFamily="18" charset="0"/>
                        </a:rPr>
                        <a:t> DR/10</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20230">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(births/1000 population)</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(deaths/1000 population)</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6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Pakistan</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24.3</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6.8</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pPr>
                      <a:endParaRPr kumimoji="0" lang="fr-FR" sz="1400" b="1" i="0" u="none" strike="noStrike" cap="none" normalizeH="0" baseline="0" dirty="0">
                        <a:ln>
                          <a:noFill/>
                        </a:ln>
                        <a:solidFill>
                          <a:schemeClr val="tx1"/>
                        </a:solidFill>
                        <a:effectLst/>
                        <a:latin typeface="Franklin Gothic Book" pitchFamily="34"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6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Russia</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12.3</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14.1</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pPr>
                      <a:r>
                        <a:rPr kumimoji="0" lang="fr-FR" sz="1400" b="1" i="0" u="none" strike="noStrike" cap="none" normalizeH="0" baseline="0" dirty="0">
                          <a:ln>
                            <a:noFill/>
                          </a:ln>
                          <a:solidFill>
                            <a:schemeClr val="tx1"/>
                          </a:solidFill>
                          <a:effectLst/>
                          <a:latin typeface="Franklin Gothic Book" pitchFamily="34" charset="0"/>
                        </a:rPr>
                        <a:t>-</a:t>
                      </a: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728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Times New Roman" pitchFamily="18" charset="0"/>
                        </a:rPr>
                        <a:t>United Kingdom</a:t>
                      </a:r>
                      <a:endParaRPr kumimoji="0" lang="en-GB"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12.3</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Times New Roman" pitchFamily="18" charset="0"/>
                        </a:rPr>
                        <a:t>9.3</a:t>
                      </a:r>
                      <a:endParaRPr kumimoji="0" lang="en-GB"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pPr>
                      <a:endParaRPr kumimoji="0" lang="fr-FR" sz="1400" b="1" i="0" u="none" strike="noStrike" cap="none" normalizeH="0" baseline="0" dirty="0">
                        <a:ln>
                          <a:noFill/>
                        </a:ln>
                        <a:solidFill>
                          <a:schemeClr val="tx1"/>
                        </a:solidFill>
                        <a:effectLst/>
                        <a:latin typeface="Franklin Gothic Book" pitchFamily="34"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28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Times New Roman" pitchFamily="18" charset="0"/>
                        </a:rPr>
                        <a:t>Mumbai (2006)</a:t>
                      </a:r>
                      <a:endParaRPr kumimoji="0" lang="en-US"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Times New Roman" pitchFamily="18" charset="0"/>
                        </a:rPr>
                        <a:t>13.6</a:t>
                      </a:r>
                      <a:endParaRPr kumimoji="0" lang="en-US"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Times New Roman" pitchFamily="18" charset="0"/>
                        </a:rPr>
                        <a:t>6.9</a:t>
                      </a:r>
                      <a:endParaRPr kumimoji="0" lang="en-US"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pPr>
                      <a:endParaRPr kumimoji="0" lang="fr-FR" sz="1400" b="1" i="0" u="none" strike="noStrike" cap="none" normalizeH="0" baseline="0" dirty="0">
                        <a:ln>
                          <a:noFill/>
                        </a:ln>
                        <a:solidFill>
                          <a:schemeClr val="tx1"/>
                        </a:solidFill>
                        <a:effectLst/>
                        <a:latin typeface="Franklin Gothic Book" pitchFamily="34"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728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Times New Roman" pitchFamily="18" charset="0"/>
                        </a:rPr>
                        <a:t>London (2013)</a:t>
                      </a:r>
                      <a:endParaRPr kumimoji="0" lang="en-US"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Times New Roman" pitchFamily="18" charset="0"/>
                        </a:rPr>
                        <a:t>15.3</a:t>
                      </a:r>
                      <a:endParaRPr kumimoji="0" lang="en-US" sz="1800" b="0" i="0" u="none" strike="noStrike" cap="none" normalizeH="0" baseline="0" dirty="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Times New Roman" pitchFamily="18" charset="0"/>
                        </a:rPr>
                        <a:t>5.7</a:t>
                      </a:r>
                      <a:endParaRPr kumimoji="0" lang="en-US" sz="1800" b="0" i="0" u="none" strike="noStrike" cap="none" normalizeH="0" baseline="0">
                        <a:ln>
                          <a:noFill/>
                        </a:ln>
                        <a:solidFill>
                          <a:schemeClr val="tx1"/>
                        </a:solidFill>
                        <a:effectLst/>
                        <a:latin typeface="Franklin Gothic Book" pitchFamily="34" charset="0"/>
                        <a:cs typeface="Arial"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pPr>
                      <a:endParaRPr kumimoji="0" lang="fr-FR" sz="1400" b="1" i="0" u="none" strike="noStrike" cap="none" normalizeH="0" baseline="0" dirty="0">
                        <a:ln>
                          <a:noFill/>
                        </a:ln>
                        <a:solidFill>
                          <a:schemeClr val="tx1"/>
                        </a:solidFill>
                        <a:effectLst/>
                        <a:latin typeface="Franklin Gothic Book" pitchFamily="34" charset="0"/>
                      </a:endParaRPr>
                    </a:p>
                  </a:txBody>
                  <a:tcPr marL="91433" marR="91433"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9" name="TextBox 2">
            <a:extLst>
              <a:ext uri="{FF2B5EF4-FFF2-40B4-BE49-F238E27FC236}">
                <a16:creationId xmlns:a16="http://schemas.microsoft.com/office/drawing/2014/main" id="{A572A11B-76C9-5A4A-BF35-F0047D48CD63}"/>
              </a:ext>
            </a:extLst>
          </p:cNvPr>
          <p:cNvSpPr txBox="1">
            <a:spLocks noChangeArrowheads="1"/>
          </p:cNvSpPr>
          <p:nvPr/>
        </p:nvSpPr>
        <p:spPr bwMode="auto">
          <a:xfrm>
            <a:off x="4643439" y="168771"/>
            <a:ext cx="42878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GB" altLang="en-US" sz="1400" dirty="0"/>
              <a:t>Challenge 1: Calculate the natural increase % using the formula</a:t>
            </a:r>
          </a:p>
        </p:txBody>
      </p:sp>
      <p:sp>
        <p:nvSpPr>
          <p:cNvPr id="11" name="TextBox 10">
            <a:extLst>
              <a:ext uri="{FF2B5EF4-FFF2-40B4-BE49-F238E27FC236}">
                <a16:creationId xmlns:a16="http://schemas.microsoft.com/office/drawing/2014/main" id="{C90DD487-1343-774D-AC13-30B0BDB479B4}"/>
              </a:ext>
            </a:extLst>
          </p:cNvPr>
          <p:cNvSpPr txBox="1"/>
          <p:nvPr/>
        </p:nvSpPr>
        <p:spPr>
          <a:xfrm>
            <a:off x="4059239" y="140196"/>
            <a:ext cx="184731" cy="369332"/>
          </a:xfrm>
          <a:prstGeom prst="rect">
            <a:avLst/>
          </a:prstGeom>
          <a:noFill/>
        </p:spPr>
        <p:txBody>
          <a:bodyPr wrap="none" rtlCol="0">
            <a:spAutoFit/>
          </a:bodyPr>
          <a:lstStyle/>
          <a:p>
            <a:endParaRPr lang="en-JO" dirty="0"/>
          </a:p>
        </p:txBody>
      </p:sp>
    </p:spTree>
    <p:extLst>
      <p:ext uri="{BB962C8B-B14F-4D97-AF65-F5344CB8AC3E}">
        <p14:creationId xmlns:p14="http://schemas.microsoft.com/office/powerpoint/2010/main" val="291645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0439"/>
            <a:ext cx="8784976" cy="1754326"/>
          </a:xfrm>
          <a:prstGeom prst="rect">
            <a:avLst/>
          </a:prstGeom>
          <a:noFill/>
        </p:spPr>
        <p:txBody>
          <a:bodyPr wrap="square" rtlCol="0">
            <a:spAutoFit/>
          </a:bodyPr>
          <a:lstStyle/>
          <a:p>
            <a:pPr algn="ctr"/>
            <a:r>
              <a:rPr lang="en-GB" sz="3600" dirty="0">
                <a:latin typeface="Century Gothic" panose="020B0502020202020204" pitchFamily="34" charset="0"/>
              </a:rPr>
              <a:t>Lesson title: </a:t>
            </a:r>
          </a:p>
          <a:p>
            <a:pPr algn="ctr"/>
            <a:r>
              <a:rPr lang="en-GB" sz="3600" dirty="0">
                <a:latin typeface="Century Gothic" panose="020B0502020202020204" pitchFamily="34" charset="0"/>
              </a:rPr>
              <a:t>Factors affecting the rate of Urbanisation</a:t>
            </a:r>
          </a:p>
        </p:txBody>
      </p:sp>
      <p:sp>
        <p:nvSpPr>
          <p:cNvPr id="3" name="TextBox 2"/>
          <p:cNvSpPr txBox="1"/>
          <p:nvPr/>
        </p:nvSpPr>
        <p:spPr>
          <a:xfrm>
            <a:off x="293194" y="2204864"/>
            <a:ext cx="8632310" cy="3970318"/>
          </a:xfrm>
          <a:prstGeom prst="rect">
            <a:avLst/>
          </a:prstGeom>
          <a:blipFill dpi="0" rotWithShape="1">
            <a:blip r:embed="rId3">
              <a:alphaModFix amt="22000"/>
            </a:blip>
            <a:srcRect/>
            <a:stretch>
              <a:fillRect/>
            </a:stretch>
          </a:blipFill>
          <a:ln>
            <a:solidFill>
              <a:schemeClr val="tx1"/>
            </a:solidFill>
          </a:ln>
        </p:spPr>
        <p:txBody>
          <a:bodyPr wrap="square" rtlCol="0">
            <a:spAutoFit/>
          </a:bodyPr>
          <a:lstStyle/>
          <a:p>
            <a:pPr marL="342900" indent="-342900">
              <a:lnSpc>
                <a:spcPct val="150000"/>
              </a:lnSpc>
              <a:buFont typeface="Arial" panose="020B0604020202020204" pitchFamily="34" charset="0"/>
              <a:buChar char="•"/>
            </a:pPr>
            <a:r>
              <a:rPr lang="en-GB" sz="2400" b="1" dirty="0">
                <a:latin typeface="Century Gothic" panose="020B0502020202020204" pitchFamily="34" charset="0"/>
              </a:rPr>
              <a:t>Define key </a:t>
            </a:r>
            <a:r>
              <a:rPr lang="en-GB" sz="2400" b="1">
                <a:latin typeface="Century Gothic" panose="020B0502020202020204" pitchFamily="34" charset="0"/>
              </a:rPr>
              <a:t>terms- Natural </a:t>
            </a:r>
            <a:r>
              <a:rPr lang="en-GB" sz="2400" b="1" dirty="0">
                <a:latin typeface="Century Gothic" panose="020B0502020202020204" pitchFamily="34" charset="0"/>
              </a:rPr>
              <a:t>increase and Rural/Urban migration</a:t>
            </a:r>
          </a:p>
          <a:p>
            <a:pPr marL="342900" indent="-342900">
              <a:lnSpc>
                <a:spcPct val="150000"/>
              </a:lnSpc>
              <a:buFont typeface="Arial" panose="020B0604020202020204" pitchFamily="34" charset="0"/>
              <a:buChar char="•"/>
            </a:pPr>
            <a:endParaRPr lang="en-GB" sz="2400" b="1" dirty="0">
              <a:latin typeface="Century Gothic" panose="020B0502020202020204" pitchFamily="34" charset="0"/>
            </a:endParaRPr>
          </a:p>
          <a:p>
            <a:pPr marL="342900" indent="-342900">
              <a:lnSpc>
                <a:spcPct val="150000"/>
              </a:lnSpc>
              <a:buFont typeface="Arial" panose="020B0604020202020204" pitchFamily="34" charset="0"/>
              <a:buChar char="•"/>
            </a:pPr>
            <a:r>
              <a:rPr lang="en-GB" sz="2400" b="1" dirty="0">
                <a:latin typeface="Century Gothic" panose="020B0502020202020204" pitchFamily="34" charset="0"/>
              </a:rPr>
              <a:t>Describe the patterns of urbanisation across the world.</a:t>
            </a:r>
          </a:p>
          <a:p>
            <a:pPr marL="342900" indent="-342900">
              <a:lnSpc>
                <a:spcPct val="150000"/>
              </a:lnSpc>
              <a:buFont typeface="Arial" panose="020B0604020202020204" pitchFamily="34" charset="0"/>
              <a:buChar char="•"/>
            </a:pPr>
            <a:endParaRPr lang="en-GB" sz="2400" b="1" dirty="0">
              <a:latin typeface="Century Gothic" panose="020B0502020202020204" pitchFamily="34" charset="0"/>
            </a:endParaRPr>
          </a:p>
          <a:p>
            <a:pPr marL="342900" indent="-342900">
              <a:lnSpc>
                <a:spcPct val="150000"/>
              </a:lnSpc>
              <a:buFont typeface="Arial" panose="020B0604020202020204" pitchFamily="34" charset="0"/>
              <a:buChar char="•"/>
            </a:pPr>
            <a:r>
              <a:rPr lang="en-GB" sz="2400" b="1" dirty="0">
                <a:latin typeface="Century Gothic" panose="020B0502020202020204" pitchFamily="34" charset="0"/>
              </a:rPr>
              <a:t>Explain how Natural increase and Migration affect rates of urbanisation. </a:t>
            </a:r>
          </a:p>
        </p:txBody>
      </p:sp>
    </p:spTree>
    <p:extLst>
      <p:ext uri="{BB962C8B-B14F-4D97-AF65-F5344CB8AC3E}">
        <p14:creationId xmlns:p14="http://schemas.microsoft.com/office/powerpoint/2010/main" val="347230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opulation_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30"/>
            <a:ext cx="4427984" cy="319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population_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0094"/>
            <a:ext cx="4427984" cy="319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opulation_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135" y="-26430"/>
            <a:ext cx="4427984" cy="319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pulation_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000" y="3630094"/>
            <a:ext cx="4427984" cy="319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455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99592" y="29700"/>
            <a:ext cx="7114634" cy="3394487"/>
          </a:xfrm>
          <a:prstGeom prst="rect">
            <a:avLst/>
          </a:prstGeom>
          <a:ln>
            <a:solidFill>
              <a:schemeClr val="tx1"/>
            </a:solidFill>
          </a:ln>
        </p:spPr>
      </p:pic>
      <p:pic>
        <p:nvPicPr>
          <p:cNvPr id="3"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63615" y="3446348"/>
            <a:ext cx="7150611" cy="3411652"/>
          </a:xfrm>
          <a:prstGeom prst="rect">
            <a:avLst/>
          </a:prstGeom>
          <a:ln>
            <a:solidFill>
              <a:schemeClr val="tx1"/>
            </a:solidFill>
          </a:ln>
        </p:spPr>
      </p:pic>
    </p:spTree>
    <p:extLst>
      <p:ext uri="{BB962C8B-B14F-4D97-AF65-F5344CB8AC3E}">
        <p14:creationId xmlns:p14="http://schemas.microsoft.com/office/powerpoint/2010/main" val="414142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403" t="3751" r="5217" b="209"/>
          <a:stretch/>
        </p:blipFill>
        <p:spPr>
          <a:xfrm>
            <a:off x="25153" y="19326"/>
            <a:ext cx="3754760" cy="324356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403" t="3751" r="5217" b="209"/>
          <a:stretch/>
        </p:blipFill>
        <p:spPr>
          <a:xfrm>
            <a:off x="-15877" y="3613510"/>
            <a:ext cx="3754760" cy="324356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403" t="3751" r="5217" b="209"/>
          <a:stretch/>
        </p:blipFill>
        <p:spPr>
          <a:xfrm>
            <a:off x="5389240" y="19326"/>
            <a:ext cx="3754760" cy="324356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403" t="3751" r="5217" b="209"/>
          <a:stretch/>
        </p:blipFill>
        <p:spPr>
          <a:xfrm>
            <a:off x="5373363" y="3610031"/>
            <a:ext cx="3754760" cy="3243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477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0" y="188640"/>
            <a:ext cx="8640960" cy="1143000"/>
          </a:xfrm>
        </p:spPr>
        <p:txBody>
          <a:bodyPr>
            <a:normAutofit fontScale="90000"/>
          </a:bodyPr>
          <a:lstStyle/>
          <a:p>
            <a:r>
              <a:rPr lang="en-GB" altLang="en-US" dirty="0">
                <a:latin typeface="Century Gothic" panose="020B0502020202020204" pitchFamily="34" charset="0"/>
              </a:rPr>
              <a:t>What  message is being shown in this graph?</a:t>
            </a:r>
          </a:p>
        </p:txBody>
      </p:sp>
      <p:pic>
        <p:nvPicPr>
          <p:cNvPr id="3075" name="Picture 4" descr="population_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1417638"/>
            <a:ext cx="738187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43608" y="5507940"/>
            <a:ext cx="5040560" cy="369332"/>
          </a:xfrm>
          <a:prstGeom prst="rect">
            <a:avLst/>
          </a:prstGeom>
        </p:spPr>
        <p:txBody>
          <a:bodyPr wrap="square">
            <a:spAutoFit/>
          </a:bodyPr>
          <a:lstStyle/>
          <a:p>
            <a:r>
              <a:rPr lang="en-GB" dirty="0">
                <a:hlinkClick r:id="rId3"/>
              </a:rPr>
              <a:t>https://www.youtube.com/watch?v=VcSX4ytEfcE</a:t>
            </a:r>
            <a:endParaRPr lang="en-GB" dirty="0"/>
          </a:p>
        </p:txBody>
      </p:sp>
    </p:spTree>
    <p:extLst>
      <p:ext uri="{BB962C8B-B14F-4D97-AF65-F5344CB8AC3E}">
        <p14:creationId xmlns:p14="http://schemas.microsoft.com/office/powerpoint/2010/main" val="270447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1"/>
            <a:ext cx="8424936" cy="1296144"/>
          </a:xfrm>
          <a:solidFill>
            <a:schemeClr val="accent5">
              <a:lumMod val="20000"/>
              <a:lumOff val="80000"/>
            </a:schemeClr>
          </a:solidFill>
        </p:spPr>
        <p:txBody>
          <a:bodyPr>
            <a:normAutofit/>
          </a:bodyPr>
          <a:lstStyle/>
          <a:p>
            <a:r>
              <a:rPr lang="en-GB" sz="4800" dirty="0">
                <a:latin typeface="Century Gothic" panose="020B0502020202020204" pitchFamily="34" charset="0"/>
              </a:rPr>
              <a:t>But what is urbanisation? </a:t>
            </a:r>
          </a:p>
        </p:txBody>
      </p:sp>
      <p:sp>
        <p:nvSpPr>
          <p:cNvPr id="4" name="Content Placeholder 3"/>
          <p:cNvSpPr txBox="1">
            <a:spLocks/>
          </p:cNvSpPr>
          <p:nvPr/>
        </p:nvSpPr>
        <p:spPr>
          <a:xfrm>
            <a:off x="0" y="1654832"/>
            <a:ext cx="9324528" cy="1630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latin typeface="Century Gothic" panose="020B0502020202020204" pitchFamily="34" charset="0"/>
              </a:rPr>
              <a:t>‘A process where an increasing proportion of the population lives in towns and cities resulting in their growth.’</a:t>
            </a:r>
          </a:p>
        </p:txBody>
      </p:sp>
      <p:pic>
        <p:nvPicPr>
          <p:cNvPr id="5" name="Picture 2" descr="http://blogs.ft.com/photo-diary/files/2013/10/shan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7908" y="3305412"/>
            <a:ext cx="6408712" cy="332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7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6" y="160409"/>
            <a:ext cx="8870192" cy="1477322"/>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en-GB" sz="4800" b="1" dirty="0">
                <a:latin typeface="Century Gothic" panose="020B0502020202020204" pitchFamily="34" charset="0"/>
              </a:rPr>
              <a:t>Quiz question </a:t>
            </a:r>
            <a:r>
              <a:rPr lang="en-GB" sz="3200" dirty="0">
                <a:latin typeface="Century Gothic" panose="020B0502020202020204" pitchFamily="34" charset="0"/>
              </a:rPr>
              <a:t>– What percentage of people in the World today live in cities?</a:t>
            </a:r>
          </a:p>
        </p:txBody>
      </p:sp>
      <p:sp>
        <p:nvSpPr>
          <p:cNvPr id="3" name="Content Placeholder 2"/>
          <p:cNvSpPr>
            <a:spLocks noGrp="1"/>
          </p:cNvSpPr>
          <p:nvPr>
            <p:ph idx="1"/>
          </p:nvPr>
        </p:nvSpPr>
        <p:spPr>
          <a:xfrm>
            <a:off x="260160" y="5322627"/>
            <a:ext cx="8542646" cy="1345656"/>
          </a:xfrm>
        </p:spPr>
        <p:txBody>
          <a:bodyPr>
            <a:normAutofit fontScale="92500" lnSpcReduction="10000"/>
          </a:bodyPr>
          <a:lstStyle/>
          <a:p>
            <a:pPr marL="0" indent="0" algn="ctr">
              <a:buNone/>
            </a:pPr>
            <a:r>
              <a:rPr lang="en-GB" dirty="0">
                <a:latin typeface="Century Gothic" panose="020B0502020202020204" pitchFamily="34" charset="0"/>
              </a:rPr>
              <a:t>The urban population in 2020 accounted for </a:t>
            </a:r>
            <a:r>
              <a:rPr lang="en-GB" b="1" dirty="0">
                <a:solidFill>
                  <a:srgbClr val="FF0000"/>
                </a:solidFill>
                <a:latin typeface="Century Gothic" panose="020B0502020202020204" pitchFamily="34" charset="0"/>
              </a:rPr>
              <a:t>56.2</a:t>
            </a:r>
            <a:r>
              <a:rPr lang="en-GB" dirty="0">
                <a:latin typeface="Century Gothic" panose="020B0502020202020204" pitchFamily="34" charset="0"/>
              </a:rPr>
              <a:t>% of the total global population, up from 34% in 1960, and continues to grow.</a:t>
            </a:r>
          </a:p>
        </p:txBody>
      </p:sp>
      <p:pic>
        <p:nvPicPr>
          <p:cNvPr id="11266" name="Picture 2" descr="http://upload.wikimedia.org/wikipedia/commons/d/dc/Skyscrapers_of_Shinjuku_2009_January_(revis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160" y="1827896"/>
            <a:ext cx="6047104" cy="3304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416446" y="1827896"/>
            <a:ext cx="2618372" cy="31778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latin typeface="Century Gothic" panose="020B0502020202020204" pitchFamily="34" charset="0"/>
              </a:rPr>
              <a:t>Discuss with your partner and then write your answer as a percentage and be ready to hold up your paper</a:t>
            </a:r>
          </a:p>
        </p:txBody>
      </p:sp>
    </p:spTree>
    <p:extLst>
      <p:ext uri="{BB962C8B-B14F-4D97-AF65-F5344CB8AC3E}">
        <p14:creationId xmlns:p14="http://schemas.microsoft.com/office/powerpoint/2010/main" val="39495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6512" y="116632"/>
            <a:ext cx="9144000" cy="549275"/>
          </a:xfrm>
        </p:spPr>
        <p:txBody>
          <a:bodyPr rtlCol="0">
            <a:normAutofit fontScale="90000"/>
          </a:bodyPr>
          <a:lstStyle/>
          <a:p>
            <a:pPr eaLnBrk="1" fontAlgn="auto" hangingPunct="1">
              <a:spcAft>
                <a:spcPts val="0"/>
              </a:spcAft>
              <a:defRPr/>
            </a:pPr>
            <a:r>
              <a:rPr lang="en-GB" altLang="en-US" sz="4000" dirty="0">
                <a:latin typeface="Century Gothic" panose="020B0502020202020204" pitchFamily="34" charset="0"/>
              </a:rPr>
              <a:t>Describing the pattern </a:t>
            </a:r>
          </a:p>
        </p:txBody>
      </p:sp>
      <p:pic>
        <p:nvPicPr>
          <p:cNvPr id="12291"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3900" y="764704"/>
            <a:ext cx="8870588" cy="4232275"/>
          </a:xfrm>
          <a:ln>
            <a:solidFill>
              <a:schemeClr val="tx1"/>
            </a:solidFill>
          </a:ln>
        </p:spPr>
      </p:pic>
      <p:sp>
        <p:nvSpPr>
          <p:cNvPr id="12293" name="TextBox 20"/>
          <p:cNvSpPr txBox="1">
            <a:spLocks noChangeArrowheads="1"/>
          </p:cNvSpPr>
          <p:nvPr/>
        </p:nvSpPr>
        <p:spPr bwMode="auto">
          <a:xfrm>
            <a:off x="1040662" y="1239143"/>
            <a:ext cx="939050" cy="461665"/>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dirty="0">
                <a:solidFill>
                  <a:schemeClr val="accent6">
                    <a:lumMod val="50000"/>
                  </a:schemeClr>
                </a:solidFill>
              </a:rPr>
              <a:t>NORTH AMERICA</a:t>
            </a:r>
          </a:p>
        </p:txBody>
      </p:sp>
      <p:sp>
        <p:nvSpPr>
          <p:cNvPr id="12294" name="TextBox 21"/>
          <p:cNvSpPr txBox="1">
            <a:spLocks noChangeArrowheads="1"/>
          </p:cNvSpPr>
          <p:nvPr/>
        </p:nvSpPr>
        <p:spPr bwMode="auto">
          <a:xfrm rot="-1379369">
            <a:off x="4215406" y="1112131"/>
            <a:ext cx="914897" cy="276999"/>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dirty="0">
                <a:solidFill>
                  <a:schemeClr val="accent6">
                    <a:lumMod val="50000"/>
                  </a:schemeClr>
                </a:solidFill>
              </a:rPr>
              <a:t>EUROPE</a:t>
            </a:r>
          </a:p>
        </p:txBody>
      </p:sp>
      <p:sp>
        <p:nvSpPr>
          <p:cNvPr id="12295" name="TextBox 22"/>
          <p:cNvSpPr txBox="1">
            <a:spLocks noChangeArrowheads="1"/>
          </p:cNvSpPr>
          <p:nvPr/>
        </p:nvSpPr>
        <p:spPr bwMode="auto">
          <a:xfrm>
            <a:off x="4139952" y="2276872"/>
            <a:ext cx="863600" cy="276225"/>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dirty="0">
                <a:solidFill>
                  <a:schemeClr val="accent6">
                    <a:lumMod val="50000"/>
                  </a:schemeClr>
                </a:solidFill>
              </a:rPr>
              <a:t>AFRICA</a:t>
            </a:r>
          </a:p>
        </p:txBody>
      </p:sp>
      <p:sp>
        <p:nvSpPr>
          <p:cNvPr id="12296" name="TextBox 23"/>
          <p:cNvSpPr txBox="1">
            <a:spLocks noChangeArrowheads="1"/>
          </p:cNvSpPr>
          <p:nvPr/>
        </p:nvSpPr>
        <p:spPr bwMode="auto">
          <a:xfrm>
            <a:off x="1115616" y="3068960"/>
            <a:ext cx="924043" cy="461962"/>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dirty="0">
                <a:solidFill>
                  <a:schemeClr val="accent6">
                    <a:lumMod val="50000"/>
                  </a:schemeClr>
                </a:solidFill>
              </a:rPr>
              <a:t>SOUTH AMERICA</a:t>
            </a:r>
          </a:p>
        </p:txBody>
      </p:sp>
      <p:sp>
        <p:nvSpPr>
          <p:cNvPr id="12297" name="TextBox 24"/>
          <p:cNvSpPr txBox="1">
            <a:spLocks noChangeArrowheads="1"/>
          </p:cNvSpPr>
          <p:nvPr/>
        </p:nvSpPr>
        <p:spPr bwMode="auto">
          <a:xfrm rot="-1469918">
            <a:off x="6544455" y="1373822"/>
            <a:ext cx="648530" cy="276999"/>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dirty="0">
                <a:solidFill>
                  <a:schemeClr val="accent6">
                    <a:lumMod val="50000"/>
                  </a:schemeClr>
                </a:solidFill>
              </a:rPr>
              <a:t>ASIA</a:t>
            </a:r>
          </a:p>
        </p:txBody>
      </p:sp>
      <p:sp>
        <p:nvSpPr>
          <p:cNvPr id="12298" name="TextBox 25"/>
          <p:cNvSpPr txBox="1">
            <a:spLocks noChangeArrowheads="1"/>
          </p:cNvSpPr>
          <p:nvPr/>
        </p:nvSpPr>
        <p:spPr bwMode="auto">
          <a:xfrm rot="621744">
            <a:off x="7178451" y="3258063"/>
            <a:ext cx="1327150" cy="277812"/>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a:solidFill>
                  <a:schemeClr val="accent6">
                    <a:lumMod val="50000"/>
                  </a:schemeClr>
                </a:solidFill>
              </a:rPr>
              <a:t>AUSTRALASIA</a:t>
            </a:r>
          </a:p>
        </p:txBody>
      </p:sp>
      <p:sp>
        <p:nvSpPr>
          <p:cNvPr id="12299" name="TextBox 5"/>
          <p:cNvSpPr txBox="1">
            <a:spLocks noChangeArrowheads="1"/>
          </p:cNvSpPr>
          <p:nvPr/>
        </p:nvSpPr>
        <p:spPr bwMode="auto">
          <a:xfrm>
            <a:off x="3491880" y="1402928"/>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800" dirty="0"/>
              <a:t>UK</a:t>
            </a:r>
          </a:p>
        </p:txBody>
      </p:sp>
      <p:sp>
        <p:nvSpPr>
          <p:cNvPr id="2" name="TextBox 1"/>
          <p:cNvSpPr txBox="1"/>
          <p:nvPr/>
        </p:nvSpPr>
        <p:spPr>
          <a:xfrm>
            <a:off x="20748" y="5192032"/>
            <a:ext cx="9108504" cy="1477328"/>
          </a:xfrm>
          <a:prstGeom prst="rect">
            <a:avLst/>
          </a:prstGeom>
          <a:noFill/>
          <a:ln>
            <a:solidFill>
              <a:schemeClr val="tx1"/>
            </a:solidFill>
          </a:ln>
        </p:spPr>
        <p:txBody>
          <a:bodyPr wrap="square" rtlCol="0">
            <a:spAutoFit/>
          </a:bodyPr>
          <a:lstStyle/>
          <a:p>
            <a:r>
              <a:rPr lang="en-GB" sz="2400" b="1" dirty="0">
                <a:latin typeface="Century Gothic" panose="020B0502020202020204" pitchFamily="34" charset="0"/>
              </a:rPr>
              <a:t>Use the map above to describe the following:</a:t>
            </a:r>
          </a:p>
          <a:p>
            <a:pPr marL="342900" indent="-342900">
              <a:buAutoNum type="arabicPeriod"/>
            </a:pPr>
            <a:r>
              <a:rPr lang="en-GB" sz="2200" dirty="0">
                <a:latin typeface="Century Gothic" panose="020B0502020202020204" pitchFamily="34" charset="0"/>
              </a:rPr>
              <a:t>Which areas have a high % of people in Urban areas?</a:t>
            </a:r>
          </a:p>
          <a:p>
            <a:pPr marL="342900" indent="-342900">
              <a:buAutoNum type="arabicPeriod"/>
            </a:pPr>
            <a:r>
              <a:rPr lang="en-GB" sz="2200" dirty="0">
                <a:latin typeface="Century Gothic" panose="020B0502020202020204" pitchFamily="34" charset="0"/>
              </a:rPr>
              <a:t>Which areas have a low % ?</a:t>
            </a:r>
          </a:p>
          <a:p>
            <a:pPr marL="342900" indent="-342900">
              <a:buAutoNum type="arabicPeriod"/>
            </a:pPr>
            <a:r>
              <a:rPr lang="en-GB" sz="2200" dirty="0">
                <a:latin typeface="Century Gothic" panose="020B0502020202020204" pitchFamily="34" charset="0"/>
              </a:rPr>
              <a:t>Is there any link between the % urban and the size of the cities?</a:t>
            </a:r>
          </a:p>
        </p:txBody>
      </p:sp>
    </p:spTree>
    <p:extLst>
      <p:ext uri="{BB962C8B-B14F-4D97-AF65-F5344CB8AC3E}">
        <p14:creationId xmlns:p14="http://schemas.microsoft.com/office/powerpoint/2010/main" val="12172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6512" y="116632"/>
            <a:ext cx="9144000" cy="549275"/>
          </a:xfrm>
        </p:spPr>
        <p:txBody>
          <a:bodyPr rtlCol="0">
            <a:normAutofit fontScale="90000"/>
          </a:bodyPr>
          <a:lstStyle/>
          <a:p>
            <a:pPr eaLnBrk="1" fontAlgn="auto" hangingPunct="1">
              <a:spcAft>
                <a:spcPts val="0"/>
              </a:spcAft>
              <a:defRPr/>
            </a:pPr>
            <a:r>
              <a:rPr lang="en-GB" altLang="en-US" sz="4000" dirty="0">
                <a:latin typeface="Century Gothic" panose="020B0502020202020204" pitchFamily="34" charset="0"/>
              </a:rPr>
              <a:t>Describing the pattern </a:t>
            </a:r>
          </a:p>
        </p:txBody>
      </p:sp>
      <p:pic>
        <p:nvPicPr>
          <p:cNvPr id="12291"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3900" y="764704"/>
            <a:ext cx="8870588" cy="4232275"/>
          </a:xfrm>
          <a:ln>
            <a:solidFill>
              <a:schemeClr val="tx1"/>
            </a:solidFill>
          </a:ln>
        </p:spPr>
      </p:pic>
      <p:sp>
        <p:nvSpPr>
          <p:cNvPr id="12293" name="TextBox 20"/>
          <p:cNvSpPr txBox="1">
            <a:spLocks noChangeArrowheads="1"/>
          </p:cNvSpPr>
          <p:nvPr/>
        </p:nvSpPr>
        <p:spPr bwMode="auto">
          <a:xfrm>
            <a:off x="1040662" y="1239143"/>
            <a:ext cx="939050" cy="461665"/>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dirty="0">
                <a:solidFill>
                  <a:schemeClr val="accent6">
                    <a:lumMod val="50000"/>
                  </a:schemeClr>
                </a:solidFill>
              </a:rPr>
              <a:t>NORTH AMERICA</a:t>
            </a:r>
          </a:p>
        </p:txBody>
      </p:sp>
      <p:sp>
        <p:nvSpPr>
          <p:cNvPr id="12294" name="TextBox 21"/>
          <p:cNvSpPr txBox="1">
            <a:spLocks noChangeArrowheads="1"/>
          </p:cNvSpPr>
          <p:nvPr/>
        </p:nvSpPr>
        <p:spPr bwMode="auto">
          <a:xfrm rot="-1379369">
            <a:off x="4215406" y="1112131"/>
            <a:ext cx="914897" cy="276999"/>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dirty="0">
                <a:solidFill>
                  <a:schemeClr val="accent6">
                    <a:lumMod val="50000"/>
                  </a:schemeClr>
                </a:solidFill>
              </a:rPr>
              <a:t>EUROPE</a:t>
            </a:r>
          </a:p>
        </p:txBody>
      </p:sp>
      <p:sp>
        <p:nvSpPr>
          <p:cNvPr id="12295" name="TextBox 22"/>
          <p:cNvSpPr txBox="1">
            <a:spLocks noChangeArrowheads="1"/>
          </p:cNvSpPr>
          <p:nvPr/>
        </p:nvSpPr>
        <p:spPr bwMode="auto">
          <a:xfrm>
            <a:off x="4139952" y="2276872"/>
            <a:ext cx="863600" cy="276225"/>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dirty="0">
                <a:solidFill>
                  <a:schemeClr val="accent6">
                    <a:lumMod val="50000"/>
                  </a:schemeClr>
                </a:solidFill>
              </a:rPr>
              <a:t>AFRICA</a:t>
            </a:r>
          </a:p>
        </p:txBody>
      </p:sp>
      <p:sp>
        <p:nvSpPr>
          <p:cNvPr id="12296" name="TextBox 23"/>
          <p:cNvSpPr txBox="1">
            <a:spLocks noChangeArrowheads="1"/>
          </p:cNvSpPr>
          <p:nvPr/>
        </p:nvSpPr>
        <p:spPr bwMode="auto">
          <a:xfrm>
            <a:off x="1115616" y="3068960"/>
            <a:ext cx="924043" cy="461962"/>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dirty="0">
                <a:solidFill>
                  <a:schemeClr val="accent6">
                    <a:lumMod val="50000"/>
                  </a:schemeClr>
                </a:solidFill>
              </a:rPr>
              <a:t>SOUTH AMERICA</a:t>
            </a:r>
          </a:p>
        </p:txBody>
      </p:sp>
      <p:sp>
        <p:nvSpPr>
          <p:cNvPr id="12297" name="TextBox 24"/>
          <p:cNvSpPr txBox="1">
            <a:spLocks noChangeArrowheads="1"/>
          </p:cNvSpPr>
          <p:nvPr/>
        </p:nvSpPr>
        <p:spPr bwMode="auto">
          <a:xfrm rot="-1469918">
            <a:off x="6544455" y="1373822"/>
            <a:ext cx="648530" cy="276999"/>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dirty="0">
                <a:solidFill>
                  <a:schemeClr val="accent6">
                    <a:lumMod val="50000"/>
                  </a:schemeClr>
                </a:solidFill>
              </a:rPr>
              <a:t>ASIA</a:t>
            </a:r>
          </a:p>
        </p:txBody>
      </p:sp>
      <p:sp>
        <p:nvSpPr>
          <p:cNvPr id="12298" name="TextBox 25"/>
          <p:cNvSpPr txBox="1">
            <a:spLocks noChangeArrowheads="1"/>
          </p:cNvSpPr>
          <p:nvPr/>
        </p:nvSpPr>
        <p:spPr bwMode="auto">
          <a:xfrm rot="621744">
            <a:off x="7178451" y="3258063"/>
            <a:ext cx="1327150" cy="277812"/>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 b="1">
                <a:solidFill>
                  <a:schemeClr val="accent6">
                    <a:lumMod val="50000"/>
                  </a:schemeClr>
                </a:solidFill>
              </a:rPr>
              <a:t>AUSTRALASIA</a:t>
            </a:r>
          </a:p>
        </p:txBody>
      </p:sp>
      <p:sp>
        <p:nvSpPr>
          <p:cNvPr id="12299" name="TextBox 5"/>
          <p:cNvSpPr txBox="1">
            <a:spLocks noChangeArrowheads="1"/>
          </p:cNvSpPr>
          <p:nvPr/>
        </p:nvSpPr>
        <p:spPr bwMode="auto">
          <a:xfrm>
            <a:off x="3491880" y="1402928"/>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800" dirty="0"/>
              <a:t>UK</a:t>
            </a:r>
          </a:p>
        </p:txBody>
      </p:sp>
      <p:sp>
        <p:nvSpPr>
          <p:cNvPr id="2" name="TextBox 1"/>
          <p:cNvSpPr txBox="1"/>
          <p:nvPr/>
        </p:nvSpPr>
        <p:spPr>
          <a:xfrm>
            <a:off x="20748" y="5192032"/>
            <a:ext cx="9108504" cy="1477328"/>
          </a:xfrm>
          <a:prstGeom prst="rect">
            <a:avLst/>
          </a:prstGeom>
          <a:noFill/>
          <a:ln>
            <a:solidFill>
              <a:schemeClr val="tx1"/>
            </a:solidFill>
          </a:ln>
        </p:spPr>
        <p:txBody>
          <a:bodyPr wrap="square" rtlCol="0">
            <a:spAutoFit/>
          </a:bodyPr>
          <a:lstStyle/>
          <a:p>
            <a:r>
              <a:rPr lang="en-GB" sz="2400" b="1" dirty="0">
                <a:latin typeface="Century Gothic" panose="020B0502020202020204" pitchFamily="34" charset="0"/>
              </a:rPr>
              <a:t>Use the map above to describe the following:</a:t>
            </a:r>
          </a:p>
          <a:p>
            <a:pPr marL="342900" indent="-342900">
              <a:buAutoNum type="arabicPeriod"/>
            </a:pPr>
            <a:r>
              <a:rPr lang="en-GB" sz="2200" dirty="0">
                <a:latin typeface="Century Gothic" panose="020B0502020202020204" pitchFamily="34" charset="0"/>
              </a:rPr>
              <a:t>Which areas have a high % of people in Urban areas?</a:t>
            </a:r>
          </a:p>
          <a:p>
            <a:pPr marL="342900" indent="-342900">
              <a:buAutoNum type="arabicPeriod"/>
            </a:pPr>
            <a:r>
              <a:rPr lang="en-GB" sz="2200" dirty="0">
                <a:latin typeface="Century Gothic" panose="020B0502020202020204" pitchFamily="34" charset="0"/>
              </a:rPr>
              <a:t>Which areas have a low % ?</a:t>
            </a:r>
          </a:p>
          <a:p>
            <a:pPr marL="342900" indent="-342900">
              <a:buAutoNum type="arabicPeriod"/>
            </a:pPr>
            <a:r>
              <a:rPr lang="en-GB" sz="2200" dirty="0">
                <a:latin typeface="Century Gothic" panose="020B0502020202020204" pitchFamily="34" charset="0"/>
              </a:rPr>
              <a:t>Is there any link between the % urban and the size of the cities?</a:t>
            </a:r>
          </a:p>
        </p:txBody>
      </p:sp>
    </p:spTree>
    <p:extLst>
      <p:ext uri="{BB962C8B-B14F-4D97-AF65-F5344CB8AC3E}">
        <p14:creationId xmlns:p14="http://schemas.microsoft.com/office/powerpoint/2010/main" val="44235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88" y="44624"/>
            <a:ext cx="8938430" cy="970852"/>
          </a:xfrm>
          <a:ln w="28575">
            <a:solidFill>
              <a:schemeClr val="tx1"/>
            </a:solidFill>
          </a:ln>
        </p:spPr>
        <p:txBody>
          <a:bodyPr>
            <a:noAutofit/>
          </a:bodyPr>
          <a:lstStyle/>
          <a:p>
            <a:pPr algn="ctr"/>
            <a:r>
              <a:rPr lang="en-GB" sz="4800" dirty="0">
                <a:latin typeface="Century Gothic" panose="020B0502020202020204" pitchFamily="34" charset="0"/>
              </a:rPr>
              <a:t>Question practice</a:t>
            </a:r>
            <a:endParaRPr lang="en-GB" sz="4800" b="1" dirty="0">
              <a:latin typeface="Century Gothic" panose="020B0502020202020204" pitchFamily="34" charset="0"/>
            </a:endParaRPr>
          </a:p>
        </p:txBody>
      </p:sp>
      <p:sp>
        <p:nvSpPr>
          <p:cNvPr id="3" name="Content Placeholder 2"/>
          <p:cNvSpPr>
            <a:spLocks noGrp="1"/>
          </p:cNvSpPr>
          <p:nvPr>
            <p:ph idx="1"/>
          </p:nvPr>
        </p:nvSpPr>
        <p:spPr>
          <a:xfrm>
            <a:off x="96386" y="1124744"/>
            <a:ext cx="2960711" cy="473263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lnSpc>
                <a:spcPct val="160000"/>
              </a:lnSpc>
              <a:buNone/>
            </a:pPr>
            <a:r>
              <a:rPr lang="en-GB" sz="4800" b="1" u="sng" dirty="0">
                <a:latin typeface="Century Gothic" panose="020B0502020202020204" pitchFamily="34" charset="0"/>
              </a:rPr>
              <a:t>Question</a:t>
            </a:r>
            <a:r>
              <a:rPr lang="en-GB" sz="4800" dirty="0">
                <a:latin typeface="Century Gothic" panose="020B0502020202020204" pitchFamily="34" charset="0"/>
              </a:rPr>
              <a:t> </a:t>
            </a:r>
            <a:r>
              <a:rPr lang="en-GB" dirty="0">
                <a:latin typeface="Century Gothic" panose="020B0502020202020204" pitchFamily="34" charset="0"/>
              </a:rPr>
              <a:t>- </a:t>
            </a:r>
            <a:r>
              <a:rPr lang="en-GB" sz="3200" dirty="0">
                <a:latin typeface="Century Gothic" panose="020B0502020202020204" pitchFamily="34" charset="0"/>
              </a:rPr>
              <a:t>Using the graph on the right </a:t>
            </a:r>
            <a:r>
              <a:rPr lang="en-GB" sz="3200" b="1" dirty="0">
                <a:solidFill>
                  <a:srgbClr val="FF0000"/>
                </a:solidFill>
                <a:latin typeface="Century Gothic" panose="020B0502020202020204" pitchFamily="34" charset="0"/>
              </a:rPr>
              <a:t>describe</a:t>
            </a:r>
            <a:r>
              <a:rPr lang="en-GB" sz="3200" dirty="0">
                <a:latin typeface="Century Gothic" panose="020B0502020202020204" pitchFamily="34" charset="0"/>
              </a:rPr>
              <a:t> what has happened to the urban population over time (4 marks).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403" t="3751" r="5217" b="209"/>
          <a:stretch/>
        </p:blipFill>
        <p:spPr>
          <a:xfrm>
            <a:off x="3228685" y="1288658"/>
            <a:ext cx="5663821" cy="4892721"/>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96386" y="5949280"/>
            <a:ext cx="2960711" cy="76200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4800" b="1" u="sng" dirty="0">
                <a:latin typeface="Century Gothic" panose="020B0502020202020204" pitchFamily="34" charset="0"/>
              </a:rPr>
              <a:t>5 minutes</a:t>
            </a:r>
            <a:endParaRPr lang="en-GB" sz="3200" dirty="0">
              <a:latin typeface="Century Gothic" panose="020B0502020202020204" pitchFamily="34" charset="0"/>
            </a:endParaRPr>
          </a:p>
        </p:txBody>
      </p:sp>
    </p:spTree>
    <p:extLst>
      <p:ext uri="{BB962C8B-B14F-4D97-AF65-F5344CB8AC3E}">
        <p14:creationId xmlns:p14="http://schemas.microsoft.com/office/powerpoint/2010/main" val="303545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88" y="81884"/>
            <a:ext cx="8938430" cy="709686"/>
          </a:xfrm>
          <a:ln w="28575">
            <a:solidFill>
              <a:schemeClr val="tx1"/>
            </a:solidFill>
          </a:ln>
        </p:spPr>
        <p:txBody>
          <a:bodyPr>
            <a:noAutofit/>
          </a:bodyPr>
          <a:lstStyle/>
          <a:p>
            <a:pPr algn="ctr"/>
            <a:r>
              <a:rPr lang="en-GB" sz="3600" dirty="0">
                <a:latin typeface="Century Gothic" panose="020B0502020202020204" pitchFamily="34" charset="0"/>
              </a:rPr>
              <a:t>Peer assessment – graph description</a:t>
            </a:r>
            <a:endParaRPr lang="en-GB" sz="3600" b="1" dirty="0">
              <a:latin typeface="Century Gothic" panose="020B0502020202020204" pitchFamily="34" charset="0"/>
            </a:endParaRPr>
          </a:p>
        </p:txBody>
      </p:sp>
      <p:sp>
        <p:nvSpPr>
          <p:cNvPr id="3" name="Content Placeholder 2"/>
          <p:cNvSpPr>
            <a:spLocks noGrp="1"/>
          </p:cNvSpPr>
          <p:nvPr>
            <p:ph idx="1"/>
          </p:nvPr>
        </p:nvSpPr>
        <p:spPr>
          <a:xfrm>
            <a:off x="96387" y="909847"/>
            <a:ext cx="4557500" cy="768828"/>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gn="ctr">
              <a:buNone/>
            </a:pPr>
            <a:r>
              <a:rPr lang="en-GB" dirty="0">
                <a:latin typeface="Century Gothic" panose="020B0502020202020204" pitchFamily="34" charset="0"/>
              </a:rPr>
              <a:t>Swap your answer with your partner</a:t>
            </a:r>
            <a:endParaRPr lang="en-GB" sz="2400" dirty="0">
              <a:latin typeface="Century Gothic" panose="020B0502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403" t="3751" r="5217" b="209"/>
          <a:stretch/>
        </p:blipFill>
        <p:spPr>
          <a:xfrm>
            <a:off x="4803366" y="909847"/>
            <a:ext cx="4081327" cy="352567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4803366" y="4691134"/>
            <a:ext cx="4081327" cy="205086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400" dirty="0">
                <a:latin typeface="Century Gothic" panose="020B0502020202020204" pitchFamily="34" charset="0"/>
              </a:rPr>
              <a:t>Use this answer as a guide to marking your partners answer.</a:t>
            </a:r>
          </a:p>
          <a:p>
            <a:pPr marL="0" indent="0" algn="ctr">
              <a:buFont typeface="Arial" panose="020B0604020202020204" pitchFamily="34" charset="0"/>
              <a:buNone/>
            </a:pPr>
            <a:r>
              <a:rPr lang="en-GB" sz="1400" dirty="0">
                <a:latin typeface="Century Gothic" panose="020B0502020202020204" pitchFamily="34" charset="0"/>
              </a:rPr>
              <a:t>Remember that to reach </a:t>
            </a:r>
            <a:r>
              <a:rPr lang="en-GB" sz="1400" dirty="0">
                <a:solidFill>
                  <a:srgbClr val="FF0000"/>
                </a:solidFill>
                <a:latin typeface="Century Gothic" panose="020B0502020202020204" pitchFamily="34" charset="0"/>
              </a:rPr>
              <a:t>3 or 4 </a:t>
            </a:r>
            <a:r>
              <a:rPr lang="en-GB" sz="1400" dirty="0">
                <a:latin typeface="Century Gothic" panose="020B0502020202020204" pitchFamily="34" charset="0"/>
              </a:rPr>
              <a:t>marks you must be specific and use data from the graph.</a:t>
            </a:r>
          </a:p>
          <a:p>
            <a:pPr marL="0" indent="0" algn="ctr">
              <a:buFont typeface="Arial" panose="020B0604020202020204" pitchFamily="34" charset="0"/>
              <a:buNone/>
            </a:pPr>
            <a:r>
              <a:rPr lang="en-GB" sz="1400" dirty="0">
                <a:latin typeface="Century Gothic" panose="020B0502020202020204" pitchFamily="34" charset="0"/>
              </a:rPr>
              <a:t>When you are finished please write below what they have done well and what they could have done to improve their answer </a:t>
            </a:r>
            <a:endParaRPr lang="en-GB" sz="1000" dirty="0">
              <a:latin typeface="Century Gothic" panose="020B0502020202020204" pitchFamily="34" charset="0"/>
            </a:endParaRPr>
          </a:p>
        </p:txBody>
      </p:sp>
      <p:sp>
        <p:nvSpPr>
          <p:cNvPr id="7" name="Content Placeholder 2"/>
          <p:cNvSpPr txBox="1">
            <a:spLocks/>
          </p:cNvSpPr>
          <p:nvPr/>
        </p:nvSpPr>
        <p:spPr>
          <a:xfrm>
            <a:off x="96387" y="1867888"/>
            <a:ext cx="4557500" cy="47785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b="1" dirty="0">
                <a:solidFill>
                  <a:srgbClr val="FF0000"/>
                </a:solidFill>
                <a:latin typeface="Century Gothic" panose="020B0502020202020204" pitchFamily="34" charset="0"/>
              </a:rPr>
              <a:t>Generally, from 1950 – 2020 urban population rises in both developing and developed countries. However, this rise is much more rapid in developing countries than developed countries. </a:t>
            </a:r>
          </a:p>
          <a:p>
            <a:pPr marL="0" indent="0" algn="ctr">
              <a:buFont typeface="Arial" panose="020B0604020202020204" pitchFamily="34" charset="0"/>
              <a:buNone/>
            </a:pPr>
            <a:r>
              <a:rPr lang="en-GB" sz="1600" b="1" dirty="0">
                <a:solidFill>
                  <a:srgbClr val="00B050"/>
                </a:solidFill>
                <a:latin typeface="Century Gothic" panose="020B0502020202020204" pitchFamily="34" charset="0"/>
              </a:rPr>
              <a:t>Specifically in 1950 urban population in developing and developed countries is about 450 million however by 2020 urban population in developing countries is 3700 million while in developed countries it is only 1000 million.</a:t>
            </a:r>
            <a:r>
              <a:rPr lang="en-GB" sz="1600" b="1" dirty="0">
                <a:latin typeface="Century Gothic" panose="020B0502020202020204" pitchFamily="34" charset="0"/>
              </a:rPr>
              <a:t> </a:t>
            </a:r>
          </a:p>
          <a:p>
            <a:pPr marL="0" indent="0" algn="ctr">
              <a:buFont typeface="Arial" panose="020B0604020202020204" pitchFamily="34" charset="0"/>
              <a:buNone/>
            </a:pPr>
            <a:r>
              <a:rPr lang="en-GB" sz="1600" b="1" dirty="0">
                <a:latin typeface="Century Gothic" panose="020B0502020202020204" pitchFamily="34" charset="0"/>
              </a:rPr>
              <a:t>An exception to the general pattern would be in 1960 and 1970 where urban population in developed countries is actually higher than it is in developed countries. Specifically in 1960 population in developed countries is about 750million while in developing countries it is only about 550 million.</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12458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1001</Words>
  <Application>Microsoft Macintosh PowerPoint</Application>
  <PresentationFormat>On-screen Show (4:3)</PresentationFormat>
  <Paragraphs>186</Paragraphs>
  <Slides>22</Slides>
  <Notes>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Franklin Gothic Book</vt:lpstr>
      <vt:lpstr>Times New Roman</vt:lpstr>
      <vt:lpstr>Office Theme</vt:lpstr>
      <vt:lpstr>PowerPoint Presentation</vt:lpstr>
      <vt:lpstr>PowerPoint Presentation</vt:lpstr>
      <vt:lpstr>What  message is being shown in this graph?</vt:lpstr>
      <vt:lpstr>But what is urbanisation? </vt:lpstr>
      <vt:lpstr>Quiz question – What percentage of people in the World today live in cities?</vt:lpstr>
      <vt:lpstr>Describing the pattern </vt:lpstr>
      <vt:lpstr>Describing the pattern </vt:lpstr>
      <vt:lpstr>Question practice</vt:lpstr>
      <vt:lpstr>Peer assessment – graph description</vt:lpstr>
      <vt:lpstr>But what affects the rate of Urbanisation?</vt:lpstr>
      <vt:lpstr>What is Natural increase?</vt:lpstr>
      <vt:lpstr>Rural to Urban migration</vt:lpstr>
      <vt:lpstr>What is the difference between a push factor and a pull factor and how might that affect rates of urbanisation?</vt:lpstr>
      <vt:lpstr>PowerPoint Presentation</vt:lpstr>
      <vt:lpstr>Use the list and colour code them as push or pull factors.</vt:lpstr>
      <vt:lpstr>PowerPoint Presentation</vt:lpstr>
      <vt:lpstr>PowerPoint Presentation</vt:lpstr>
      <vt:lpstr>To finish… Quick 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Lowther</dc:creator>
  <cp:lastModifiedBy>Michael Sullivan</cp:lastModifiedBy>
  <cp:revision>25</cp:revision>
  <cp:lastPrinted>2018-12-09T07:29:27Z</cp:lastPrinted>
  <dcterms:created xsi:type="dcterms:W3CDTF">2016-10-11T17:45:53Z</dcterms:created>
  <dcterms:modified xsi:type="dcterms:W3CDTF">2021-08-01T12:31:46Z</dcterms:modified>
</cp:coreProperties>
</file>