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0" r:id="rId2"/>
    <p:sldId id="264" r:id="rId3"/>
    <p:sldId id="265" r:id="rId4"/>
    <p:sldId id="266" r:id="rId5"/>
    <p:sldId id="267" r:id="rId6"/>
    <p:sldId id="268" r:id="rId7"/>
    <p:sldId id="269" r:id="rId8"/>
    <p:sldId id="270" r:id="rId9"/>
    <p:sldId id="274" r:id="rId10"/>
    <p:sldId id="273" r:id="rId11"/>
    <p:sldId id="276" r:id="rId12"/>
    <p:sldId id="279" r:id="rId13"/>
    <p:sldId id="283" r:id="rId14"/>
    <p:sldId id="285" r:id="rId15"/>
    <p:sldId id="286" r:id="rId16"/>
    <p:sldId id="291" r:id="rId17"/>
    <p:sldId id="292" r:id="rId18"/>
    <p:sldId id="332" r:id="rId19"/>
    <p:sldId id="333" r:id="rId20"/>
    <p:sldId id="329" r:id="rId21"/>
    <p:sldId id="288" r:id="rId22"/>
    <p:sldId id="289" r:id="rId23"/>
    <p:sldId id="290" r:id="rId24"/>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BDF"/>
    <a:srgbClr val="787CFF"/>
    <a:srgbClr val="E40E12"/>
    <a:srgbClr val="AC0703"/>
    <a:srgbClr val="44C7FF"/>
    <a:srgbClr val="FD7CDA"/>
    <a:srgbClr val="FEC04A"/>
    <a:srgbClr val="FFD8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84"/>
    <p:restoredTop sz="94583"/>
  </p:normalViewPr>
  <p:slideViewPr>
    <p:cSldViewPr snapToGrid="0" snapToObjects="1">
      <p:cViewPr varScale="1">
        <p:scale>
          <a:sx n="111" d="100"/>
          <a:sy n="111" d="100"/>
        </p:scale>
        <p:origin x="224"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2C9E35E7-92FD-C248-B8DE-A0A89BFD2F61}" type="datetimeFigureOut">
              <a:rPr lang="en-US" smtClean="0"/>
              <a:t>9/10/20</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F710A5E-B641-F34C-8C19-EBC056DF9EA8}" type="slidenum">
              <a:rPr lang="en-US" smtClean="0"/>
              <a:t>‹#›</a:t>
            </a:fld>
            <a:endParaRPr lang="en-US"/>
          </a:p>
        </p:txBody>
      </p:sp>
    </p:spTree>
    <p:extLst>
      <p:ext uri="{BB962C8B-B14F-4D97-AF65-F5344CB8AC3E}">
        <p14:creationId xmlns:p14="http://schemas.microsoft.com/office/powerpoint/2010/main" val="2568379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r>
              <a:rPr lang="en-US" dirty="0"/>
              <a:t>Production costs have increased</a:t>
            </a:r>
            <a:r>
              <a:rPr lang="en-US" baseline="0" dirty="0"/>
              <a:t> by 20%</a:t>
            </a:r>
            <a:endParaRPr lang="en-US" dirty="0"/>
          </a:p>
        </p:txBody>
      </p:sp>
      <p:sp>
        <p:nvSpPr>
          <p:cNvPr id="4" name="Slide Number Placeholder 3"/>
          <p:cNvSpPr>
            <a:spLocks noGrp="1"/>
          </p:cNvSpPr>
          <p:nvPr>
            <p:ph type="sldNum" sz="quarter" idx="10"/>
          </p:nvPr>
        </p:nvSpPr>
        <p:spPr/>
        <p:txBody>
          <a:bodyPr/>
          <a:lstStyle/>
          <a:p>
            <a:fld id="{F1A4C1D7-5E92-7B44-B818-3039DEA45C63}" type="slidenum">
              <a:rPr lang="en-US" smtClean="0"/>
              <a:t>11</a:t>
            </a:fld>
            <a:endParaRPr lang="en-US"/>
          </a:p>
        </p:txBody>
      </p:sp>
    </p:spTree>
    <p:extLst>
      <p:ext uri="{BB962C8B-B14F-4D97-AF65-F5344CB8AC3E}">
        <p14:creationId xmlns:p14="http://schemas.microsoft.com/office/powerpoint/2010/main" val="414303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r>
              <a:rPr lang="en-US" dirty="0"/>
              <a:t>Production costs have increased</a:t>
            </a:r>
            <a:r>
              <a:rPr lang="en-US" baseline="0" dirty="0"/>
              <a:t> by 20%</a:t>
            </a:r>
            <a:endParaRPr lang="en-US" dirty="0"/>
          </a:p>
        </p:txBody>
      </p:sp>
      <p:sp>
        <p:nvSpPr>
          <p:cNvPr id="4" name="Slide Number Placeholder 3"/>
          <p:cNvSpPr>
            <a:spLocks noGrp="1"/>
          </p:cNvSpPr>
          <p:nvPr>
            <p:ph type="sldNum" sz="quarter" idx="10"/>
          </p:nvPr>
        </p:nvSpPr>
        <p:spPr/>
        <p:txBody>
          <a:bodyPr/>
          <a:lstStyle/>
          <a:p>
            <a:fld id="{F1A4C1D7-5E92-7B44-B818-3039DEA45C63}" type="slidenum">
              <a:rPr lang="en-US" smtClean="0"/>
              <a:t>12</a:t>
            </a:fld>
            <a:endParaRPr lang="en-US"/>
          </a:p>
        </p:txBody>
      </p:sp>
    </p:spTree>
    <p:extLst>
      <p:ext uri="{BB962C8B-B14F-4D97-AF65-F5344CB8AC3E}">
        <p14:creationId xmlns:p14="http://schemas.microsoft.com/office/powerpoint/2010/main" val="17757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36" name="Shape 236"/>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290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https://www.thoughtco.com/core-and-periphery-1435410</a:t>
            </a:r>
          </a:p>
        </p:txBody>
      </p:sp>
      <p:sp>
        <p:nvSpPr>
          <p:cNvPr id="244" name="Shape 244"/>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542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47" name="Shape 147"/>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084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21" name="Shape 221"/>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952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1275374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113182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215598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386881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E8835F-8871-7141-BBD0-13EF9E5B822C}"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94424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2E8835F-8871-7141-BBD0-13EF9E5B822C}"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301740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2E8835F-8871-7141-BBD0-13EF9E5B822C}" type="datetimeFigureOut">
              <a:rPr lang="en-US" smtClean="0"/>
              <a:t>9/10/20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7998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E8835F-8871-7141-BBD0-13EF9E5B822C}" type="datetimeFigureOut">
              <a:rPr lang="en-US" smtClean="0"/>
              <a:t>9/10/20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57815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8835F-8871-7141-BBD0-13EF9E5B822C}" type="datetimeFigureOut">
              <a:rPr lang="en-US" smtClean="0"/>
              <a:t>9/10/20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291346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E8835F-8871-7141-BBD0-13EF9E5B822C}"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295492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E8835F-8871-7141-BBD0-13EF9E5B822C}"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29A3F-2908-A74D-8003-DBC7A035DAA3}" type="slidenum">
              <a:rPr lang="en-US" smtClean="0"/>
              <a:t>‹#›</a:t>
            </a:fld>
            <a:endParaRPr lang="en-US"/>
          </a:p>
        </p:txBody>
      </p:sp>
    </p:spTree>
    <p:extLst>
      <p:ext uri="{BB962C8B-B14F-4D97-AF65-F5344CB8AC3E}">
        <p14:creationId xmlns:p14="http://schemas.microsoft.com/office/powerpoint/2010/main" val="36149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8835F-8871-7141-BBD0-13EF9E5B822C}" type="datetimeFigureOut">
              <a:rPr lang="en-US" smtClean="0"/>
              <a:t>9/10/20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29A3F-2908-A74D-8003-DBC7A035DAA3}" type="slidenum">
              <a:rPr lang="en-US" smtClean="0"/>
              <a:t>‹#›</a:t>
            </a:fld>
            <a:endParaRPr lang="en-US"/>
          </a:p>
        </p:txBody>
      </p:sp>
    </p:spTree>
    <p:extLst>
      <p:ext uri="{BB962C8B-B14F-4D97-AF65-F5344CB8AC3E}">
        <p14:creationId xmlns:p14="http://schemas.microsoft.com/office/powerpoint/2010/main" val="281479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greenfieldgeography.wikispaces.com/Global+core+and+periphe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KNXg-kYk-LU&amp;feature=emb_log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bbc.co.uk/bitesize/ks3/geography/places/contrasts_within_continent/revision/3/"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BCBA-AE2B-4145-8169-5246BED30F97}"/>
              </a:ext>
            </a:extLst>
          </p:cNvPr>
          <p:cNvSpPr>
            <a:spLocks noGrp="1"/>
          </p:cNvSpPr>
          <p:nvPr>
            <p:ph type="title"/>
          </p:nvPr>
        </p:nvSpPr>
        <p:spPr/>
        <p:txBody>
          <a:bodyPr>
            <a:normAutofit fontScale="90000"/>
          </a:bodyPr>
          <a:lstStyle/>
          <a:p>
            <a:r>
              <a:rPr lang="en-GB"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causes of uneven development?</a:t>
            </a:r>
            <a:br>
              <a:rPr lang="en-GB"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br>
            <a:endParaRPr lang="en-US" dirty="0"/>
          </a:p>
        </p:txBody>
      </p:sp>
      <p:pic>
        <p:nvPicPr>
          <p:cNvPr id="5" name="Content Placeholder 4">
            <a:extLst>
              <a:ext uri="{FF2B5EF4-FFF2-40B4-BE49-F238E27FC236}">
                <a16:creationId xmlns:a16="http://schemas.microsoft.com/office/drawing/2014/main" id="{D80D67F4-447F-534C-8844-AEC373B63946}"/>
              </a:ext>
            </a:extLst>
          </p:cNvPr>
          <p:cNvPicPr>
            <a:picLocks noGrp="1" noChangeAspect="1"/>
          </p:cNvPicPr>
          <p:nvPr>
            <p:ph idx="1"/>
          </p:nvPr>
        </p:nvPicPr>
        <p:blipFill>
          <a:blip r:embed="rId2"/>
          <a:stretch>
            <a:fillRect/>
          </a:stretch>
        </p:blipFill>
        <p:spPr>
          <a:xfrm>
            <a:off x="1109444" y="1198607"/>
            <a:ext cx="6224344" cy="3515255"/>
          </a:xfrm>
        </p:spPr>
      </p:pic>
      <p:pic>
        <p:nvPicPr>
          <p:cNvPr id="9" name="Picture 8">
            <a:extLst>
              <a:ext uri="{FF2B5EF4-FFF2-40B4-BE49-F238E27FC236}">
                <a16:creationId xmlns:a16="http://schemas.microsoft.com/office/drawing/2014/main" id="{C11F3FC9-AF2F-3C4E-B8F8-D2350A77E6BB}"/>
              </a:ext>
            </a:extLst>
          </p:cNvPr>
          <p:cNvPicPr>
            <a:picLocks noChangeAspect="1"/>
          </p:cNvPicPr>
          <p:nvPr/>
        </p:nvPicPr>
        <p:blipFill>
          <a:blip r:embed="rId3"/>
          <a:stretch>
            <a:fillRect/>
          </a:stretch>
        </p:blipFill>
        <p:spPr>
          <a:xfrm>
            <a:off x="2339788" y="4754273"/>
            <a:ext cx="5981252" cy="1947741"/>
          </a:xfrm>
          <a:prstGeom prst="rect">
            <a:avLst/>
          </a:prstGeom>
        </p:spPr>
      </p:pic>
      <p:sp>
        <p:nvSpPr>
          <p:cNvPr id="10" name="TextBox 9">
            <a:extLst>
              <a:ext uri="{FF2B5EF4-FFF2-40B4-BE49-F238E27FC236}">
                <a16:creationId xmlns:a16="http://schemas.microsoft.com/office/drawing/2014/main" id="{F96C3A5F-2D39-8948-8DEB-A20D5F92C9D5}"/>
              </a:ext>
            </a:extLst>
          </p:cNvPr>
          <p:cNvSpPr txBox="1"/>
          <p:nvPr/>
        </p:nvSpPr>
        <p:spPr>
          <a:xfrm>
            <a:off x="839096" y="4991500"/>
            <a:ext cx="1866452" cy="646331"/>
          </a:xfrm>
          <a:prstGeom prst="rect">
            <a:avLst/>
          </a:prstGeom>
          <a:noFill/>
        </p:spPr>
        <p:txBody>
          <a:bodyPr wrap="square" rtlCol="0">
            <a:spAutoFit/>
          </a:bodyPr>
          <a:lstStyle/>
          <a:p>
            <a:r>
              <a:rPr lang="en-GB"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Why? So that….</a:t>
            </a:r>
            <a:endParaRPr lang="en-US" dirty="0"/>
          </a:p>
        </p:txBody>
      </p:sp>
    </p:spTree>
    <p:extLst>
      <p:ext uri="{BB962C8B-B14F-4D97-AF65-F5344CB8AC3E}">
        <p14:creationId xmlns:p14="http://schemas.microsoft.com/office/powerpoint/2010/main" val="133748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20743"/>
            <a:ext cx="3280832"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604A7B"/>
                </a:solidFill>
                <a:effectLst>
                  <a:outerShdw blurRad="41275" dist="20320" dir="1800000" algn="tl" rotWithShape="0">
                    <a:srgbClr val="000000">
                      <a:alpha val="40000"/>
                    </a:srgbClr>
                  </a:outerShdw>
                </a:effectLst>
                <a:latin typeface="Comic Sans MS"/>
                <a:cs typeface="Comic Sans MS"/>
              </a:rPr>
              <a:t>Physical factors</a:t>
            </a:r>
          </a:p>
        </p:txBody>
      </p:sp>
      <p:sp>
        <p:nvSpPr>
          <p:cNvPr id="5" name="Content Placeholder 9"/>
          <p:cNvSpPr txBox="1">
            <a:spLocks/>
          </p:cNvSpPr>
          <p:nvPr/>
        </p:nvSpPr>
        <p:spPr>
          <a:xfrm>
            <a:off x="57147" y="372685"/>
            <a:ext cx="8989475" cy="1193727"/>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dirty="0">
                <a:latin typeface="Bell MT"/>
                <a:cs typeface="Bell MT"/>
              </a:rPr>
              <a:t>Physical factors undoubtedly play a role in hindering development. However it is wrong to ever place the blame entirely on physical factors. Physical factors alone do not explain a country’s development. All of the physical factors can be overcome with human ingenuity and money. </a:t>
            </a:r>
            <a:endParaRPr lang="en-GB" sz="2000" dirty="0">
              <a:latin typeface="Bell MT"/>
              <a:cs typeface="Bell MT"/>
            </a:endParaRPr>
          </a:p>
        </p:txBody>
      </p:sp>
      <p:sp>
        <p:nvSpPr>
          <p:cNvPr id="7" name="Rounded Rectangle 6"/>
          <p:cNvSpPr/>
          <p:nvPr/>
        </p:nvSpPr>
        <p:spPr>
          <a:xfrm>
            <a:off x="4977341" y="3249082"/>
            <a:ext cx="1164166" cy="1016001"/>
          </a:xfrm>
          <a:prstGeom prst="roundRect">
            <a:avLst/>
          </a:prstGeom>
          <a:solidFill>
            <a:srgbClr val="FFD82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7.0 earthquake strikes near the capital of Haiti in 2010. </a:t>
            </a:r>
          </a:p>
        </p:txBody>
      </p:sp>
      <p:sp>
        <p:nvSpPr>
          <p:cNvPr id="8" name="Rounded Rectangle 7"/>
          <p:cNvSpPr/>
          <p:nvPr/>
        </p:nvSpPr>
        <p:spPr>
          <a:xfrm>
            <a:off x="5110685" y="2011894"/>
            <a:ext cx="1164166" cy="440269"/>
          </a:xfrm>
          <a:prstGeom prst="roundRect">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Many people are harmed. </a:t>
            </a:r>
          </a:p>
        </p:txBody>
      </p:sp>
      <p:sp>
        <p:nvSpPr>
          <p:cNvPr id="9" name="Rounded Rectangle 8"/>
          <p:cNvSpPr/>
          <p:nvPr/>
        </p:nvSpPr>
        <p:spPr>
          <a:xfrm>
            <a:off x="5726636" y="4832342"/>
            <a:ext cx="1164166" cy="440269"/>
          </a:xfrm>
          <a:prstGeom prst="roundRect">
            <a:avLst/>
          </a:prstGeom>
          <a:solidFill>
            <a:schemeClr val="accent6">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Buildings are damaged.</a:t>
            </a:r>
          </a:p>
        </p:txBody>
      </p:sp>
      <p:sp>
        <p:nvSpPr>
          <p:cNvPr id="10" name="Rounded Rectangle 9"/>
          <p:cNvSpPr/>
          <p:nvPr/>
        </p:nvSpPr>
        <p:spPr>
          <a:xfrm>
            <a:off x="6384920" y="1501778"/>
            <a:ext cx="1164166" cy="440269"/>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230,000 people are killed</a:t>
            </a:r>
          </a:p>
        </p:txBody>
      </p:sp>
      <p:sp>
        <p:nvSpPr>
          <p:cNvPr id="11" name="Rounded Rectangle 10"/>
          <p:cNvSpPr/>
          <p:nvPr/>
        </p:nvSpPr>
        <p:spPr>
          <a:xfrm>
            <a:off x="6384920" y="2636305"/>
            <a:ext cx="1164166" cy="440269"/>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300,000 people are injured</a:t>
            </a:r>
          </a:p>
        </p:txBody>
      </p:sp>
      <p:sp>
        <p:nvSpPr>
          <p:cNvPr id="12" name="Rounded Rectangle 11"/>
          <p:cNvSpPr/>
          <p:nvPr/>
        </p:nvSpPr>
        <p:spPr>
          <a:xfrm>
            <a:off x="6596587" y="4169823"/>
            <a:ext cx="1164166" cy="440269"/>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300,000 homes are damaged</a:t>
            </a:r>
          </a:p>
        </p:txBody>
      </p:sp>
      <p:sp>
        <p:nvSpPr>
          <p:cNvPr id="13" name="Rounded Rectangle 12"/>
          <p:cNvSpPr/>
          <p:nvPr/>
        </p:nvSpPr>
        <p:spPr>
          <a:xfrm>
            <a:off x="6498162" y="5369964"/>
            <a:ext cx="1318684" cy="440269"/>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25% of schools collapse</a:t>
            </a:r>
          </a:p>
        </p:txBody>
      </p:sp>
      <p:sp>
        <p:nvSpPr>
          <p:cNvPr id="14" name="Rounded Rectangle 13"/>
          <p:cNvSpPr/>
          <p:nvPr/>
        </p:nvSpPr>
        <p:spPr>
          <a:xfrm>
            <a:off x="7816846" y="1367352"/>
            <a:ext cx="1164166" cy="440269"/>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Many children are orphaned</a:t>
            </a:r>
          </a:p>
        </p:txBody>
      </p:sp>
      <p:sp>
        <p:nvSpPr>
          <p:cNvPr id="15" name="Rounded Rectangle 14"/>
          <p:cNvSpPr/>
          <p:nvPr/>
        </p:nvSpPr>
        <p:spPr>
          <a:xfrm>
            <a:off x="7757585" y="2032636"/>
            <a:ext cx="1164166" cy="440269"/>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Families lose a wage earner</a:t>
            </a:r>
          </a:p>
        </p:txBody>
      </p:sp>
      <p:sp>
        <p:nvSpPr>
          <p:cNvPr id="16" name="Rounded Rectangle 15"/>
          <p:cNvSpPr/>
          <p:nvPr/>
        </p:nvSpPr>
        <p:spPr>
          <a:xfrm>
            <a:off x="7760753" y="2636305"/>
            <a:ext cx="1335617" cy="440269"/>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People can’t work- GNI falls. </a:t>
            </a:r>
          </a:p>
        </p:txBody>
      </p:sp>
      <p:sp>
        <p:nvSpPr>
          <p:cNvPr id="17" name="Rounded Rectangle 16"/>
          <p:cNvSpPr/>
          <p:nvPr/>
        </p:nvSpPr>
        <p:spPr>
          <a:xfrm>
            <a:off x="7671851" y="3235959"/>
            <a:ext cx="1309162" cy="440269"/>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Money spent treating the sick. </a:t>
            </a:r>
          </a:p>
        </p:txBody>
      </p:sp>
      <p:sp>
        <p:nvSpPr>
          <p:cNvPr id="18" name="Rounded Rectangle 17"/>
          <p:cNvSpPr/>
          <p:nvPr/>
        </p:nvSpPr>
        <p:spPr>
          <a:xfrm>
            <a:off x="8100482" y="3913713"/>
            <a:ext cx="995888" cy="563037"/>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1,000,000 left homeless. </a:t>
            </a:r>
          </a:p>
        </p:txBody>
      </p:sp>
      <p:sp>
        <p:nvSpPr>
          <p:cNvPr id="19" name="Rounded Rectangle 18"/>
          <p:cNvSpPr/>
          <p:nvPr/>
        </p:nvSpPr>
        <p:spPr>
          <a:xfrm>
            <a:off x="8100482" y="4610092"/>
            <a:ext cx="995888" cy="571505"/>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Sickness in refugee camps </a:t>
            </a:r>
          </a:p>
        </p:txBody>
      </p:sp>
      <p:sp>
        <p:nvSpPr>
          <p:cNvPr id="20" name="Rounded Rectangle 19"/>
          <p:cNvSpPr/>
          <p:nvPr/>
        </p:nvSpPr>
        <p:spPr>
          <a:xfrm>
            <a:off x="8025348" y="5369964"/>
            <a:ext cx="1071022" cy="524953"/>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Literacy and numeracy fall </a:t>
            </a:r>
          </a:p>
        </p:txBody>
      </p:sp>
      <p:sp>
        <p:nvSpPr>
          <p:cNvPr id="21" name="Rounded Rectangle 20"/>
          <p:cNvSpPr/>
          <p:nvPr/>
        </p:nvSpPr>
        <p:spPr>
          <a:xfrm>
            <a:off x="8100483" y="6044772"/>
            <a:ext cx="995887" cy="584209"/>
          </a:xfrm>
          <a:prstGeom prst="roundRect">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Less business investment</a:t>
            </a:r>
          </a:p>
        </p:txBody>
      </p:sp>
      <p:cxnSp>
        <p:nvCxnSpPr>
          <p:cNvPr id="23" name="Straight Connector 22"/>
          <p:cNvCxnSpPr>
            <a:stCxn id="7" idx="0"/>
            <a:endCxn id="8" idx="2"/>
          </p:cNvCxnSpPr>
          <p:nvPr/>
        </p:nvCxnSpPr>
        <p:spPr>
          <a:xfrm flipV="1">
            <a:off x="5559424" y="2452163"/>
            <a:ext cx="133344" cy="7969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7" idx="2"/>
            <a:endCxn id="9" idx="0"/>
          </p:cNvCxnSpPr>
          <p:nvPr/>
        </p:nvCxnSpPr>
        <p:spPr>
          <a:xfrm>
            <a:off x="5559424" y="4265083"/>
            <a:ext cx="749295" cy="5672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8" idx="3"/>
            <a:endCxn id="10" idx="2"/>
          </p:cNvCxnSpPr>
          <p:nvPr/>
        </p:nvCxnSpPr>
        <p:spPr>
          <a:xfrm flipV="1">
            <a:off x="6274851" y="1942047"/>
            <a:ext cx="692152" cy="2899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1" idx="0"/>
            <a:endCxn id="8" idx="3"/>
          </p:cNvCxnSpPr>
          <p:nvPr/>
        </p:nvCxnSpPr>
        <p:spPr>
          <a:xfrm flipH="1" flipV="1">
            <a:off x="6274851" y="2232029"/>
            <a:ext cx="692152" cy="4042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9" idx="3"/>
            <a:endCxn id="12" idx="2"/>
          </p:cNvCxnSpPr>
          <p:nvPr/>
        </p:nvCxnSpPr>
        <p:spPr>
          <a:xfrm flipV="1">
            <a:off x="6890802" y="4610092"/>
            <a:ext cx="287868" cy="4423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9" idx="3"/>
            <a:endCxn id="13" idx="0"/>
          </p:cNvCxnSpPr>
          <p:nvPr/>
        </p:nvCxnSpPr>
        <p:spPr>
          <a:xfrm>
            <a:off x="6890802" y="5052477"/>
            <a:ext cx="266702" cy="317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10" idx="3"/>
            <a:endCxn id="14" idx="1"/>
          </p:cNvCxnSpPr>
          <p:nvPr/>
        </p:nvCxnSpPr>
        <p:spPr>
          <a:xfrm flipV="1">
            <a:off x="7549086" y="1587487"/>
            <a:ext cx="267760" cy="1344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15" idx="1"/>
            <a:endCxn id="10" idx="3"/>
          </p:cNvCxnSpPr>
          <p:nvPr/>
        </p:nvCxnSpPr>
        <p:spPr>
          <a:xfrm flipH="1" flipV="1">
            <a:off x="7549086" y="1721913"/>
            <a:ext cx="208499" cy="5308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16" idx="1"/>
            <a:endCxn id="11" idx="3"/>
          </p:cNvCxnSpPr>
          <p:nvPr/>
        </p:nvCxnSpPr>
        <p:spPr>
          <a:xfrm flipH="1">
            <a:off x="7549086" y="2856440"/>
            <a:ext cx="2116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17" idx="1"/>
          </p:cNvCxnSpPr>
          <p:nvPr/>
        </p:nvCxnSpPr>
        <p:spPr>
          <a:xfrm flipH="1" flipV="1">
            <a:off x="7552255" y="2856440"/>
            <a:ext cx="119596" cy="5996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18" idx="1"/>
          </p:cNvCxnSpPr>
          <p:nvPr/>
        </p:nvCxnSpPr>
        <p:spPr>
          <a:xfrm flipH="1">
            <a:off x="7778208" y="4195232"/>
            <a:ext cx="322274" cy="1494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19" idx="1"/>
          </p:cNvCxnSpPr>
          <p:nvPr/>
        </p:nvCxnSpPr>
        <p:spPr>
          <a:xfrm flipH="1" flipV="1">
            <a:off x="7760754" y="4344663"/>
            <a:ext cx="339728" cy="5511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20" idx="1"/>
          </p:cNvCxnSpPr>
          <p:nvPr/>
        </p:nvCxnSpPr>
        <p:spPr>
          <a:xfrm flipH="1" flipV="1">
            <a:off x="7816848" y="5544805"/>
            <a:ext cx="208500" cy="876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21" idx="1"/>
          </p:cNvCxnSpPr>
          <p:nvPr/>
        </p:nvCxnSpPr>
        <p:spPr>
          <a:xfrm flipH="1" flipV="1">
            <a:off x="7816850" y="5544804"/>
            <a:ext cx="283633" cy="7920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5" name="Picture 64"/>
          <p:cNvPicPr/>
          <p:nvPr/>
        </p:nvPicPr>
        <p:blipFill>
          <a:blip r:embed="rId2">
            <a:extLst>
              <a:ext uri="{28A0092B-C50C-407E-A947-70E740481C1C}">
                <a14:useLocalDpi xmlns:a14="http://schemas.microsoft.com/office/drawing/2010/main" val="0"/>
              </a:ext>
            </a:extLst>
          </a:blip>
          <a:srcRect/>
          <a:stretch>
            <a:fillRect/>
          </a:stretch>
        </p:blipFill>
        <p:spPr bwMode="auto">
          <a:xfrm>
            <a:off x="465667" y="1543275"/>
            <a:ext cx="3926417" cy="3337328"/>
          </a:xfrm>
          <a:prstGeom prst="rect">
            <a:avLst/>
          </a:prstGeom>
          <a:noFill/>
          <a:ln w="25400">
            <a:solidFill>
              <a:schemeClr val="accent4">
                <a:lumMod val="75000"/>
              </a:schemeClr>
            </a:solidFill>
          </a:ln>
        </p:spPr>
      </p:pic>
      <p:sp>
        <p:nvSpPr>
          <p:cNvPr id="66" name="TextBox 65"/>
          <p:cNvSpPr txBox="1"/>
          <p:nvPr/>
        </p:nvSpPr>
        <p:spPr>
          <a:xfrm>
            <a:off x="285749" y="5149847"/>
            <a:ext cx="5154083" cy="1569660"/>
          </a:xfrm>
          <a:prstGeom prst="rect">
            <a:avLst/>
          </a:prstGeom>
          <a:noFill/>
          <a:ln w="25400">
            <a:solidFill>
              <a:schemeClr val="accent4">
                <a:lumMod val="75000"/>
              </a:schemeClr>
            </a:solidFill>
            <a:prstDash val="dashDot"/>
          </a:ln>
        </p:spPr>
        <p:txBody>
          <a:bodyPr wrap="square" rtlCol="0">
            <a:spAutoFit/>
          </a:bodyPr>
          <a:lstStyle/>
          <a:p>
            <a:pPr algn="just"/>
            <a:r>
              <a:rPr lang="en-US" sz="1600" b="1" dirty="0">
                <a:solidFill>
                  <a:srgbClr val="604A7B"/>
                </a:solidFill>
                <a:latin typeface="Baskerville SemiBold"/>
                <a:cs typeface="Baskerville SemiBold"/>
              </a:rPr>
              <a:t>Key words</a:t>
            </a:r>
          </a:p>
          <a:p>
            <a:pPr marL="285750" indent="-285750" algn="just">
              <a:buFont typeface="Wingdings" charset="2"/>
              <a:buChar char="ü"/>
            </a:pPr>
            <a:r>
              <a:rPr lang="en-US" sz="1600" i="1" dirty="0">
                <a:solidFill>
                  <a:srgbClr val="604A7B"/>
                </a:solidFill>
                <a:latin typeface="Baskerville SemiBold"/>
                <a:cs typeface="Baskerville SemiBold"/>
              </a:rPr>
              <a:t>Landlocked- A country which borders another country(s) on all sides.</a:t>
            </a:r>
          </a:p>
          <a:p>
            <a:pPr marL="285750" indent="-285750" algn="just">
              <a:buFont typeface="Wingdings" charset="2"/>
              <a:buChar char="ü"/>
            </a:pPr>
            <a:r>
              <a:rPr lang="en-US" sz="1600" i="1" dirty="0">
                <a:solidFill>
                  <a:srgbClr val="604A7B"/>
                </a:solidFill>
                <a:latin typeface="Baskerville SemiBold"/>
                <a:cs typeface="Baskerville SemiBold"/>
              </a:rPr>
              <a:t>Trade- buying a selling goods and services. </a:t>
            </a:r>
          </a:p>
          <a:p>
            <a:pPr marL="285750" indent="-285750" algn="just">
              <a:buFont typeface="Wingdings" charset="2"/>
              <a:buChar char="ü"/>
            </a:pPr>
            <a:r>
              <a:rPr lang="en-US" sz="1600" i="1" dirty="0">
                <a:solidFill>
                  <a:srgbClr val="604A7B"/>
                </a:solidFill>
                <a:latin typeface="Baskerville SemiBold"/>
                <a:cs typeface="Baskerville SemiBold"/>
              </a:rPr>
              <a:t>Infrastructure- the basic physical and organisational structures needed to allow society to run. </a:t>
            </a:r>
          </a:p>
        </p:txBody>
      </p:sp>
      <p:sp>
        <p:nvSpPr>
          <p:cNvPr id="67" name="Rounded Rectangle 66"/>
          <p:cNvSpPr/>
          <p:nvPr/>
        </p:nvSpPr>
        <p:spPr>
          <a:xfrm>
            <a:off x="1227667" y="1367352"/>
            <a:ext cx="2635250" cy="440269"/>
          </a:xfrm>
          <a:prstGeom prst="roundRect">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Bell MT"/>
                <a:cs typeface="Bell MT"/>
              </a:rPr>
              <a:t>Drought affects many of the world’s poorer countries, particularly Africa</a:t>
            </a:r>
          </a:p>
        </p:txBody>
      </p:sp>
      <p:sp>
        <p:nvSpPr>
          <p:cNvPr id="68" name="Rounded Rectangle 67"/>
          <p:cNvSpPr/>
          <p:nvPr/>
        </p:nvSpPr>
        <p:spPr>
          <a:xfrm>
            <a:off x="57147" y="4476750"/>
            <a:ext cx="2635250" cy="569363"/>
          </a:xfrm>
          <a:prstGeom prst="roundRect">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Bell MT"/>
                <a:cs typeface="Bell MT"/>
              </a:rPr>
              <a:t>Clean water is essential to ensure good health and enable people to work effectively</a:t>
            </a:r>
          </a:p>
        </p:txBody>
      </p:sp>
      <p:sp>
        <p:nvSpPr>
          <p:cNvPr id="69" name="Rounded Rectangle 68"/>
          <p:cNvSpPr/>
          <p:nvPr/>
        </p:nvSpPr>
        <p:spPr>
          <a:xfrm>
            <a:off x="3023658" y="4232688"/>
            <a:ext cx="1953683" cy="819789"/>
          </a:xfrm>
          <a:prstGeom prst="roundRect">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Bell MT"/>
                <a:cs typeface="Bell MT"/>
              </a:rPr>
              <a:t>Many countries lack the money to develop water storage and distribution systems</a:t>
            </a:r>
          </a:p>
        </p:txBody>
      </p:sp>
      <p:sp>
        <p:nvSpPr>
          <p:cNvPr id="72" name="Rounded Rectangle 71"/>
          <p:cNvSpPr/>
          <p:nvPr/>
        </p:nvSpPr>
        <p:spPr>
          <a:xfrm>
            <a:off x="3280834" y="2472905"/>
            <a:ext cx="1539874" cy="763054"/>
          </a:xfrm>
          <a:prstGeom prst="roundRect">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Bell MT"/>
                <a:cs typeface="Bell MT"/>
              </a:rPr>
              <a:t>People can waste several hours a day walking to collect water</a:t>
            </a:r>
          </a:p>
        </p:txBody>
      </p:sp>
      <p:sp>
        <p:nvSpPr>
          <p:cNvPr id="73" name="Rounded Rectangle 72"/>
          <p:cNvSpPr/>
          <p:nvPr/>
        </p:nvSpPr>
        <p:spPr>
          <a:xfrm>
            <a:off x="127000" y="3755098"/>
            <a:ext cx="1735667" cy="593864"/>
          </a:xfrm>
          <a:prstGeom prst="roundRect">
            <a:avLst/>
          </a:prstGeom>
          <a:solidFill>
            <a:schemeClr val="accent4">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Bell MT"/>
                <a:cs typeface="Bell MT"/>
              </a:rPr>
              <a:t>Poor irrigation limits the development of commercial farming</a:t>
            </a:r>
          </a:p>
        </p:txBody>
      </p:sp>
    </p:spTree>
    <p:extLst>
      <p:ext uri="{BB962C8B-B14F-4D97-AF65-F5344CB8AC3E}">
        <p14:creationId xmlns:p14="http://schemas.microsoft.com/office/powerpoint/2010/main" val="397834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3743" y="0"/>
            <a:ext cx="1447253" cy="3457667"/>
          </a:xfrm>
          <a:prstGeom prst="rect">
            <a:avLst/>
          </a:prstGeom>
        </p:spPr>
      </p:pic>
      <p:pic>
        <p:nvPicPr>
          <p:cNvPr id="9" name="Picture 8"/>
          <p:cNvPicPr>
            <a:picLocks noChangeAspect="1"/>
          </p:cNvPicPr>
          <p:nvPr/>
        </p:nvPicPr>
        <p:blipFill>
          <a:blip r:embed="rId3"/>
          <a:stretch>
            <a:fillRect/>
          </a:stretch>
        </p:blipFill>
        <p:spPr>
          <a:xfrm>
            <a:off x="1967477" y="48346"/>
            <a:ext cx="1447253" cy="3457667"/>
          </a:xfrm>
          <a:prstGeom prst="rect">
            <a:avLst/>
          </a:prstGeom>
        </p:spPr>
      </p:pic>
      <p:pic>
        <p:nvPicPr>
          <p:cNvPr id="6" name="Picture 5"/>
          <p:cNvPicPr>
            <a:picLocks noChangeAspect="1"/>
          </p:cNvPicPr>
          <p:nvPr/>
        </p:nvPicPr>
        <p:blipFill>
          <a:blip r:embed="rId3"/>
          <a:stretch>
            <a:fillRect/>
          </a:stretch>
        </p:blipFill>
        <p:spPr>
          <a:xfrm>
            <a:off x="3623624" y="-30961"/>
            <a:ext cx="1356765" cy="3457667"/>
          </a:xfrm>
          <a:prstGeom prst="rect">
            <a:avLst/>
          </a:prstGeom>
        </p:spPr>
      </p:pic>
      <p:pic>
        <p:nvPicPr>
          <p:cNvPr id="4" name="Picture 3"/>
          <p:cNvPicPr>
            <a:picLocks noChangeAspect="1"/>
          </p:cNvPicPr>
          <p:nvPr/>
        </p:nvPicPr>
        <p:blipFill>
          <a:blip r:embed="rId3"/>
          <a:stretch>
            <a:fillRect/>
          </a:stretch>
        </p:blipFill>
        <p:spPr>
          <a:xfrm>
            <a:off x="5156747" y="-46553"/>
            <a:ext cx="1447253" cy="3457667"/>
          </a:xfrm>
          <a:prstGeom prst="rect">
            <a:avLst/>
          </a:prstGeom>
        </p:spPr>
      </p:pic>
      <p:sp>
        <p:nvSpPr>
          <p:cNvPr id="31" name="Rectangle 30"/>
          <p:cNvSpPr/>
          <p:nvPr/>
        </p:nvSpPr>
        <p:spPr>
          <a:xfrm>
            <a:off x="2503131" y="48346"/>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3195AE"/>
                </a:solidFill>
                <a:effectLst>
                  <a:outerShdw blurRad="41275" dist="20320" dir="1800000" algn="tl" rotWithShape="0">
                    <a:srgbClr val="000000">
                      <a:alpha val="40000"/>
                    </a:srgbClr>
                  </a:outerShdw>
                </a:effectLst>
              </a:rPr>
              <a:t>8</a:t>
            </a:r>
            <a:endParaRPr lang="en-GB" sz="3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endParaRPr>
          </a:p>
        </p:txBody>
      </p:sp>
      <p:sp>
        <p:nvSpPr>
          <p:cNvPr id="32" name="Rectangle 31"/>
          <p:cNvSpPr/>
          <p:nvPr/>
        </p:nvSpPr>
        <p:spPr>
          <a:xfrm>
            <a:off x="4149146" y="0"/>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9</a:t>
            </a:r>
            <a:endParaRPr lang="en-GB" sz="3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3" name="Rectangle 32"/>
          <p:cNvSpPr/>
          <p:nvPr/>
        </p:nvSpPr>
        <p:spPr>
          <a:xfrm>
            <a:off x="5506820" y="16935"/>
            <a:ext cx="763753"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45FE4"/>
                </a:solidFill>
                <a:effectLst>
                  <a:outerShdw blurRad="41275" dist="20320" dir="1800000" algn="tl" rotWithShape="0">
                    <a:srgbClr val="000000">
                      <a:alpha val="40000"/>
                    </a:srgbClr>
                  </a:outerShdw>
                </a:effectLst>
              </a:rPr>
              <a:t>10</a:t>
            </a:r>
            <a:endParaRPr lang="en-GB" sz="3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endParaRPr>
          </a:p>
        </p:txBody>
      </p:sp>
      <p:grpSp>
        <p:nvGrpSpPr>
          <p:cNvPr id="35" name="Group 34"/>
          <p:cNvGrpSpPr/>
          <p:nvPr/>
        </p:nvGrpSpPr>
        <p:grpSpPr>
          <a:xfrm>
            <a:off x="624967" y="82551"/>
            <a:ext cx="5812990" cy="5346699"/>
            <a:chOff x="571776" y="82550"/>
            <a:chExt cx="6615833" cy="5933085"/>
          </a:xfrm>
        </p:grpSpPr>
        <p:pic>
          <p:nvPicPr>
            <p:cNvPr id="5" name="Picture 4"/>
            <p:cNvPicPr>
              <a:picLocks noChangeAspect="1"/>
            </p:cNvPicPr>
            <p:nvPr/>
          </p:nvPicPr>
          <p:blipFill>
            <a:blip r:embed="rId3"/>
            <a:stretch>
              <a:fillRect/>
            </a:stretch>
          </p:blipFill>
          <p:spPr>
            <a:xfrm>
              <a:off x="5064075" y="1242485"/>
              <a:ext cx="1447253" cy="3485345"/>
            </a:xfrm>
            <a:prstGeom prst="rect">
              <a:avLst/>
            </a:prstGeom>
          </p:spPr>
        </p:pic>
        <p:pic>
          <p:nvPicPr>
            <p:cNvPr id="7" name="Picture 6"/>
            <p:cNvPicPr>
              <a:picLocks noChangeAspect="1"/>
            </p:cNvPicPr>
            <p:nvPr/>
          </p:nvPicPr>
          <p:blipFill>
            <a:blip r:embed="rId3"/>
            <a:stretch>
              <a:fillRect/>
            </a:stretch>
          </p:blipFill>
          <p:spPr>
            <a:xfrm>
              <a:off x="3135433" y="1271836"/>
              <a:ext cx="1447253" cy="3485345"/>
            </a:xfrm>
            <a:prstGeom prst="rect">
              <a:avLst/>
            </a:prstGeom>
          </p:spPr>
        </p:pic>
        <p:pic>
          <p:nvPicPr>
            <p:cNvPr id="10" name="Picture 9"/>
            <p:cNvPicPr>
              <a:picLocks noChangeAspect="1"/>
            </p:cNvPicPr>
            <p:nvPr/>
          </p:nvPicPr>
          <p:blipFill>
            <a:blip r:embed="rId3"/>
            <a:stretch>
              <a:fillRect/>
            </a:stretch>
          </p:blipFill>
          <p:spPr>
            <a:xfrm>
              <a:off x="1262084" y="1242485"/>
              <a:ext cx="1447253" cy="3485345"/>
            </a:xfrm>
            <a:prstGeom prst="rect">
              <a:avLst/>
            </a:prstGeom>
          </p:spPr>
        </p:pic>
        <p:pic>
          <p:nvPicPr>
            <p:cNvPr id="12" name="Picture 11"/>
            <p:cNvPicPr>
              <a:picLocks noChangeAspect="1"/>
            </p:cNvPicPr>
            <p:nvPr/>
          </p:nvPicPr>
          <p:blipFill>
            <a:blip r:embed="rId3"/>
            <a:stretch>
              <a:fillRect/>
            </a:stretch>
          </p:blipFill>
          <p:spPr>
            <a:xfrm>
              <a:off x="4081481" y="2470004"/>
              <a:ext cx="1447253" cy="3439652"/>
            </a:xfrm>
            <a:prstGeom prst="rect">
              <a:avLst/>
            </a:prstGeom>
          </p:spPr>
        </p:pic>
        <p:pic>
          <p:nvPicPr>
            <p:cNvPr id="13" name="Picture 12"/>
            <p:cNvPicPr>
              <a:picLocks noChangeAspect="1"/>
            </p:cNvPicPr>
            <p:nvPr/>
          </p:nvPicPr>
          <p:blipFill>
            <a:blip r:embed="rId3"/>
            <a:stretch>
              <a:fillRect/>
            </a:stretch>
          </p:blipFill>
          <p:spPr>
            <a:xfrm>
              <a:off x="2202213" y="2575983"/>
              <a:ext cx="1447253" cy="3439652"/>
            </a:xfrm>
            <a:prstGeom prst="rect">
              <a:avLst/>
            </a:prstGeom>
          </p:spPr>
        </p:pic>
        <p:sp>
          <p:nvSpPr>
            <p:cNvPr id="15" name="Rectangle 14"/>
            <p:cNvSpPr/>
            <p:nvPr/>
          </p:nvSpPr>
          <p:spPr>
            <a:xfrm>
              <a:off x="6161025" y="1654590"/>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rPr>
                <a:t>Trade</a:t>
              </a:r>
            </a:p>
          </p:txBody>
        </p:sp>
        <p:sp>
          <p:nvSpPr>
            <p:cNvPr id="16" name="Rectangle 15"/>
            <p:cNvSpPr/>
            <p:nvPr/>
          </p:nvSpPr>
          <p:spPr>
            <a:xfrm>
              <a:off x="5297619" y="2965248"/>
              <a:ext cx="1026584" cy="810917"/>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Conflict</a:t>
              </a:r>
              <a:endParaRPr lang="en-GB" sz="7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17" name="Rectangle 16"/>
            <p:cNvSpPr/>
            <p:nvPr/>
          </p:nvSpPr>
          <p:spPr>
            <a:xfrm>
              <a:off x="4238753" y="4162735"/>
              <a:ext cx="1026584" cy="810917"/>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Water </a:t>
              </a:r>
            </a:p>
            <a:p>
              <a:pPr algn="ctr"/>
              <a:r>
                <a:rPr lang="en-GB" sz="7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rPr>
                <a:t>shortage</a:t>
              </a:r>
            </a:p>
          </p:txBody>
        </p:sp>
        <p:sp>
          <p:nvSpPr>
            <p:cNvPr id="19" name="Rectangle 18"/>
            <p:cNvSpPr/>
            <p:nvPr/>
          </p:nvSpPr>
          <p:spPr>
            <a:xfrm>
              <a:off x="1442461" y="2859237"/>
              <a:ext cx="1026584" cy="1134820"/>
            </a:xfrm>
            <a:prstGeom prst="rect">
              <a:avLst/>
            </a:prstGeom>
            <a:noFill/>
          </p:spPr>
          <p:txBody>
            <a:bodyPr wrap="none" lIns="91440" tIns="45720" rIns="91440" bIns="45720">
              <a:prstTxWarp prst="textDeflateInflate">
                <a:avLst>
                  <a:gd name="adj" fmla="val 44326"/>
                </a:avLst>
              </a:prstTxWarp>
              <a:spAutoFit/>
            </a:bodyPr>
            <a:lstStyle/>
            <a:p>
              <a:pPr algn="ctr"/>
              <a:r>
                <a:rPr lang="en-GB" sz="7200" b="1" dirty="0">
                  <a:ln w="12700">
                    <a:solidFill>
                      <a:srgbClr val="000000"/>
                    </a:solidFill>
                    <a:prstDash val="solid"/>
                  </a:ln>
                  <a:solidFill>
                    <a:srgbClr val="FFFF00"/>
                  </a:solidFill>
                  <a:effectLst>
                    <a:outerShdw blurRad="41275" dist="20320" dir="1800000" algn="tl" rotWithShape="0">
                      <a:srgbClr val="000000">
                        <a:alpha val="40000"/>
                      </a:srgbClr>
                    </a:outerShdw>
                  </a:effectLst>
                </a:rPr>
                <a:t>Colonialism</a:t>
              </a:r>
              <a:endParaRPr lang="en-GB" sz="7200" b="1" cap="none" spc="0" dirty="0">
                <a:ln w="12700">
                  <a:solidFill>
                    <a:srgbClr val="000000"/>
                  </a:solidFill>
                  <a:prstDash val="solid"/>
                </a:ln>
                <a:solidFill>
                  <a:srgbClr val="FFFF00"/>
                </a:solidFill>
                <a:effectLst>
                  <a:outerShdw blurRad="41275" dist="20320" dir="1800000" algn="tl" rotWithShape="0">
                    <a:srgbClr val="000000">
                      <a:alpha val="40000"/>
                    </a:srgbClr>
                  </a:outerShdw>
                </a:effectLst>
              </a:endParaRPr>
            </a:p>
          </p:txBody>
        </p:sp>
        <p:sp>
          <p:nvSpPr>
            <p:cNvPr id="21" name="Rectangle 20"/>
            <p:cNvSpPr/>
            <p:nvPr/>
          </p:nvSpPr>
          <p:spPr>
            <a:xfrm>
              <a:off x="3445573" y="2922058"/>
              <a:ext cx="908049" cy="886732"/>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Poverty </a:t>
              </a:r>
              <a:endParaRPr lang="en-GB" sz="7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2" name="Rectangle 21"/>
            <p:cNvSpPr/>
            <p:nvPr/>
          </p:nvSpPr>
          <p:spPr>
            <a:xfrm>
              <a:off x="4271035" y="1665845"/>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Raw </a:t>
              </a:r>
            </a:p>
            <a:p>
              <a:pPr algn="ctr"/>
              <a:r>
                <a:rPr lang="en-GB" sz="7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materials</a:t>
              </a:r>
            </a:p>
          </p:txBody>
        </p:sp>
        <p:sp>
          <p:nvSpPr>
            <p:cNvPr id="23" name="Rectangle 22"/>
            <p:cNvSpPr/>
            <p:nvPr/>
          </p:nvSpPr>
          <p:spPr>
            <a:xfrm>
              <a:off x="2388149" y="1694809"/>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rPr>
                <a:t>Landlocked</a:t>
              </a:r>
            </a:p>
          </p:txBody>
        </p:sp>
        <p:sp>
          <p:nvSpPr>
            <p:cNvPr id="25" name="Rectangle 24"/>
            <p:cNvSpPr/>
            <p:nvPr/>
          </p:nvSpPr>
          <p:spPr>
            <a:xfrm>
              <a:off x="4582686" y="2505725"/>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2</a:t>
              </a:r>
              <a:endParaRPr lang="en-GB" sz="3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endParaRPr>
            </a:p>
          </p:txBody>
        </p:sp>
        <p:sp>
          <p:nvSpPr>
            <p:cNvPr id="26" name="Rectangle 25"/>
            <p:cNvSpPr/>
            <p:nvPr/>
          </p:nvSpPr>
          <p:spPr>
            <a:xfrm>
              <a:off x="2712461" y="2604957"/>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6600"/>
                  </a:solidFill>
                  <a:effectLst>
                    <a:outerShdw blurRad="41275" dist="20320" dir="1800000" algn="tl" rotWithShape="0">
                      <a:srgbClr val="000000">
                        <a:alpha val="40000"/>
                      </a:srgbClr>
                    </a:outerShdw>
                  </a:effectLst>
                </a:rPr>
                <a:t>3</a:t>
              </a:r>
              <a:endParaRPr lang="en-GB" sz="3200" b="1" cap="none" spc="0" dirty="0">
                <a:ln w="12700">
                  <a:solidFill>
                    <a:srgbClr val="000000"/>
                  </a:solidFill>
                  <a:prstDash val="solid"/>
                </a:ln>
                <a:solidFill>
                  <a:srgbClr val="FF6600"/>
                </a:solidFill>
                <a:effectLst>
                  <a:outerShdw blurRad="41275" dist="20320" dir="1800000" algn="tl" rotWithShape="0">
                    <a:srgbClr val="000000">
                      <a:alpha val="40000"/>
                    </a:srgbClr>
                  </a:outerShdw>
                </a:effectLst>
              </a:endParaRPr>
            </a:p>
          </p:txBody>
        </p:sp>
        <p:sp>
          <p:nvSpPr>
            <p:cNvPr id="27" name="Rectangle 26"/>
            <p:cNvSpPr/>
            <p:nvPr/>
          </p:nvSpPr>
          <p:spPr>
            <a:xfrm>
              <a:off x="1755803" y="1242485"/>
              <a:ext cx="399899" cy="648910"/>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FF00"/>
                  </a:solidFill>
                  <a:effectLst>
                    <a:outerShdw blurRad="41275" dist="20320" dir="1800000" algn="tl" rotWithShape="0">
                      <a:srgbClr val="000000">
                        <a:alpha val="40000"/>
                      </a:srgbClr>
                    </a:outerShdw>
                  </a:effectLst>
                </a:rPr>
                <a:t>4</a:t>
              </a:r>
              <a:endParaRPr lang="en-GB" sz="3200" b="1" cap="none" spc="0" dirty="0">
                <a:ln w="12700">
                  <a:solidFill>
                    <a:srgbClr val="000000"/>
                  </a:solidFill>
                  <a:prstDash val="solid"/>
                </a:ln>
                <a:solidFill>
                  <a:srgbClr val="FFFF00"/>
                </a:solidFill>
                <a:effectLst>
                  <a:outerShdw blurRad="41275" dist="20320" dir="1800000" algn="tl" rotWithShape="0">
                    <a:srgbClr val="000000">
                      <a:alpha val="40000"/>
                    </a:srgbClr>
                  </a:outerShdw>
                </a:effectLst>
              </a:endParaRPr>
            </a:p>
          </p:txBody>
        </p:sp>
        <p:sp>
          <p:nvSpPr>
            <p:cNvPr id="28" name="Rectangle 27"/>
            <p:cNvSpPr/>
            <p:nvPr/>
          </p:nvSpPr>
          <p:spPr>
            <a:xfrm>
              <a:off x="3634659" y="1290252"/>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5</a:t>
              </a:r>
              <a:endParaRPr lang="en-GB" sz="3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9" name="Rectangle 28"/>
            <p:cNvSpPr/>
            <p:nvPr/>
          </p:nvSpPr>
          <p:spPr>
            <a:xfrm>
              <a:off x="5528733" y="1242485"/>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6</a:t>
              </a:r>
              <a:endParaRPr lang="en-GB" sz="3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30" name="Rectangle 29"/>
            <p:cNvSpPr/>
            <p:nvPr/>
          </p:nvSpPr>
          <p:spPr>
            <a:xfrm>
              <a:off x="963898" y="82550"/>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54DD2D"/>
                  </a:solidFill>
                  <a:effectLst>
                    <a:outerShdw blurRad="41275" dist="20320" dir="1800000" algn="tl" rotWithShape="0">
                      <a:srgbClr val="000000">
                        <a:alpha val="40000"/>
                      </a:srgbClr>
                    </a:outerShdw>
                  </a:effectLst>
                </a:rPr>
                <a:t>7</a:t>
              </a:r>
              <a:endParaRPr lang="en-GB" sz="3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endParaRPr>
            </a:p>
          </p:txBody>
        </p:sp>
        <p:sp>
          <p:nvSpPr>
            <p:cNvPr id="34" name="Rectangle 33"/>
            <p:cNvSpPr/>
            <p:nvPr/>
          </p:nvSpPr>
          <p:spPr>
            <a:xfrm>
              <a:off x="571776" y="1659087"/>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rPr>
                <a:t>Corruption</a:t>
              </a:r>
            </a:p>
          </p:txBody>
        </p:sp>
      </p:grpSp>
      <p:pic>
        <p:nvPicPr>
          <p:cNvPr id="14" name="Picture 13"/>
          <p:cNvPicPr>
            <a:picLocks noChangeAspect="1"/>
          </p:cNvPicPr>
          <p:nvPr/>
        </p:nvPicPr>
        <p:blipFill>
          <a:blip r:embed="rId3"/>
          <a:stretch>
            <a:fillRect/>
          </a:stretch>
        </p:blipFill>
        <p:spPr>
          <a:xfrm>
            <a:off x="2721156" y="3490020"/>
            <a:ext cx="1447253" cy="3213100"/>
          </a:xfrm>
          <a:prstGeom prst="rect">
            <a:avLst/>
          </a:prstGeom>
        </p:spPr>
      </p:pic>
      <p:sp>
        <p:nvSpPr>
          <p:cNvPr id="36" name="Rectangle 35"/>
          <p:cNvSpPr/>
          <p:nvPr/>
        </p:nvSpPr>
        <p:spPr>
          <a:xfrm>
            <a:off x="2938500" y="5020501"/>
            <a:ext cx="1026584" cy="810916"/>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rgbClr val="008000"/>
                </a:solidFill>
                <a:effectLst>
                  <a:outerShdw blurRad="41275" dist="20320" dir="1800000" algn="tl" rotWithShape="0">
                    <a:srgbClr val="000000">
                      <a:alpha val="40000"/>
                    </a:srgbClr>
                  </a:outerShdw>
                </a:effectLst>
              </a:rPr>
              <a:t>Climate</a:t>
            </a:r>
          </a:p>
        </p:txBody>
      </p:sp>
      <p:sp>
        <p:nvSpPr>
          <p:cNvPr id="37" name="Rectangle 36"/>
          <p:cNvSpPr/>
          <p:nvPr/>
        </p:nvSpPr>
        <p:spPr>
          <a:xfrm>
            <a:off x="3286270" y="3540088"/>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008000"/>
                </a:solidFill>
                <a:effectLst>
                  <a:outerShdw blurRad="41275" dist="20320" dir="1800000" algn="tl" rotWithShape="0">
                    <a:srgbClr val="000000">
                      <a:alpha val="40000"/>
                    </a:srgbClr>
                  </a:outerShdw>
                </a:effectLst>
              </a:rPr>
              <a:t>1</a:t>
            </a:r>
            <a:endParaRPr lang="en-GB" sz="3200" b="1" cap="none" spc="0" dirty="0">
              <a:ln w="12700">
                <a:solidFill>
                  <a:srgbClr val="000000"/>
                </a:solidFill>
                <a:prstDash val="solid"/>
              </a:ln>
              <a:solidFill>
                <a:srgbClr val="008000"/>
              </a:solidFill>
              <a:effectLst>
                <a:outerShdw blurRad="41275" dist="20320" dir="1800000" algn="tl" rotWithShape="0">
                  <a:srgbClr val="000000">
                    <a:alpha val="40000"/>
                  </a:srgbClr>
                </a:outerShdw>
              </a:effectLst>
            </a:endParaRPr>
          </a:p>
        </p:txBody>
      </p:sp>
      <p:sp>
        <p:nvSpPr>
          <p:cNvPr id="39" name="Rectangle 38"/>
          <p:cNvSpPr/>
          <p:nvPr/>
        </p:nvSpPr>
        <p:spPr>
          <a:xfrm>
            <a:off x="86915" y="5491212"/>
            <a:ext cx="2418961" cy="1200328"/>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Which factor is the most significant?</a:t>
            </a:r>
          </a:p>
        </p:txBody>
      </p:sp>
      <p:grpSp>
        <p:nvGrpSpPr>
          <p:cNvPr id="46" name="Group 45"/>
          <p:cNvGrpSpPr/>
          <p:nvPr/>
        </p:nvGrpSpPr>
        <p:grpSpPr>
          <a:xfrm>
            <a:off x="6107724" y="4308625"/>
            <a:ext cx="2930141" cy="2388632"/>
            <a:chOff x="5556384" y="3248955"/>
            <a:chExt cx="3359016" cy="3460880"/>
          </a:xfrm>
        </p:grpSpPr>
        <p:sp>
          <p:nvSpPr>
            <p:cNvPr id="47" name="Rounded Rectangle 46"/>
            <p:cNvSpPr/>
            <p:nvPr/>
          </p:nvSpPr>
          <p:spPr>
            <a:xfrm>
              <a:off x="5556384" y="3248955"/>
              <a:ext cx="3359016" cy="3460880"/>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8" name="TextBox 47"/>
            <p:cNvSpPr txBox="1"/>
            <p:nvPr/>
          </p:nvSpPr>
          <p:spPr>
            <a:xfrm>
              <a:off x="5760988" y="3507805"/>
              <a:ext cx="2980447" cy="2943179"/>
            </a:xfrm>
            <a:prstGeom prst="rect">
              <a:avLst/>
            </a:prstGeom>
            <a:noFill/>
          </p:spPr>
          <p:txBody>
            <a:bodyPr wrap="square" rtlCol="0">
              <a:spAutoFit/>
            </a:bodyPr>
            <a:lstStyle/>
            <a:p>
              <a:pPr algn="ctr"/>
              <a:r>
                <a:rPr lang="en-US" b="1" u="sng" dirty="0">
                  <a:solidFill>
                    <a:srgbClr val="FFFFFF"/>
                  </a:solidFill>
                  <a:latin typeface="Bell MT"/>
                  <a:cs typeface="Bell MT"/>
                </a:rPr>
                <a:t>Success criteria: </a:t>
              </a:r>
            </a:p>
            <a:p>
              <a:pPr algn="ctr"/>
              <a:r>
                <a:rPr lang="en-US" dirty="0">
                  <a:solidFill>
                    <a:schemeClr val="bg1"/>
                  </a:solidFill>
                  <a:latin typeface="Bell MT"/>
                  <a:cs typeface="Bell MT"/>
                </a:rPr>
                <a:t>You can justify the order that you place the causes in, in terms of how significant they are in causing uneven development.</a:t>
              </a:r>
            </a:p>
          </p:txBody>
        </p:sp>
      </p:grpSp>
      <p:sp>
        <p:nvSpPr>
          <p:cNvPr id="49" name="Rounded Rectangle 48"/>
          <p:cNvSpPr/>
          <p:nvPr/>
        </p:nvSpPr>
        <p:spPr>
          <a:xfrm>
            <a:off x="6969882" y="601711"/>
            <a:ext cx="2067982" cy="1632334"/>
          </a:xfrm>
          <a:prstGeom prst="round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Bell MT"/>
                <a:cs typeface="Bell MT"/>
              </a:rPr>
              <a:t>Annotate the alley in order to show which factor is the most significant in causing uneven development. </a:t>
            </a:r>
          </a:p>
        </p:txBody>
      </p:sp>
      <p:pic>
        <p:nvPicPr>
          <p:cNvPr id="50" name="Picture 49"/>
          <p:cNvPicPr/>
          <p:nvPr/>
        </p:nvPicPr>
        <p:blipFill>
          <a:blip r:embed="rId4">
            <a:extLst>
              <a:ext uri="{28A0092B-C50C-407E-A947-70E740481C1C}">
                <a14:useLocalDpi xmlns:a14="http://schemas.microsoft.com/office/drawing/2010/main" val="0"/>
              </a:ext>
            </a:extLst>
          </a:blip>
          <a:srcRect/>
          <a:stretch>
            <a:fillRect/>
          </a:stretch>
        </p:blipFill>
        <p:spPr bwMode="auto">
          <a:xfrm flipH="1">
            <a:off x="6677883" y="504086"/>
            <a:ext cx="583998" cy="666806"/>
          </a:xfrm>
          <a:prstGeom prst="rect">
            <a:avLst/>
          </a:prstGeom>
          <a:noFill/>
          <a:ln>
            <a:noFill/>
          </a:ln>
        </p:spPr>
      </p:pic>
      <p:sp>
        <p:nvSpPr>
          <p:cNvPr id="40" name="Rectangle 39">
            <a:extLst>
              <a:ext uri="{FF2B5EF4-FFF2-40B4-BE49-F238E27FC236}">
                <a16:creationId xmlns:a16="http://schemas.microsoft.com/office/drawing/2014/main" id="{81C9E4C5-3787-AC40-9D10-E942AFF96563}"/>
              </a:ext>
            </a:extLst>
          </p:cNvPr>
          <p:cNvSpPr/>
          <p:nvPr/>
        </p:nvSpPr>
        <p:spPr>
          <a:xfrm>
            <a:off x="2196117" y="3819661"/>
            <a:ext cx="902006" cy="730771"/>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Natural </a:t>
            </a:r>
          </a:p>
          <a:p>
            <a:pPr algn="ctr"/>
            <a:r>
              <a:rPr lang="en-GB" sz="7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rPr>
              <a:t>Hazards</a:t>
            </a:r>
          </a:p>
        </p:txBody>
      </p:sp>
    </p:spTree>
    <p:extLst>
      <p:ext uri="{BB962C8B-B14F-4D97-AF65-F5344CB8AC3E}">
        <p14:creationId xmlns:p14="http://schemas.microsoft.com/office/powerpoint/2010/main" val="1106176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3743" y="0"/>
            <a:ext cx="1447253" cy="3457667"/>
          </a:xfrm>
          <a:prstGeom prst="rect">
            <a:avLst/>
          </a:prstGeom>
        </p:spPr>
      </p:pic>
      <p:pic>
        <p:nvPicPr>
          <p:cNvPr id="9" name="Picture 8"/>
          <p:cNvPicPr>
            <a:picLocks noChangeAspect="1"/>
          </p:cNvPicPr>
          <p:nvPr/>
        </p:nvPicPr>
        <p:blipFill>
          <a:blip r:embed="rId3"/>
          <a:stretch>
            <a:fillRect/>
          </a:stretch>
        </p:blipFill>
        <p:spPr>
          <a:xfrm>
            <a:off x="1967477" y="48346"/>
            <a:ext cx="1447253" cy="3457667"/>
          </a:xfrm>
          <a:prstGeom prst="rect">
            <a:avLst/>
          </a:prstGeom>
        </p:spPr>
      </p:pic>
      <p:pic>
        <p:nvPicPr>
          <p:cNvPr id="6" name="Picture 5"/>
          <p:cNvPicPr>
            <a:picLocks noChangeAspect="1"/>
          </p:cNvPicPr>
          <p:nvPr/>
        </p:nvPicPr>
        <p:blipFill>
          <a:blip r:embed="rId3"/>
          <a:stretch>
            <a:fillRect/>
          </a:stretch>
        </p:blipFill>
        <p:spPr>
          <a:xfrm>
            <a:off x="3623624" y="-30961"/>
            <a:ext cx="1356765" cy="3457667"/>
          </a:xfrm>
          <a:prstGeom prst="rect">
            <a:avLst/>
          </a:prstGeom>
        </p:spPr>
      </p:pic>
      <p:pic>
        <p:nvPicPr>
          <p:cNvPr id="4" name="Picture 3"/>
          <p:cNvPicPr>
            <a:picLocks noChangeAspect="1"/>
          </p:cNvPicPr>
          <p:nvPr/>
        </p:nvPicPr>
        <p:blipFill>
          <a:blip r:embed="rId3"/>
          <a:stretch>
            <a:fillRect/>
          </a:stretch>
        </p:blipFill>
        <p:spPr>
          <a:xfrm>
            <a:off x="5156747" y="-46553"/>
            <a:ext cx="1447253" cy="3457667"/>
          </a:xfrm>
          <a:prstGeom prst="rect">
            <a:avLst/>
          </a:prstGeom>
        </p:spPr>
      </p:pic>
      <p:sp>
        <p:nvSpPr>
          <p:cNvPr id="31" name="Rectangle 30"/>
          <p:cNvSpPr/>
          <p:nvPr/>
        </p:nvSpPr>
        <p:spPr>
          <a:xfrm>
            <a:off x="2503131" y="48346"/>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3195AE"/>
                </a:solidFill>
                <a:effectLst>
                  <a:outerShdw blurRad="41275" dist="20320" dir="1800000" algn="tl" rotWithShape="0">
                    <a:srgbClr val="000000">
                      <a:alpha val="40000"/>
                    </a:srgbClr>
                  </a:outerShdw>
                </a:effectLst>
              </a:rPr>
              <a:t>8</a:t>
            </a:r>
            <a:endParaRPr lang="en-GB" sz="3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endParaRPr>
          </a:p>
        </p:txBody>
      </p:sp>
      <p:sp>
        <p:nvSpPr>
          <p:cNvPr id="32" name="Rectangle 31"/>
          <p:cNvSpPr/>
          <p:nvPr/>
        </p:nvSpPr>
        <p:spPr>
          <a:xfrm>
            <a:off x="4149146" y="0"/>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9</a:t>
            </a:r>
            <a:endParaRPr lang="en-GB" sz="3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3" name="Rectangle 32"/>
          <p:cNvSpPr/>
          <p:nvPr/>
        </p:nvSpPr>
        <p:spPr>
          <a:xfrm>
            <a:off x="5506820" y="16935"/>
            <a:ext cx="763753"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45FE4"/>
                </a:solidFill>
                <a:effectLst>
                  <a:outerShdw blurRad="41275" dist="20320" dir="1800000" algn="tl" rotWithShape="0">
                    <a:srgbClr val="000000">
                      <a:alpha val="40000"/>
                    </a:srgbClr>
                  </a:outerShdw>
                </a:effectLst>
              </a:rPr>
              <a:t>10</a:t>
            </a:r>
            <a:endParaRPr lang="en-GB" sz="3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endParaRPr>
          </a:p>
        </p:txBody>
      </p:sp>
      <p:grpSp>
        <p:nvGrpSpPr>
          <p:cNvPr id="35" name="Group 34"/>
          <p:cNvGrpSpPr/>
          <p:nvPr/>
        </p:nvGrpSpPr>
        <p:grpSpPr>
          <a:xfrm>
            <a:off x="624967" y="82551"/>
            <a:ext cx="5812990" cy="5346699"/>
            <a:chOff x="571776" y="82550"/>
            <a:chExt cx="6615833" cy="5933085"/>
          </a:xfrm>
        </p:grpSpPr>
        <p:pic>
          <p:nvPicPr>
            <p:cNvPr id="5" name="Picture 4"/>
            <p:cNvPicPr>
              <a:picLocks noChangeAspect="1"/>
            </p:cNvPicPr>
            <p:nvPr/>
          </p:nvPicPr>
          <p:blipFill>
            <a:blip r:embed="rId3"/>
            <a:stretch>
              <a:fillRect/>
            </a:stretch>
          </p:blipFill>
          <p:spPr>
            <a:xfrm>
              <a:off x="5064075" y="1242485"/>
              <a:ext cx="1447253" cy="3485345"/>
            </a:xfrm>
            <a:prstGeom prst="rect">
              <a:avLst/>
            </a:prstGeom>
          </p:spPr>
        </p:pic>
        <p:pic>
          <p:nvPicPr>
            <p:cNvPr id="7" name="Picture 6"/>
            <p:cNvPicPr>
              <a:picLocks noChangeAspect="1"/>
            </p:cNvPicPr>
            <p:nvPr/>
          </p:nvPicPr>
          <p:blipFill>
            <a:blip r:embed="rId3"/>
            <a:stretch>
              <a:fillRect/>
            </a:stretch>
          </p:blipFill>
          <p:spPr>
            <a:xfrm>
              <a:off x="3135433" y="1271836"/>
              <a:ext cx="1447253" cy="3485345"/>
            </a:xfrm>
            <a:prstGeom prst="rect">
              <a:avLst/>
            </a:prstGeom>
          </p:spPr>
        </p:pic>
        <p:pic>
          <p:nvPicPr>
            <p:cNvPr id="10" name="Picture 9"/>
            <p:cNvPicPr>
              <a:picLocks noChangeAspect="1"/>
            </p:cNvPicPr>
            <p:nvPr/>
          </p:nvPicPr>
          <p:blipFill>
            <a:blip r:embed="rId3"/>
            <a:stretch>
              <a:fillRect/>
            </a:stretch>
          </p:blipFill>
          <p:spPr>
            <a:xfrm>
              <a:off x="1262084" y="1242485"/>
              <a:ext cx="1447253" cy="3485345"/>
            </a:xfrm>
            <a:prstGeom prst="rect">
              <a:avLst/>
            </a:prstGeom>
          </p:spPr>
        </p:pic>
        <p:pic>
          <p:nvPicPr>
            <p:cNvPr id="12" name="Picture 11"/>
            <p:cNvPicPr>
              <a:picLocks noChangeAspect="1"/>
            </p:cNvPicPr>
            <p:nvPr/>
          </p:nvPicPr>
          <p:blipFill>
            <a:blip r:embed="rId3"/>
            <a:stretch>
              <a:fillRect/>
            </a:stretch>
          </p:blipFill>
          <p:spPr>
            <a:xfrm>
              <a:off x="4081481" y="2470004"/>
              <a:ext cx="1447253" cy="3439652"/>
            </a:xfrm>
            <a:prstGeom prst="rect">
              <a:avLst/>
            </a:prstGeom>
          </p:spPr>
        </p:pic>
        <p:pic>
          <p:nvPicPr>
            <p:cNvPr id="13" name="Picture 12"/>
            <p:cNvPicPr>
              <a:picLocks noChangeAspect="1"/>
            </p:cNvPicPr>
            <p:nvPr/>
          </p:nvPicPr>
          <p:blipFill>
            <a:blip r:embed="rId3"/>
            <a:stretch>
              <a:fillRect/>
            </a:stretch>
          </p:blipFill>
          <p:spPr>
            <a:xfrm>
              <a:off x="2202213" y="2575983"/>
              <a:ext cx="1447253" cy="3439652"/>
            </a:xfrm>
            <a:prstGeom prst="rect">
              <a:avLst/>
            </a:prstGeom>
          </p:spPr>
        </p:pic>
        <p:sp>
          <p:nvSpPr>
            <p:cNvPr id="15" name="Rectangle 14"/>
            <p:cNvSpPr/>
            <p:nvPr/>
          </p:nvSpPr>
          <p:spPr>
            <a:xfrm>
              <a:off x="6161025" y="1654590"/>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rgbClr val="F45FE4"/>
                  </a:solidFill>
                  <a:effectLst>
                    <a:outerShdw blurRad="41275" dist="20320" dir="1800000" algn="tl" rotWithShape="0">
                      <a:srgbClr val="000000">
                        <a:alpha val="40000"/>
                      </a:srgbClr>
                    </a:outerShdw>
                  </a:effectLst>
                </a:rPr>
                <a:t>Trade</a:t>
              </a:r>
            </a:p>
          </p:txBody>
        </p:sp>
        <p:sp>
          <p:nvSpPr>
            <p:cNvPr id="16" name="Rectangle 15"/>
            <p:cNvSpPr/>
            <p:nvPr/>
          </p:nvSpPr>
          <p:spPr>
            <a:xfrm>
              <a:off x="5297619" y="2965248"/>
              <a:ext cx="1026584" cy="810917"/>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Conflict</a:t>
              </a:r>
              <a:endParaRPr lang="en-GB" sz="7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17" name="Rectangle 16"/>
            <p:cNvSpPr/>
            <p:nvPr/>
          </p:nvSpPr>
          <p:spPr>
            <a:xfrm>
              <a:off x="4238753" y="4162735"/>
              <a:ext cx="1026584" cy="810917"/>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Water </a:t>
              </a:r>
            </a:p>
            <a:p>
              <a:pPr algn="ctr"/>
              <a:r>
                <a:rPr lang="en-GB" sz="7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rPr>
                <a:t>shortage</a:t>
              </a:r>
            </a:p>
          </p:txBody>
        </p:sp>
        <p:sp>
          <p:nvSpPr>
            <p:cNvPr id="19" name="Rectangle 18"/>
            <p:cNvSpPr/>
            <p:nvPr/>
          </p:nvSpPr>
          <p:spPr>
            <a:xfrm>
              <a:off x="1442461" y="2859237"/>
              <a:ext cx="1026584" cy="1134820"/>
            </a:xfrm>
            <a:prstGeom prst="rect">
              <a:avLst/>
            </a:prstGeom>
            <a:noFill/>
          </p:spPr>
          <p:txBody>
            <a:bodyPr wrap="none" lIns="91440" tIns="45720" rIns="91440" bIns="45720">
              <a:prstTxWarp prst="textDeflateInflate">
                <a:avLst>
                  <a:gd name="adj" fmla="val 44326"/>
                </a:avLst>
              </a:prstTxWarp>
              <a:spAutoFit/>
            </a:bodyPr>
            <a:lstStyle/>
            <a:p>
              <a:pPr algn="ctr"/>
              <a:r>
                <a:rPr lang="en-GB" sz="7200" b="1" dirty="0">
                  <a:ln w="12700">
                    <a:solidFill>
                      <a:srgbClr val="000000"/>
                    </a:solidFill>
                    <a:prstDash val="solid"/>
                  </a:ln>
                  <a:solidFill>
                    <a:srgbClr val="FFFF00"/>
                  </a:solidFill>
                  <a:effectLst>
                    <a:outerShdw blurRad="41275" dist="20320" dir="1800000" algn="tl" rotWithShape="0">
                      <a:srgbClr val="000000">
                        <a:alpha val="40000"/>
                      </a:srgbClr>
                    </a:outerShdw>
                  </a:effectLst>
                </a:rPr>
                <a:t>Colonialism</a:t>
              </a:r>
              <a:endParaRPr lang="en-GB" sz="7200" b="1" cap="none" spc="0" dirty="0">
                <a:ln w="12700">
                  <a:solidFill>
                    <a:srgbClr val="000000"/>
                  </a:solidFill>
                  <a:prstDash val="solid"/>
                </a:ln>
                <a:solidFill>
                  <a:srgbClr val="FFFF00"/>
                </a:solidFill>
                <a:effectLst>
                  <a:outerShdw blurRad="41275" dist="20320" dir="1800000" algn="tl" rotWithShape="0">
                    <a:srgbClr val="000000">
                      <a:alpha val="40000"/>
                    </a:srgbClr>
                  </a:outerShdw>
                </a:effectLst>
              </a:endParaRPr>
            </a:p>
          </p:txBody>
        </p:sp>
        <p:sp>
          <p:nvSpPr>
            <p:cNvPr id="21" name="Rectangle 20"/>
            <p:cNvSpPr/>
            <p:nvPr/>
          </p:nvSpPr>
          <p:spPr>
            <a:xfrm>
              <a:off x="3445573" y="2922058"/>
              <a:ext cx="908049" cy="886732"/>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Poverty </a:t>
              </a:r>
              <a:endParaRPr lang="en-GB" sz="7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2" name="Rectangle 21"/>
            <p:cNvSpPr/>
            <p:nvPr/>
          </p:nvSpPr>
          <p:spPr>
            <a:xfrm>
              <a:off x="4271035" y="1665845"/>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Raw </a:t>
              </a:r>
            </a:p>
            <a:p>
              <a:pPr algn="ctr"/>
              <a:r>
                <a:rPr lang="en-GB" sz="7200" b="1" cap="none" spc="0"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rPr>
                <a:t>materials</a:t>
              </a:r>
            </a:p>
          </p:txBody>
        </p:sp>
        <p:sp>
          <p:nvSpPr>
            <p:cNvPr id="23" name="Rectangle 22"/>
            <p:cNvSpPr/>
            <p:nvPr/>
          </p:nvSpPr>
          <p:spPr>
            <a:xfrm>
              <a:off x="2388149" y="1694809"/>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rgbClr val="3195AE"/>
                  </a:solidFill>
                  <a:effectLst>
                    <a:outerShdw blurRad="41275" dist="20320" dir="1800000" algn="tl" rotWithShape="0">
                      <a:srgbClr val="000000">
                        <a:alpha val="40000"/>
                      </a:srgbClr>
                    </a:outerShdw>
                  </a:effectLst>
                </a:rPr>
                <a:t>Landlocked</a:t>
              </a:r>
            </a:p>
          </p:txBody>
        </p:sp>
        <p:sp>
          <p:nvSpPr>
            <p:cNvPr id="25" name="Rectangle 24"/>
            <p:cNvSpPr/>
            <p:nvPr/>
          </p:nvSpPr>
          <p:spPr>
            <a:xfrm>
              <a:off x="4582686" y="2505725"/>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2</a:t>
              </a:r>
              <a:endParaRPr lang="en-GB" sz="3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endParaRPr>
            </a:p>
          </p:txBody>
        </p:sp>
        <p:sp>
          <p:nvSpPr>
            <p:cNvPr id="26" name="Rectangle 25"/>
            <p:cNvSpPr/>
            <p:nvPr/>
          </p:nvSpPr>
          <p:spPr>
            <a:xfrm>
              <a:off x="2712461" y="2604957"/>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6600"/>
                  </a:solidFill>
                  <a:effectLst>
                    <a:outerShdw blurRad="41275" dist="20320" dir="1800000" algn="tl" rotWithShape="0">
                      <a:srgbClr val="000000">
                        <a:alpha val="40000"/>
                      </a:srgbClr>
                    </a:outerShdw>
                  </a:effectLst>
                </a:rPr>
                <a:t>3</a:t>
              </a:r>
              <a:endParaRPr lang="en-GB" sz="3200" b="1" cap="none" spc="0" dirty="0">
                <a:ln w="12700">
                  <a:solidFill>
                    <a:srgbClr val="000000"/>
                  </a:solidFill>
                  <a:prstDash val="solid"/>
                </a:ln>
                <a:solidFill>
                  <a:srgbClr val="FF6600"/>
                </a:solidFill>
                <a:effectLst>
                  <a:outerShdw blurRad="41275" dist="20320" dir="1800000" algn="tl" rotWithShape="0">
                    <a:srgbClr val="000000">
                      <a:alpha val="40000"/>
                    </a:srgbClr>
                  </a:outerShdw>
                </a:effectLst>
              </a:endParaRPr>
            </a:p>
          </p:txBody>
        </p:sp>
        <p:sp>
          <p:nvSpPr>
            <p:cNvPr id="27" name="Rectangle 26"/>
            <p:cNvSpPr/>
            <p:nvPr/>
          </p:nvSpPr>
          <p:spPr>
            <a:xfrm>
              <a:off x="1755803" y="1242485"/>
              <a:ext cx="399899" cy="648910"/>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FFFF00"/>
                  </a:solidFill>
                  <a:effectLst>
                    <a:outerShdw blurRad="41275" dist="20320" dir="1800000" algn="tl" rotWithShape="0">
                      <a:srgbClr val="000000">
                        <a:alpha val="40000"/>
                      </a:srgbClr>
                    </a:outerShdw>
                  </a:effectLst>
                </a:rPr>
                <a:t>4</a:t>
              </a:r>
              <a:endParaRPr lang="en-GB" sz="3200" b="1" cap="none" spc="0" dirty="0">
                <a:ln w="12700">
                  <a:solidFill>
                    <a:srgbClr val="000000"/>
                  </a:solidFill>
                  <a:prstDash val="solid"/>
                </a:ln>
                <a:solidFill>
                  <a:srgbClr val="FFFF00"/>
                </a:solidFill>
                <a:effectLst>
                  <a:outerShdw blurRad="41275" dist="20320" dir="1800000" algn="tl" rotWithShape="0">
                    <a:srgbClr val="000000">
                      <a:alpha val="40000"/>
                    </a:srgbClr>
                  </a:outerShdw>
                </a:effectLst>
              </a:endParaRPr>
            </a:p>
          </p:txBody>
        </p:sp>
        <p:sp>
          <p:nvSpPr>
            <p:cNvPr id="28" name="Rectangle 27"/>
            <p:cNvSpPr/>
            <p:nvPr/>
          </p:nvSpPr>
          <p:spPr>
            <a:xfrm>
              <a:off x="3634659" y="1290252"/>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rPr>
                <a:t>5</a:t>
              </a:r>
              <a:endParaRPr lang="en-GB" sz="3200" b="1" cap="none" spc="0" dirty="0">
                <a:ln w="12700">
                  <a:solidFill>
                    <a:srgbClr val="000000"/>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29" name="Rectangle 28"/>
            <p:cNvSpPr/>
            <p:nvPr/>
          </p:nvSpPr>
          <p:spPr>
            <a:xfrm>
              <a:off x="5528733" y="1242485"/>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rPr>
                <a:t>6</a:t>
              </a:r>
              <a:endParaRPr lang="en-GB" sz="3200" b="1" cap="none" spc="0"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endParaRPr>
            </a:p>
          </p:txBody>
        </p:sp>
        <p:sp>
          <p:nvSpPr>
            <p:cNvPr id="30" name="Rectangle 29"/>
            <p:cNvSpPr/>
            <p:nvPr/>
          </p:nvSpPr>
          <p:spPr>
            <a:xfrm>
              <a:off x="963898" y="82550"/>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54DD2D"/>
                  </a:solidFill>
                  <a:effectLst>
                    <a:outerShdw blurRad="41275" dist="20320" dir="1800000" algn="tl" rotWithShape="0">
                      <a:srgbClr val="000000">
                        <a:alpha val="40000"/>
                      </a:srgbClr>
                    </a:outerShdw>
                  </a:effectLst>
                </a:rPr>
                <a:t>7</a:t>
              </a:r>
              <a:endParaRPr lang="en-GB" sz="3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endParaRPr>
            </a:p>
          </p:txBody>
        </p:sp>
        <p:sp>
          <p:nvSpPr>
            <p:cNvPr id="34" name="Rectangle 33"/>
            <p:cNvSpPr/>
            <p:nvPr/>
          </p:nvSpPr>
          <p:spPr>
            <a:xfrm>
              <a:off x="571776" y="1659087"/>
              <a:ext cx="1026584" cy="810917"/>
            </a:xfrm>
            <a:prstGeom prst="rect">
              <a:avLst/>
            </a:prstGeom>
            <a:noFill/>
          </p:spPr>
          <p:txBody>
            <a:bodyPr wrap="none" lIns="91440" tIns="45720" rIns="91440" bIns="45720">
              <a:prstTxWarp prst="textDeflateInflate">
                <a:avLst/>
              </a:prstTxWarp>
              <a:spAutoFit/>
            </a:bodyPr>
            <a:lstStyle/>
            <a:p>
              <a:pPr algn="ctr"/>
              <a:r>
                <a:rPr lang="en-GB" sz="7200" b="1" cap="none" spc="0" dirty="0">
                  <a:ln w="12700">
                    <a:solidFill>
                      <a:srgbClr val="000000"/>
                    </a:solidFill>
                    <a:prstDash val="solid"/>
                  </a:ln>
                  <a:solidFill>
                    <a:srgbClr val="54DD2D"/>
                  </a:solidFill>
                  <a:effectLst>
                    <a:outerShdw blurRad="41275" dist="20320" dir="1800000" algn="tl" rotWithShape="0">
                      <a:srgbClr val="000000">
                        <a:alpha val="40000"/>
                      </a:srgbClr>
                    </a:outerShdw>
                  </a:effectLst>
                </a:rPr>
                <a:t>Corruption</a:t>
              </a:r>
            </a:p>
          </p:txBody>
        </p:sp>
      </p:grpSp>
      <p:pic>
        <p:nvPicPr>
          <p:cNvPr id="14" name="Picture 13"/>
          <p:cNvPicPr>
            <a:picLocks noChangeAspect="1"/>
          </p:cNvPicPr>
          <p:nvPr/>
        </p:nvPicPr>
        <p:blipFill>
          <a:blip r:embed="rId3"/>
          <a:stretch>
            <a:fillRect/>
          </a:stretch>
        </p:blipFill>
        <p:spPr>
          <a:xfrm>
            <a:off x="2777822" y="3460565"/>
            <a:ext cx="1447253" cy="3213100"/>
          </a:xfrm>
          <a:prstGeom prst="rect">
            <a:avLst/>
          </a:prstGeom>
        </p:spPr>
      </p:pic>
      <p:sp>
        <p:nvSpPr>
          <p:cNvPr id="36" name="Rectangle 35"/>
          <p:cNvSpPr/>
          <p:nvPr/>
        </p:nvSpPr>
        <p:spPr>
          <a:xfrm>
            <a:off x="2938500" y="5020501"/>
            <a:ext cx="1026584" cy="810916"/>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rgbClr val="008000"/>
                </a:solidFill>
                <a:effectLst>
                  <a:outerShdw blurRad="41275" dist="20320" dir="1800000" algn="tl" rotWithShape="0">
                    <a:srgbClr val="000000">
                      <a:alpha val="40000"/>
                    </a:srgbClr>
                  </a:outerShdw>
                </a:effectLst>
              </a:rPr>
              <a:t>Climate</a:t>
            </a:r>
          </a:p>
        </p:txBody>
      </p:sp>
      <p:sp>
        <p:nvSpPr>
          <p:cNvPr id="37" name="Rectangle 36"/>
          <p:cNvSpPr/>
          <p:nvPr/>
        </p:nvSpPr>
        <p:spPr>
          <a:xfrm>
            <a:off x="3286270" y="3540088"/>
            <a:ext cx="422972" cy="584776"/>
          </a:xfrm>
          <a:prstGeom prst="rect">
            <a:avLst/>
          </a:prstGeom>
          <a:noFill/>
        </p:spPr>
        <p:txBody>
          <a:bodyPr wrap="square" lIns="91440" tIns="45720" rIns="91440" bIns="45720">
            <a:spAutoFit/>
          </a:bodyPr>
          <a:lstStyle/>
          <a:p>
            <a:pPr algn="ctr"/>
            <a:r>
              <a:rPr lang="en-GB" sz="3200" b="1" dirty="0">
                <a:ln w="12700">
                  <a:solidFill>
                    <a:srgbClr val="000000"/>
                  </a:solidFill>
                  <a:prstDash val="solid"/>
                </a:ln>
                <a:solidFill>
                  <a:srgbClr val="008000"/>
                </a:solidFill>
                <a:effectLst>
                  <a:outerShdw blurRad="41275" dist="20320" dir="1800000" algn="tl" rotWithShape="0">
                    <a:srgbClr val="000000">
                      <a:alpha val="40000"/>
                    </a:srgbClr>
                  </a:outerShdw>
                </a:effectLst>
              </a:rPr>
              <a:t>1</a:t>
            </a:r>
            <a:endParaRPr lang="en-GB" sz="3200" b="1" cap="none" spc="0" dirty="0">
              <a:ln w="12700">
                <a:solidFill>
                  <a:srgbClr val="000000"/>
                </a:solidFill>
                <a:prstDash val="solid"/>
              </a:ln>
              <a:solidFill>
                <a:srgbClr val="008000"/>
              </a:solidFill>
              <a:effectLst>
                <a:outerShdw blurRad="41275" dist="20320" dir="1800000" algn="tl" rotWithShape="0">
                  <a:srgbClr val="000000">
                    <a:alpha val="40000"/>
                  </a:srgbClr>
                </a:outerShdw>
              </a:effectLst>
            </a:endParaRPr>
          </a:p>
        </p:txBody>
      </p:sp>
      <p:sp>
        <p:nvSpPr>
          <p:cNvPr id="39" name="Rectangle 38"/>
          <p:cNvSpPr/>
          <p:nvPr/>
        </p:nvSpPr>
        <p:spPr>
          <a:xfrm>
            <a:off x="86915" y="5491212"/>
            <a:ext cx="2418961" cy="1200328"/>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Which factor is the most significant?</a:t>
            </a:r>
          </a:p>
        </p:txBody>
      </p:sp>
      <p:sp>
        <p:nvSpPr>
          <p:cNvPr id="38" name="Rectangle 37">
            <a:extLst>
              <a:ext uri="{FF2B5EF4-FFF2-40B4-BE49-F238E27FC236}">
                <a16:creationId xmlns:a16="http://schemas.microsoft.com/office/drawing/2014/main" id="{33D2D08D-D3BB-374B-966C-D4180AEB9095}"/>
              </a:ext>
            </a:extLst>
          </p:cNvPr>
          <p:cNvSpPr/>
          <p:nvPr/>
        </p:nvSpPr>
        <p:spPr>
          <a:xfrm>
            <a:off x="2196117" y="3819661"/>
            <a:ext cx="902006" cy="730771"/>
          </a:xfrm>
          <a:prstGeom prst="rect">
            <a:avLst/>
          </a:prstGeom>
          <a:noFill/>
        </p:spPr>
        <p:txBody>
          <a:bodyPr wrap="none" lIns="91440" tIns="45720" rIns="91440" bIns="45720">
            <a:prstTxWarp prst="textDeflateInflate">
              <a:avLst/>
            </a:prstTxWarp>
            <a:spAutoFit/>
          </a:bodyPr>
          <a:lstStyle/>
          <a:p>
            <a:pPr algn="ctr"/>
            <a:r>
              <a:rPr lang="en-GB" sz="7200" b="1" dirty="0">
                <a:ln w="12700">
                  <a:solidFill>
                    <a:srgbClr val="000000"/>
                  </a:solidFill>
                  <a:prstDash val="solid"/>
                </a:ln>
                <a:solidFill>
                  <a:srgbClr val="FF0000"/>
                </a:solidFill>
                <a:effectLst>
                  <a:outerShdw blurRad="41275" dist="20320" dir="1800000" algn="tl" rotWithShape="0">
                    <a:srgbClr val="000000">
                      <a:alpha val="40000"/>
                    </a:srgbClr>
                  </a:outerShdw>
                </a:effectLst>
              </a:rPr>
              <a:t>Natural </a:t>
            </a:r>
          </a:p>
          <a:p>
            <a:pPr algn="ctr"/>
            <a:r>
              <a:rPr lang="en-GB" sz="7200" b="1" cap="none" spc="0" dirty="0">
                <a:ln w="12700">
                  <a:solidFill>
                    <a:srgbClr val="000000"/>
                  </a:solidFill>
                  <a:prstDash val="solid"/>
                </a:ln>
                <a:solidFill>
                  <a:srgbClr val="FF0000"/>
                </a:solidFill>
                <a:effectLst>
                  <a:outerShdw blurRad="41275" dist="20320" dir="1800000" algn="tl" rotWithShape="0">
                    <a:srgbClr val="000000">
                      <a:alpha val="40000"/>
                    </a:srgbClr>
                  </a:outerShdw>
                </a:effectLst>
              </a:rPr>
              <a:t>Hazards</a:t>
            </a:r>
          </a:p>
        </p:txBody>
      </p:sp>
    </p:spTree>
    <p:extLst>
      <p:ext uri="{BB962C8B-B14F-4D97-AF65-F5344CB8AC3E}">
        <p14:creationId xmlns:p14="http://schemas.microsoft.com/office/powerpoint/2010/main" val="3354609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Core / Periphery</a:t>
            </a:r>
          </a:p>
        </p:txBody>
      </p:sp>
      <p:sp>
        <p:nvSpPr>
          <p:cNvPr id="239" name="Shape 239"/>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70000"/>
              </a:lnSpc>
              <a:spcBef>
                <a:spcPts val="0"/>
              </a:spcBef>
              <a:spcAft>
                <a:spcPts val="0"/>
              </a:spcAft>
              <a:buClr>
                <a:schemeClr val="accent1"/>
              </a:buClr>
              <a:buSzPct val="25000"/>
              <a:buFont typeface="Arial"/>
              <a:buNone/>
            </a:pPr>
            <a:r>
              <a:rPr lang="en-US" sz="2220" b="1" i="0" u="none" strike="noStrike" cap="none" dirty="0">
                <a:solidFill>
                  <a:schemeClr val="accent1"/>
                </a:solidFill>
                <a:latin typeface="Calibri"/>
                <a:ea typeface="Calibri"/>
                <a:cs typeface="Calibri"/>
                <a:sym typeface="Calibri"/>
              </a:rPr>
              <a:t>Definition:</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The concept of a developed core</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surrounded by an undeveloped</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periphery. </a:t>
            </a:r>
          </a:p>
          <a:p>
            <a:pPr marL="0" marR="0" lvl="0" indent="0" algn="l" rtl="0">
              <a:lnSpc>
                <a:spcPct val="70000"/>
              </a:lnSpc>
              <a:spcBef>
                <a:spcPts val="1000"/>
              </a:spcBef>
              <a:spcAft>
                <a:spcPts val="0"/>
              </a:spcAft>
              <a:buClr>
                <a:schemeClr val="dk1"/>
              </a:buClr>
              <a:buSzPct val="25000"/>
              <a:buFont typeface="Arial"/>
              <a:buNone/>
            </a:pPr>
            <a:endParaRPr sz="185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The concept can be applied at</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various scales.</a:t>
            </a:r>
          </a:p>
          <a:p>
            <a:pPr marL="0" marR="0" lvl="0" indent="0" algn="l" rtl="0">
              <a:lnSpc>
                <a:spcPct val="70000"/>
              </a:lnSpc>
              <a:spcBef>
                <a:spcPts val="1000"/>
              </a:spcBef>
              <a:spcAft>
                <a:spcPts val="0"/>
              </a:spcAft>
              <a:buClr>
                <a:schemeClr val="dk1"/>
              </a:buClr>
              <a:buSzPct val="25000"/>
              <a:buFont typeface="Arial"/>
              <a:buNone/>
            </a:pPr>
            <a:endParaRPr lang="en-US" sz="1850" dirty="0"/>
          </a:p>
          <a:p>
            <a:pPr marL="0" marR="0" lvl="0" indent="0" algn="l" rtl="0">
              <a:lnSpc>
                <a:spcPct val="70000"/>
              </a:lnSpc>
              <a:spcBef>
                <a:spcPts val="1000"/>
              </a:spcBef>
              <a:spcAft>
                <a:spcPts val="0"/>
              </a:spcAft>
              <a:buClr>
                <a:schemeClr val="dk1"/>
              </a:buClr>
              <a:buSzPct val="25000"/>
              <a:buFont typeface="Arial"/>
              <a:buNone/>
            </a:pPr>
            <a:r>
              <a:rPr lang="en-US" sz="1850" dirty="0">
                <a:hlinkClick r:id="rId3"/>
              </a:rPr>
              <a:t>More on core-periphery</a:t>
            </a:r>
            <a:endParaRPr lang="en-US" sz="185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endParaRPr lang="en-US" sz="185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buClr>
                <a:schemeClr val="dk1"/>
              </a:buClr>
              <a:buSzPct val="25000"/>
              <a:buFont typeface="Arial"/>
              <a:buNone/>
            </a:pPr>
            <a:endParaRPr sz="1850" b="0" i="0" u="none" strike="noStrike" cap="none" dirty="0">
              <a:solidFill>
                <a:schemeClr val="dk1"/>
              </a:solidFill>
              <a:latin typeface="Calibri"/>
              <a:ea typeface="Calibri"/>
              <a:cs typeface="Calibri"/>
              <a:sym typeface="Calibri"/>
            </a:endParaRPr>
          </a:p>
        </p:txBody>
      </p:sp>
      <p:pic>
        <p:nvPicPr>
          <p:cNvPr id="240" name="Shape 240"/>
          <p:cNvPicPr preferRelativeResize="0">
            <a:picLocks noGrp="1"/>
          </p:cNvPicPr>
          <p:nvPr>
            <p:ph type="body" idx="1"/>
          </p:nvPr>
        </p:nvPicPr>
        <p:blipFill rotWithShape="1">
          <a:blip r:embed="rId4">
            <a:alphaModFix/>
          </a:blip>
          <a:srcRect/>
          <a:stretch/>
        </p:blipFill>
        <p:spPr>
          <a:xfrm>
            <a:off x="4895701" y="1825625"/>
            <a:ext cx="4248299" cy="4022342"/>
          </a:xfrm>
          <a:prstGeom prst="rect">
            <a:avLst/>
          </a:prstGeom>
          <a:noFill/>
          <a:ln>
            <a:noFill/>
          </a:ln>
        </p:spPr>
      </p:pic>
      <p:sp>
        <p:nvSpPr>
          <p:cNvPr id="2" name="Rectangle 1"/>
          <p:cNvSpPr/>
          <p:nvPr/>
        </p:nvSpPr>
        <p:spPr>
          <a:xfrm>
            <a:off x="4454820" y="3275112"/>
            <a:ext cx="383438" cy="307777"/>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4042384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a:solidFill>
                  <a:schemeClr val="lt1"/>
                </a:solidFill>
                <a:latin typeface="Calibri"/>
                <a:ea typeface="Calibri"/>
                <a:cs typeface="Calibri"/>
                <a:sym typeface="Calibri"/>
              </a:rPr>
              <a:t>Core / Periphery Countries</a:t>
            </a:r>
          </a:p>
        </p:txBody>
      </p:sp>
      <p:pic>
        <p:nvPicPr>
          <p:cNvPr id="247" name="Shape 247"/>
          <p:cNvPicPr preferRelativeResize="0">
            <a:picLocks noGrp="1"/>
          </p:cNvPicPr>
          <p:nvPr>
            <p:ph type="body" idx="1"/>
          </p:nvPr>
        </p:nvPicPr>
        <p:blipFill rotWithShape="1">
          <a:blip r:embed="rId3">
            <a:alphaModFix/>
          </a:blip>
          <a:srcRect/>
          <a:stretch/>
        </p:blipFill>
        <p:spPr>
          <a:xfrm>
            <a:off x="988505" y="1825624"/>
            <a:ext cx="7199053" cy="4799368"/>
          </a:xfrm>
          <a:prstGeom prst="rect">
            <a:avLst/>
          </a:prstGeom>
          <a:noFill/>
          <a:ln>
            <a:noFill/>
          </a:ln>
        </p:spPr>
      </p:pic>
    </p:spTree>
    <p:extLst>
      <p:ext uri="{BB962C8B-B14F-4D97-AF65-F5344CB8AC3E}">
        <p14:creationId xmlns:p14="http://schemas.microsoft.com/office/powerpoint/2010/main" val="412021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4820" y="3275112"/>
            <a:ext cx="234360" cy="307777"/>
          </a:xfrm>
          <a:prstGeom prst="rect">
            <a:avLst/>
          </a:prstGeom>
        </p:spPr>
        <p:txBody>
          <a:bodyPr wrap="none">
            <a:spAutoFit/>
          </a:bodyPr>
          <a:lstStyle/>
          <a:p>
            <a:r>
              <a:rPr lang="sk-SK" dirty="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2700"/>
            <a:ext cx="7543800" cy="6819900"/>
          </a:xfrm>
          <a:prstGeom prst="rect">
            <a:avLst/>
          </a:prstGeom>
        </p:spPr>
      </p:pic>
    </p:spTree>
    <p:extLst>
      <p:ext uri="{BB962C8B-B14F-4D97-AF65-F5344CB8AC3E}">
        <p14:creationId xmlns:p14="http://schemas.microsoft.com/office/powerpoint/2010/main" val="704888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7920" y="1690689"/>
            <a:ext cx="6508159" cy="4815285"/>
          </a:xfrm>
          <a:prstGeom prst="rect">
            <a:avLst/>
          </a:prstGeom>
        </p:spPr>
      </p:pic>
      <p:sp>
        <p:nvSpPr>
          <p:cNvPr id="3" name="Shape 223"/>
          <p:cNvSpPr txBox="1">
            <a:spLocks/>
          </p:cNvSpPr>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ct val="25000"/>
              <a:buFont typeface="Calibri"/>
              <a:buNone/>
            </a:pPr>
            <a:r>
              <a:rPr lang="en-US">
                <a:solidFill>
                  <a:schemeClr val="lt1"/>
                </a:solidFill>
                <a:latin typeface="Calibri"/>
                <a:ea typeface="Calibri"/>
                <a:cs typeface="Calibri"/>
                <a:sym typeface="Calibri"/>
              </a:rPr>
              <a:t>CASE STUDY: Inequalities in China</a:t>
            </a:r>
            <a:endParaRPr lang="en-US"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39085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Global development patterns</a:t>
            </a:r>
          </a:p>
        </p:txBody>
      </p:sp>
      <p:sp>
        <p:nvSpPr>
          <p:cNvPr id="150" name="Shape 150"/>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2800" b="1" i="0" u="none" strike="noStrike" cap="none" dirty="0">
              <a:solidFill>
                <a:srgbClr val="1E4E79"/>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1700B233-37C8-A44E-9110-830CF1D26C78}"/>
              </a:ext>
            </a:extLst>
          </p:cNvPr>
          <p:cNvPicPr>
            <a:picLocks noChangeAspect="1"/>
          </p:cNvPicPr>
          <p:nvPr/>
        </p:nvPicPr>
        <p:blipFill>
          <a:blip r:embed="rId3"/>
          <a:stretch>
            <a:fillRect/>
          </a:stretch>
        </p:blipFill>
        <p:spPr>
          <a:xfrm>
            <a:off x="266212" y="1825625"/>
            <a:ext cx="8737600" cy="3962400"/>
          </a:xfrm>
          <a:prstGeom prst="rect">
            <a:avLst/>
          </a:prstGeom>
        </p:spPr>
      </p:pic>
      <p:pic>
        <p:nvPicPr>
          <p:cNvPr id="7" name="Picture 6">
            <a:extLst>
              <a:ext uri="{FF2B5EF4-FFF2-40B4-BE49-F238E27FC236}">
                <a16:creationId xmlns:a16="http://schemas.microsoft.com/office/drawing/2014/main" id="{993A0CF3-0819-E144-A6AB-85E839CDA707}"/>
              </a:ext>
            </a:extLst>
          </p:cNvPr>
          <p:cNvPicPr>
            <a:picLocks noChangeAspect="1"/>
          </p:cNvPicPr>
          <p:nvPr/>
        </p:nvPicPr>
        <p:blipFill>
          <a:blip r:embed="rId4"/>
          <a:stretch>
            <a:fillRect/>
          </a:stretch>
        </p:blipFill>
        <p:spPr>
          <a:xfrm>
            <a:off x="5937907" y="4476526"/>
            <a:ext cx="3065905" cy="2053227"/>
          </a:xfrm>
          <a:prstGeom prst="rect">
            <a:avLst/>
          </a:prstGeom>
        </p:spPr>
      </p:pic>
    </p:spTree>
    <p:extLst>
      <p:ext uri="{BB962C8B-B14F-4D97-AF65-F5344CB8AC3E}">
        <p14:creationId xmlns:p14="http://schemas.microsoft.com/office/powerpoint/2010/main" val="1802467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1F90D-81C4-CA49-94B2-7F187C6F8DB8}"/>
              </a:ext>
            </a:extLst>
          </p:cNvPr>
          <p:cNvPicPr>
            <a:picLocks noChangeAspect="1"/>
          </p:cNvPicPr>
          <p:nvPr/>
        </p:nvPicPr>
        <p:blipFill>
          <a:blip r:embed="rId2"/>
          <a:stretch>
            <a:fillRect/>
          </a:stretch>
        </p:blipFill>
        <p:spPr>
          <a:xfrm>
            <a:off x="1183270" y="0"/>
            <a:ext cx="7124700" cy="6197600"/>
          </a:xfrm>
          <a:prstGeom prst="rect">
            <a:avLst/>
          </a:prstGeom>
        </p:spPr>
      </p:pic>
      <p:sp>
        <p:nvSpPr>
          <p:cNvPr id="4" name="TextBox 3">
            <a:extLst>
              <a:ext uri="{FF2B5EF4-FFF2-40B4-BE49-F238E27FC236}">
                <a16:creationId xmlns:a16="http://schemas.microsoft.com/office/drawing/2014/main" id="{049D024B-6420-B643-8126-CB10F67F1718}"/>
              </a:ext>
            </a:extLst>
          </p:cNvPr>
          <p:cNvSpPr txBox="1"/>
          <p:nvPr/>
        </p:nvSpPr>
        <p:spPr>
          <a:xfrm>
            <a:off x="740780" y="6197600"/>
            <a:ext cx="4224759" cy="307777"/>
          </a:xfrm>
          <a:prstGeom prst="rect">
            <a:avLst/>
          </a:prstGeom>
          <a:solidFill>
            <a:srgbClr val="FFFF00"/>
          </a:solidFill>
        </p:spPr>
        <p:txBody>
          <a:bodyPr wrap="square" rtlCol="0">
            <a:spAutoFit/>
          </a:bodyPr>
          <a:lstStyle/>
          <a:p>
            <a:r>
              <a:rPr lang="en-US" dirty="0"/>
              <a:t>Describe the distribution of population in China (4)</a:t>
            </a:r>
          </a:p>
        </p:txBody>
      </p:sp>
    </p:spTree>
    <p:extLst>
      <p:ext uri="{BB962C8B-B14F-4D97-AF65-F5344CB8AC3E}">
        <p14:creationId xmlns:p14="http://schemas.microsoft.com/office/powerpoint/2010/main" val="363523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2F0D7-C285-E04F-B6DA-6AFE6EC945EC}"/>
              </a:ext>
            </a:extLst>
          </p:cNvPr>
          <p:cNvPicPr>
            <a:picLocks noChangeAspect="1"/>
          </p:cNvPicPr>
          <p:nvPr/>
        </p:nvPicPr>
        <p:blipFill>
          <a:blip r:embed="rId2"/>
          <a:stretch>
            <a:fillRect/>
          </a:stretch>
        </p:blipFill>
        <p:spPr>
          <a:xfrm>
            <a:off x="0" y="16645"/>
            <a:ext cx="9144000" cy="6824709"/>
          </a:xfrm>
          <a:prstGeom prst="rect">
            <a:avLst/>
          </a:prstGeom>
        </p:spPr>
      </p:pic>
    </p:spTree>
    <p:extLst>
      <p:ext uri="{BB962C8B-B14F-4D97-AF65-F5344CB8AC3E}">
        <p14:creationId xmlns:p14="http://schemas.microsoft.com/office/powerpoint/2010/main" val="815884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are the causes of uneven development?</a:t>
            </a:r>
          </a:p>
        </p:txBody>
      </p:sp>
      <p:graphicFrame>
        <p:nvGraphicFramePr>
          <p:cNvPr id="5" name="Table 4"/>
          <p:cNvGraphicFramePr>
            <a:graphicFrameLocks noGrp="1"/>
          </p:cNvGraphicFramePr>
          <p:nvPr>
            <p:extLst>
              <p:ext uri="{D42A27DB-BD31-4B8C-83A1-F6EECF244321}">
                <p14:modId xmlns:p14="http://schemas.microsoft.com/office/powerpoint/2010/main" val="2522131518"/>
              </p:ext>
            </p:extLst>
          </p:nvPr>
        </p:nvGraphicFramePr>
        <p:xfrm>
          <a:off x="211665" y="1068917"/>
          <a:ext cx="8483254" cy="1950720"/>
        </p:xfrm>
        <a:graphic>
          <a:graphicData uri="http://schemas.openxmlformats.org/drawingml/2006/table">
            <a:tbl>
              <a:tblPr firstRow="1" bandRow="1">
                <a:tableStyleId>{3C2FFA5D-87B4-456A-9821-1D502468CF0F}</a:tableStyleId>
              </a:tblPr>
              <a:tblGrid>
                <a:gridCol w="1165614">
                  <a:extLst>
                    <a:ext uri="{9D8B030D-6E8A-4147-A177-3AD203B41FA5}">
                      <a16:colId xmlns:a16="http://schemas.microsoft.com/office/drawing/2014/main" val="20000"/>
                    </a:ext>
                  </a:extLst>
                </a:gridCol>
                <a:gridCol w="2019971">
                  <a:extLst>
                    <a:ext uri="{9D8B030D-6E8A-4147-A177-3AD203B41FA5}">
                      <a16:colId xmlns:a16="http://schemas.microsoft.com/office/drawing/2014/main" val="20001"/>
                    </a:ext>
                  </a:extLst>
                </a:gridCol>
                <a:gridCol w="1767417">
                  <a:extLst>
                    <a:ext uri="{9D8B030D-6E8A-4147-A177-3AD203B41FA5}">
                      <a16:colId xmlns:a16="http://schemas.microsoft.com/office/drawing/2014/main" val="20002"/>
                    </a:ext>
                  </a:extLst>
                </a:gridCol>
                <a:gridCol w="1746250">
                  <a:extLst>
                    <a:ext uri="{9D8B030D-6E8A-4147-A177-3AD203B41FA5}">
                      <a16:colId xmlns:a16="http://schemas.microsoft.com/office/drawing/2014/main" val="20003"/>
                    </a:ext>
                  </a:extLst>
                </a:gridCol>
                <a:gridCol w="1784002">
                  <a:extLst>
                    <a:ext uri="{9D8B030D-6E8A-4147-A177-3AD203B41FA5}">
                      <a16:colId xmlns:a16="http://schemas.microsoft.com/office/drawing/2014/main" val="20004"/>
                    </a:ext>
                  </a:extLst>
                </a:gridCol>
              </a:tblGrid>
              <a:tr h="370840">
                <a:tc>
                  <a:txBody>
                    <a:bodyPr/>
                    <a:lstStyle/>
                    <a:p>
                      <a:pPr algn="ctr"/>
                      <a:r>
                        <a:rPr lang="en-US" sz="1400" dirty="0">
                          <a:solidFill>
                            <a:schemeClr val="tx1"/>
                          </a:solidFill>
                          <a:latin typeface="Bell MT"/>
                          <a:cs typeface="Bell MT"/>
                        </a:rPr>
                        <a:t>Cause</a:t>
                      </a:r>
                    </a:p>
                  </a:txBody>
                  <a:tcPr/>
                </a:tc>
                <a:tc>
                  <a:txBody>
                    <a:bodyPr/>
                    <a:lstStyle/>
                    <a:p>
                      <a:pPr algn="ctr"/>
                      <a:r>
                        <a:rPr lang="en-US" sz="1400" dirty="0">
                          <a:solidFill>
                            <a:schemeClr val="tx1"/>
                          </a:solidFill>
                          <a:latin typeface="Bell MT"/>
                          <a:cs typeface="Bell MT"/>
                        </a:rPr>
                        <a:t>Description</a:t>
                      </a:r>
                    </a:p>
                  </a:txBody>
                  <a:tcPr/>
                </a:tc>
                <a:tc>
                  <a:txBody>
                    <a:bodyPr/>
                    <a:lstStyle/>
                    <a:p>
                      <a:pPr algn="ctr"/>
                      <a:r>
                        <a:rPr lang="en-US" sz="1400" dirty="0">
                          <a:solidFill>
                            <a:schemeClr val="tx1"/>
                          </a:solidFill>
                          <a:latin typeface="Bell MT"/>
                          <a:cs typeface="Bell MT"/>
                        </a:rPr>
                        <a:t>Links to uneven development</a:t>
                      </a:r>
                    </a:p>
                  </a:txBody>
                  <a:tcPr/>
                </a:tc>
                <a:tc>
                  <a:txBody>
                    <a:bodyPr/>
                    <a:lstStyle/>
                    <a:p>
                      <a:pPr algn="ctr"/>
                      <a:r>
                        <a:rPr lang="en-US" sz="1400" dirty="0">
                          <a:solidFill>
                            <a:schemeClr val="tx1"/>
                          </a:solidFill>
                          <a:latin typeface="Bell MT"/>
                          <a:cs typeface="Bell MT"/>
                        </a:rPr>
                        <a:t>Country example</a:t>
                      </a:r>
                    </a:p>
                  </a:txBody>
                  <a:tcPr/>
                </a:tc>
                <a:tc>
                  <a:txBody>
                    <a:bodyPr/>
                    <a:lstStyle/>
                    <a:p>
                      <a:pPr algn="ctr"/>
                      <a:r>
                        <a:rPr lang="en-US" sz="1400" dirty="0">
                          <a:solidFill>
                            <a:schemeClr val="tx1"/>
                          </a:solidFill>
                          <a:latin typeface="Bell MT"/>
                          <a:cs typeface="Bell MT"/>
                        </a:rPr>
                        <a:t>Other</a:t>
                      </a:r>
                      <a:r>
                        <a:rPr lang="en-US" sz="1400" baseline="0" dirty="0">
                          <a:solidFill>
                            <a:schemeClr val="tx1"/>
                          </a:solidFill>
                          <a:latin typeface="Bell MT"/>
                          <a:cs typeface="Bell MT"/>
                        </a:rPr>
                        <a:t> information</a:t>
                      </a:r>
                      <a:endParaRPr lang="en-US" sz="1400" dirty="0">
                        <a:solidFill>
                          <a:schemeClr val="tx1"/>
                        </a:solidFill>
                        <a:latin typeface="Bell MT"/>
                        <a:cs typeface="Bell MT"/>
                      </a:endParaRPr>
                    </a:p>
                  </a:txBody>
                  <a:tcPr/>
                </a:tc>
                <a:extLst>
                  <a:ext uri="{0D108BD9-81ED-4DB2-BD59-A6C34878D82A}">
                    <a16:rowId xmlns:a16="http://schemas.microsoft.com/office/drawing/2014/main" val="10000"/>
                  </a:ext>
                </a:extLst>
              </a:tr>
              <a:tr h="370840">
                <a:tc>
                  <a:txBody>
                    <a:bodyPr/>
                    <a:lstStyle/>
                    <a:p>
                      <a:r>
                        <a:rPr lang="en-US" sz="1100" b="1" dirty="0">
                          <a:solidFill>
                            <a:schemeClr val="tx1"/>
                          </a:solidFill>
                          <a:latin typeface="Bell MT"/>
                          <a:cs typeface="Bell MT"/>
                        </a:rPr>
                        <a:t>Economic:</a:t>
                      </a:r>
                      <a:r>
                        <a:rPr lang="en-US" sz="1100" b="1" baseline="0" dirty="0">
                          <a:solidFill>
                            <a:schemeClr val="tx1"/>
                          </a:solidFill>
                          <a:latin typeface="Bell MT"/>
                          <a:cs typeface="Bell MT"/>
                        </a:rPr>
                        <a:t> Trade</a:t>
                      </a:r>
                      <a:endParaRPr lang="en-US" sz="1100" b="1" dirty="0">
                        <a:solidFill>
                          <a:schemeClr val="tx1"/>
                        </a:solidFill>
                        <a:latin typeface="Bell MT"/>
                        <a:cs typeface="Bell MT"/>
                      </a:endParaRPr>
                    </a:p>
                  </a:txBody>
                  <a:tcPr/>
                </a:tc>
                <a:tc>
                  <a:txBody>
                    <a:bodyPr/>
                    <a:lstStyle/>
                    <a:p>
                      <a:pPr algn="just"/>
                      <a:r>
                        <a:rPr lang="en-US" sz="1100" dirty="0">
                          <a:solidFill>
                            <a:schemeClr val="tx1"/>
                          </a:solidFill>
                          <a:latin typeface="Bell MT"/>
                          <a:cs typeface="Bell MT"/>
                        </a:rPr>
                        <a:t>LICs trade</a:t>
                      </a:r>
                      <a:r>
                        <a:rPr lang="en-US" sz="1100" baseline="0" dirty="0">
                          <a:solidFill>
                            <a:schemeClr val="tx1"/>
                          </a:solidFill>
                          <a:latin typeface="Bell MT"/>
                          <a:cs typeface="Bell MT"/>
                        </a:rPr>
                        <a:t> low value raw materials and HICs trade processed goods. The price of raw materials fluctuates and there is often a greater supply than demand for them. This causes a trade deficit for LICs and a trade surplus for HICs. </a:t>
                      </a:r>
                      <a:endParaRPr lang="en-US" sz="1100" dirty="0">
                        <a:solidFill>
                          <a:schemeClr val="tx1"/>
                        </a:solidFill>
                        <a:latin typeface="Bell MT"/>
                        <a:cs typeface="Bell MT"/>
                      </a:endParaRPr>
                    </a:p>
                  </a:txBody>
                  <a:tcPr/>
                </a:tc>
                <a:tc>
                  <a:txBody>
                    <a:bodyPr/>
                    <a:lstStyle/>
                    <a:p>
                      <a:pPr algn="just"/>
                      <a:r>
                        <a:rPr lang="en-US" sz="1100" dirty="0">
                          <a:solidFill>
                            <a:schemeClr val="tx1"/>
                          </a:solidFill>
                          <a:latin typeface="Bell MT"/>
                          <a:cs typeface="Bell MT"/>
                        </a:rPr>
                        <a:t>Raw</a:t>
                      </a:r>
                      <a:r>
                        <a:rPr lang="en-US" sz="1100" baseline="0" dirty="0">
                          <a:solidFill>
                            <a:schemeClr val="tx1"/>
                          </a:solidFill>
                          <a:latin typeface="Bell MT"/>
                          <a:cs typeface="Bell MT"/>
                        </a:rPr>
                        <a:t> materials are exported by LICs for a low profit therefore LICs are unable to strive towards development, keeping them poorer. </a:t>
                      </a:r>
                      <a:endParaRPr lang="en-US" sz="1100" dirty="0">
                        <a:solidFill>
                          <a:schemeClr val="tx1"/>
                        </a:solidFill>
                        <a:latin typeface="Bell MT"/>
                        <a:cs typeface="Bell MT"/>
                      </a:endParaRPr>
                    </a:p>
                  </a:txBody>
                  <a:tcPr/>
                </a:tc>
                <a:tc>
                  <a:txBody>
                    <a:bodyPr/>
                    <a:lstStyle/>
                    <a:p>
                      <a:pPr algn="just"/>
                      <a:r>
                        <a:rPr lang="en-US" sz="1100" dirty="0">
                          <a:solidFill>
                            <a:schemeClr val="tx1"/>
                          </a:solidFill>
                          <a:latin typeface="Bell MT"/>
                          <a:cs typeface="Bell MT"/>
                        </a:rPr>
                        <a:t>When</a:t>
                      </a:r>
                      <a:r>
                        <a:rPr lang="en-US" sz="1100" baseline="0" dirty="0">
                          <a:solidFill>
                            <a:schemeClr val="tx1"/>
                          </a:solidFill>
                          <a:latin typeface="Bell MT"/>
                          <a:cs typeface="Bell MT"/>
                        </a:rPr>
                        <a:t> the price of the coca bean plummeted during the 1990s Ghana’s development suffered greatly. </a:t>
                      </a:r>
                      <a:endParaRPr lang="en-US" sz="1100" dirty="0">
                        <a:solidFill>
                          <a:schemeClr val="tx1"/>
                        </a:solidFill>
                        <a:latin typeface="Bell MT"/>
                        <a:cs typeface="Bell MT"/>
                      </a:endParaRPr>
                    </a:p>
                  </a:txBody>
                  <a:tcPr/>
                </a:tc>
                <a:tc>
                  <a:txBody>
                    <a:bodyPr/>
                    <a:lstStyle/>
                    <a:p>
                      <a:endParaRPr lang="en-US" sz="1100" dirty="0">
                        <a:solidFill>
                          <a:schemeClr val="tx1"/>
                        </a:solidFill>
                        <a:latin typeface="Bell MT"/>
                        <a:cs typeface="Bell MT"/>
                      </a:endParaRPr>
                    </a:p>
                  </a:txBody>
                  <a:tcPr/>
                </a:tc>
                <a:extLst>
                  <a:ext uri="{0D108BD9-81ED-4DB2-BD59-A6C34878D82A}">
                    <a16:rowId xmlns:a16="http://schemas.microsoft.com/office/drawing/2014/main" val="10001"/>
                  </a:ext>
                </a:extLst>
              </a:tr>
            </a:tbl>
          </a:graphicData>
        </a:graphic>
      </p:graphicFrame>
      <p:pic>
        <p:nvPicPr>
          <p:cNvPr id="6"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365" y="3264800"/>
            <a:ext cx="476252" cy="476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29"/>
          <p:cNvSpPr txBox="1">
            <a:spLocks noChangeArrowheads="1"/>
          </p:cNvSpPr>
          <p:nvPr/>
        </p:nvSpPr>
        <p:spPr bwMode="auto">
          <a:xfrm>
            <a:off x="675617" y="3371165"/>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8" name="TextBox 7"/>
          <p:cNvSpPr txBox="1"/>
          <p:nvPr/>
        </p:nvSpPr>
        <p:spPr>
          <a:xfrm>
            <a:off x="199365" y="3753576"/>
            <a:ext cx="2118060" cy="304698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marL="171450" indent="-171450">
              <a:buFont typeface="Wingdings" charset="2"/>
              <a:buChar char="ü"/>
              <a:defRPr/>
            </a:pPr>
            <a:r>
              <a:rPr lang="en-US" sz="1200" dirty="0">
                <a:latin typeface="Bell MT"/>
                <a:cs typeface="Bell MT"/>
              </a:rPr>
              <a:t>Trade surplus</a:t>
            </a:r>
          </a:p>
          <a:p>
            <a:pPr marL="171450" indent="-171450">
              <a:buFont typeface="Wingdings" charset="2"/>
              <a:buChar char="ü"/>
              <a:defRPr/>
            </a:pPr>
            <a:r>
              <a:rPr lang="en-US" sz="1200" dirty="0">
                <a:latin typeface="Bell MT"/>
                <a:cs typeface="Bell MT"/>
              </a:rPr>
              <a:t>Trade deficit</a:t>
            </a:r>
          </a:p>
          <a:p>
            <a:pPr marL="171450" indent="-171450">
              <a:buFont typeface="Wingdings" charset="2"/>
              <a:buChar char="ü"/>
              <a:defRPr/>
            </a:pPr>
            <a:r>
              <a:rPr lang="en-US" sz="1200" dirty="0">
                <a:latin typeface="Bell MT"/>
                <a:cs typeface="Bell MT"/>
              </a:rPr>
              <a:t>Natural resources</a:t>
            </a:r>
          </a:p>
          <a:p>
            <a:pPr marL="171450" indent="-171450">
              <a:buFont typeface="Wingdings" charset="2"/>
              <a:buChar char="ü"/>
              <a:defRPr/>
            </a:pPr>
            <a:r>
              <a:rPr lang="en-US" sz="1200" dirty="0">
                <a:latin typeface="Bell MT"/>
                <a:cs typeface="Bell MT"/>
              </a:rPr>
              <a:t>Colonialism</a:t>
            </a:r>
          </a:p>
          <a:p>
            <a:pPr marL="171450" indent="-171450">
              <a:buFont typeface="Wingdings" charset="2"/>
              <a:buChar char="ü"/>
              <a:defRPr/>
            </a:pPr>
            <a:r>
              <a:rPr lang="en-US" sz="1200" dirty="0">
                <a:latin typeface="Bell MT"/>
                <a:cs typeface="Bell MT"/>
              </a:rPr>
              <a:t>Independence</a:t>
            </a:r>
          </a:p>
          <a:p>
            <a:pPr marL="171450" indent="-171450">
              <a:buFont typeface="Wingdings" charset="2"/>
              <a:buChar char="ü"/>
              <a:defRPr/>
            </a:pPr>
            <a:r>
              <a:rPr lang="en-US" sz="1200" dirty="0">
                <a:latin typeface="Bell MT"/>
                <a:cs typeface="Bell MT"/>
              </a:rPr>
              <a:t>Development gap</a:t>
            </a:r>
          </a:p>
          <a:p>
            <a:pPr marL="171450" indent="-171450">
              <a:buFont typeface="Wingdings" charset="2"/>
              <a:buChar char="ü"/>
              <a:defRPr/>
            </a:pPr>
            <a:r>
              <a:rPr lang="en-US" sz="1200" dirty="0">
                <a:latin typeface="Bell MT"/>
                <a:cs typeface="Bell MT"/>
              </a:rPr>
              <a:t>Poverty</a:t>
            </a:r>
          </a:p>
          <a:p>
            <a:pPr marL="171450" indent="-171450">
              <a:buFont typeface="Wingdings" charset="2"/>
              <a:buChar char="ü"/>
              <a:defRPr/>
            </a:pPr>
            <a:r>
              <a:rPr lang="en-US" sz="1200" dirty="0">
                <a:latin typeface="Bell MT"/>
                <a:cs typeface="Bell MT"/>
              </a:rPr>
              <a:t>Natural hazards</a:t>
            </a:r>
          </a:p>
          <a:p>
            <a:pPr marL="171450" indent="-171450">
              <a:buFont typeface="Wingdings" charset="2"/>
              <a:buChar char="ü"/>
              <a:defRPr/>
            </a:pPr>
            <a:r>
              <a:rPr lang="en-US" sz="1200" dirty="0">
                <a:latin typeface="Bell MT"/>
                <a:cs typeface="Bell MT"/>
              </a:rPr>
              <a:t>Development gap</a:t>
            </a:r>
          </a:p>
          <a:p>
            <a:pPr marL="171450" indent="-171450">
              <a:buFont typeface="Wingdings" charset="2"/>
              <a:buChar char="ü"/>
              <a:defRPr/>
            </a:pPr>
            <a:r>
              <a:rPr lang="en-US" sz="1200" dirty="0">
                <a:latin typeface="Bell MT"/>
                <a:cs typeface="Bell MT"/>
              </a:rPr>
              <a:t>Profit</a:t>
            </a:r>
          </a:p>
          <a:p>
            <a:pPr marL="171450" indent="-171450">
              <a:buFont typeface="Wingdings" charset="2"/>
              <a:buChar char="ü"/>
              <a:defRPr/>
            </a:pPr>
            <a:r>
              <a:rPr lang="en-US" sz="1200" dirty="0">
                <a:latin typeface="Bell MT"/>
                <a:cs typeface="Bell MT"/>
              </a:rPr>
              <a:t>Export</a:t>
            </a:r>
          </a:p>
          <a:p>
            <a:pPr marL="171450" indent="-171450">
              <a:buFont typeface="Wingdings" charset="2"/>
              <a:buChar char="ü"/>
              <a:defRPr/>
            </a:pPr>
            <a:r>
              <a:rPr lang="en-US" sz="1200" dirty="0">
                <a:latin typeface="Bell MT"/>
                <a:cs typeface="Bell MT"/>
              </a:rPr>
              <a:t>Import</a:t>
            </a:r>
          </a:p>
          <a:p>
            <a:pPr marL="171450" indent="-171450">
              <a:buFont typeface="Wingdings" charset="2"/>
              <a:buChar char="ü"/>
              <a:defRPr/>
            </a:pPr>
            <a:r>
              <a:rPr lang="en-US" sz="1200" dirty="0">
                <a:latin typeface="Bell MT"/>
                <a:cs typeface="Bell MT"/>
              </a:rPr>
              <a:t>Climate</a:t>
            </a:r>
          </a:p>
          <a:p>
            <a:pPr marL="171450" indent="-171450">
              <a:buFont typeface="Wingdings" charset="2"/>
              <a:buChar char="ü"/>
              <a:defRPr/>
            </a:pPr>
            <a:r>
              <a:rPr lang="en-US" sz="1200" dirty="0">
                <a:latin typeface="Bell MT"/>
                <a:cs typeface="Bell MT"/>
              </a:rPr>
              <a:t>Water shortage</a:t>
            </a:r>
          </a:p>
        </p:txBody>
      </p:sp>
      <p:sp>
        <p:nvSpPr>
          <p:cNvPr id="9" name="Rounded Rectangle 8"/>
          <p:cNvSpPr/>
          <p:nvPr/>
        </p:nvSpPr>
        <p:spPr>
          <a:xfrm>
            <a:off x="547645" y="482408"/>
            <a:ext cx="7802605" cy="41717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Use the information from the card sort and the following slides to complete the table about the factors which have caused uneven development. </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flipH="1">
            <a:off x="199365" y="232777"/>
            <a:ext cx="583998" cy="666806"/>
          </a:xfrm>
          <a:prstGeom prst="rect">
            <a:avLst/>
          </a:prstGeom>
          <a:noFill/>
          <a:ln>
            <a:noFill/>
          </a:ln>
        </p:spPr>
      </p:pic>
      <p:grpSp>
        <p:nvGrpSpPr>
          <p:cNvPr id="11" name="Group 10"/>
          <p:cNvGrpSpPr/>
          <p:nvPr/>
        </p:nvGrpSpPr>
        <p:grpSpPr>
          <a:xfrm>
            <a:off x="2576219" y="5552145"/>
            <a:ext cx="2057401" cy="1200329"/>
            <a:chOff x="1512353" y="5093301"/>
            <a:chExt cx="2370667" cy="1674123"/>
          </a:xfrm>
        </p:grpSpPr>
        <p:sp>
          <p:nvSpPr>
            <p:cNvPr id="12" name="Rounded Rectangle 11"/>
            <p:cNvSpPr/>
            <p:nvPr/>
          </p:nvSpPr>
          <p:spPr>
            <a:xfrm>
              <a:off x="1512353" y="5095017"/>
              <a:ext cx="2370667" cy="1629833"/>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TextBox 12"/>
            <p:cNvSpPr txBox="1"/>
            <p:nvPr/>
          </p:nvSpPr>
          <p:spPr>
            <a:xfrm>
              <a:off x="1512353" y="5093301"/>
              <a:ext cx="2351049" cy="1674123"/>
            </a:xfrm>
            <a:prstGeom prst="rect">
              <a:avLst/>
            </a:prstGeom>
            <a:noFill/>
          </p:spPr>
          <p:txBody>
            <a:bodyPr wrap="square" rtlCol="0">
              <a:spAutoFit/>
            </a:bodyPr>
            <a:lstStyle/>
            <a:p>
              <a:pPr algn="ctr"/>
              <a:r>
                <a:rPr lang="en-US" sz="1200" b="1" dirty="0">
                  <a:solidFill>
                    <a:srgbClr val="FFFFFF"/>
                  </a:solidFill>
                  <a:latin typeface="Bell MT"/>
                  <a:cs typeface="Bell MT"/>
                </a:rPr>
                <a:t>Grades C and below</a:t>
              </a:r>
            </a:p>
            <a:p>
              <a:pPr algn="ctr"/>
              <a:r>
                <a:rPr lang="en-US" sz="1200" dirty="0">
                  <a:solidFill>
                    <a:schemeClr val="bg1"/>
                  </a:solidFill>
                  <a:latin typeface="Bell MT"/>
                  <a:cs typeface="Bell MT"/>
                </a:rPr>
                <a:t>You can describe the different factors which have caused and are causing uneven development across the world.</a:t>
              </a:r>
            </a:p>
          </p:txBody>
        </p:sp>
      </p:grpSp>
      <p:grpSp>
        <p:nvGrpSpPr>
          <p:cNvPr id="14" name="Group 13"/>
          <p:cNvGrpSpPr/>
          <p:nvPr/>
        </p:nvGrpSpPr>
        <p:grpSpPr>
          <a:xfrm>
            <a:off x="4790739" y="5566047"/>
            <a:ext cx="2057400" cy="1153022"/>
            <a:chOff x="3369733" y="4975635"/>
            <a:chExt cx="2370667" cy="1629833"/>
          </a:xfrm>
        </p:grpSpPr>
        <p:sp>
          <p:nvSpPr>
            <p:cNvPr id="15" name="Rounded Rectangle 14"/>
            <p:cNvSpPr/>
            <p:nvPr/>
          </p:nvSpPr>
          <p:spPr>
            <a:xfrm>
              <a:off x="3369733" y="4975635"/>
              <a:ext cx="2370667" cy="162983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Box 15"/>
            <p:cNvSpPr txBox="1"/>
            <p:nvPr/>
          </p:nvSpPr>
          <p:spPr>
            <a:xfrm>
              <a:off x="3369733" y="4975635"/>
              <a:ext cx="2370667" cy="1435672"/>
            </a:xfrm>
            <a:prstGeom prst="rect">
              <a:avLst/>
            </a:prstGeom>
            <a:noFill/>
          </p:spPr>
          <p:txBody>
            <a:bodyPr wrap="square" rtlCol="0">
              <a:spAutoFit/>
            </a:bodyPr>
            <a:lstStyle/>
            <a:p>
              <a:pPr algn="ctr"/>
              <a:r>
                <a:rPr lang="en-US" sz="1200" b="1" dirty="0">
                  <a:solidFill>
                    <a:srgbClr val="FFFFFF"/>
                  </a:solidFill>
                  <a:latin typeface="Bell MT"/>
                  <a:cs typeface="Bell MT"/>
                </a:rPr>
                <a:t>Grade B</a:t>
              </a:r>
            </a:p>
            <a:p>
              <a:pPr algn="ctr"/>
              <a:r>
                <a:rPr lang="en-US" sz="1200" dirty="0">
                  <a:solidFill>
                    <a:schemeClr val="bg1"/>
                  </a:solidFill>
                  <a:latin typeface="Bell MT"/>
                  <a:cs typeface="Bell MT"/>
                </a:rPr>
                <a:t>You can give examples of countries that are poorer as a result of the cause that you have described. </a:t>
              </a:r>
            </a:p>
          </p:txBody>
        </p:sp>
      </p:grpSp>
      <p:grpSp>
        <p:nvGrpSpPr>
          <p:cNvPr id="17" name="Group 16"/>
          <p:cNvGrpSpPr/>
          <p:nvPr/>
        </p:nvGrpSpPr>
        <p:grpSpPr>
          <a:xfrm>
            <a:off x="6969881" y="5572377"/>
            <a:ext cx="2067983" cy="1124880"/>
            <a:chOff x="6544733" y="5079999"/>
            <a:chExt cx="2370667" cy="1629834"/>
          </a:xfrm>
        </p:grpSpPr>
        <p:sp>
          <p:nvSpPr>
            <p:cNvPr id="18" name="Rounded Rectangle 17"/>
            <p:cNvSpPr/>
            <p:nvPr/>
          </p:nvSpPr>
          <p:spPr>
            <a:xfrm>
              <a:off x="6544733" y="5080000"/>
              <a:ext cx="2370667"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Box 18"/>
            <p:cNvSpPr txBox="1"/>
            <p:nvPr/>
          </p:nvSpPr>
          <p:spPr>
            <a:xfrm>
              <a:off x="6544734" y="5079999"/>
              <a:ext cx="2370666" cy="1471590"/>
            </a:xfrm>
            <a:prstGeom prst="rect">
              <a:avLst/>
            </a:prstGeom>
            <a:noFill/>
          </p:spPr>
          <p:txBody>
            <a:bodyPr wrap="square" rtlCol="0">
              <a:spAutoFit/>
            </a:bodyPr>
            <a:lstStyle/>
            <a:p>
              <a:pPr algn="ctr"/>
              <a:r>
                <a:rPr lang="en-US" sz="1200" b="1" dirty="0">
                  <a:solidFill>
                    <a:srgbClr val="FFFFFF"/>
                  </a:solidFill>
                  <a:latin typeface="Bell MT"/>
                  <a:cs typeface="Bell MT"/>
                </a:rPr>
                <a:t>Grades A-A*</a:t>
              </a:r>
            </a:p>
            <a:p>
              <a:pPr algn="ctr"/>
              <a:r>
                <a:rPr lang="en-US" sz="1200" dirty="0">
                  <a:solidFill>
                    <a:schemeClr val="bg1"/>
                  </a:solidFill>
                  <a:latin typeface="Bell MT"/>
                  <a:cs typeface="Bell MT"/>
                </a:rPr>
                <a:t>You can explain how the cause you have described causes uneven development and the development gap.</a:t>
              </a:r>
            </a:p>
          </p:txBody>
        </p:sp>
      </p:grpSp>
      <p:sp>
        <p:nvSpPr>
          <p:cNvPr id="20" name="TextBox 19"/>
          <p:cNvSpPr txBox="1"/>
          <p:nvPr/>
        </p:nvSpPr>
        <p:spPr>
          <a:xfrm>
            <a:off x="2455333" y="3691578"/>
            <a:ext cx="6455834" cy="1815882"/>
          </a:xfrm>
          <a:prstGeom prst="rect">
            <a:avLst/>
          </a:prstGeom>
          <a:noFill/>
          <a:ln>
            <a:solidFill>
              <a:schemeClr val="tx2">
                <a:lumMod val="40000"/>
                <a:lumOff val="60000"/>
              </a:schemeClr>
            </a:solidFill>
          </a:ln>
        </p:spPr>
        <p:txBody>
          <a:bodyPr wrap="square" rtlCol="0">
            <a:spAutoFit/>
          </a:bodyPr>
          <a:lstStyle/>
          <a:p>
            <a:pPr algn="just"/>
            <a:r>
              <a:rPr lang="en-US" sz="1600" dirty="0">
                <a:solidFill>
                  <a:srgbClr val="AC0703"/>
                </a:solidFill>
                <a:latin typeface="Bell MT"/>
                <a:cs typeface="Bell MT"/>
              </a:rPr>
              <a:t>One economic factor that causes uneven development is trade</a:t>
            </a:r>
            <a:r>
              <a:rPr lang="en-US" sz="1600" dirty="0">
                <a:latin typeface="Bell MT"/>
                <a:cs typeface="Bell MT"/>
              </a:rPr>
              <a:t>. </a:t>
            </a:r>
            <a:r>
              <a:rPr lang="en-US" sz="1600" dirty="0">
                <a:solidFill>
                  <a:schemeClr val="accent6">
                    <a:lumMod val="75000"/>
                  </a:schemeClr>
                </a:solidFill>
                <a:latin typeface="Bell MT"/>
                <a:cs typeface="Bell MT"/>
              </a:rPr>
              <a:t>LICs such as Ghana trade low value raw materials such as coca. Whereas, HICs such as America have the ability to process these raw materials and sell processed goods such as coffee. </a:t>
            </a:r>
            <a:r>
              <a:rPr lang="en-US" sz="1600" dirty="0">
                <a:solidFill>
                  <a:srgbClr val="008000"/>
                </a:solidFill>
                <a:latin typeface="Bell MT"/>
                <a:cs typeface="Bell MT"/>
              </a:rPr>
              <a:t>Furthermore, the price of raw materials fluctuates significantly causing the LIC great economic uncertainty. Consequently LICs end up in a trade deficit and HICs have a trade surplus.</a:t>
            </a:r>
            <a:r>
              <a:rPr lang="en-US" sz="1600" dirty="0">
                <a:latin typeface="Bell MT"/>
                <a:cs typeface="Bell MT"/>
              </a:rPr>
              <a:t> </a:t>
            </a:r>
            <a:r>
              <a:rPr lang="en-US" sz="1600" dirty="0">
                <a:solidFill>
                  <a:schemeClr val="accent4">
                    <a:lumMod val="75000"/>
                  </a:schemeClr>
                </a:solidFill>
                <a:latin typeface="Bell MT"/>
                <a:cs typeface="Bell MT"/>
              </a:rPr>
              <a:t>As a result the richer countries of the world get richer and the poor get poorer. </a:t>
            </a:r>
          </a:p>
        </p:txBody>
      </p:sp>
      <p:sp>
        <p:nvSpPr>
          <p:cNvPr id="21" name="Rounded Rectangle 20"/>
          <p:cNvSpPr/>
          <p:nvPr/>
        </p:nvSpPr>
        <p:spPr>
          <a:xfrm>
            <a:off x="2901379" y="3227773"/>
            <a:ext cx="5347272" cy="402883"/>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Bell MT"/>
                <a:cs typeface="Bell MT"/>
              </a:rPr>
              <a:t>Explain one cause of global uneven development. (4 marks)</a:t>
            </a:r>
          </a:p>
        </p:txBody>
      </p:sp>
      <p:pic>
        <p:nvPicPr>
          <p:cNvPr id="22" name="Picture 2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18200" y="3019636"/>
            <a:ext cx="583998" cy="666806"/>
          </a:xfrm>
          <a:prstGeom prst="rect">
            <a:avLst/>
          </a:prstGeom>
          <a:noFill/>
          <a:ln>
            <a:noFill/>
          </a:ln>
        </p:spPr>
      </p:pic>
    </p:spTree>
    <p:extLst>
      <p:ext uri="{BB962C8B-B14F-4D97-AF65-F5344CB8AC3E}">
        <p14:creationId xmlns:p14="http://schemas.microsoft.com/office/powerpoint/2010/main" val="3764622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DB21-994C-A248-B8EC-B23EF298775E}"/>
              </a:ext>
            </a:extLst>
          </p:cNvPr>
          <p:cNvSpPr>
            <a:spLocks noGrp="1"/>
          </p:cNvSpPr>
          <p:nvPr>
            <p:ph type="title"/>
          </p:nvPr>
        </p:nvSpPr>
        <p:spPr>
          <a:xfrm>
            <a:off x="134255" y="88860"/>
            <a:ext cx="7886700" cy="1325563"/>
          </a:xfrm>
        </p:spPr>
        <p:txBody>
          <a:bodyPr/>
          <a:lstStyle/>
          <a:p>
            <a:r>
              <a:rPr lang="en-US" dirty="0">
                <a:latin typeface="dearJoe 5 CASUAL PRO" panose="02000000000000000000" pitchFamily="2" charset="0"/>
              </a:rPr>
              <a:t>Urbanisation</a:t>
            </a:r>
          </a:p>
        </p:txBody>
      </p:sp>
      <p:sp>
        <p:nvSpPr>
          <p:cNvPr id="3" name="Text Placeholder 2">
            <a:extLst>
              <a:ext uri="{FF2B5EF4-FFF2-40B4-BE49-F238E27FC236}">
                <a16:creationId xmlns:a16="http://schemas.microsoft.com/office/drawing/2014/main" id="{486C9794-BAC0-9641-9540-7468E9D42BFB}"/>
              </a:ext>
            </a:extLst>
          </p:cNvPr>
          <p:cNvSpPr>
            <a:spLocks noGrp="1"/>
          </p:cNvSpPr>
          <p:nvPr>
            <p:ph type="body" idx="1"/>
          </p:nvPr>
        </p:nvSpPr>
        <p:spPr>
          <a:xfrm>
            <a:off x="258260" y="957524"/>
            <a:ext cx="7886700" cy="4351338"/>
          </a:xfrm>
        </p:spPr>
        <p:txBody>
          <a:bodyPr/>
          <a:lstStyle/>
          <a:p>
            <a:pPr marL="177800" indent="0">
              <a:buNone/>
            </a:pPr>
            <a:r>
              <a:rPr lang="en-GB" dirty="0"/>
              <a:t>With a growing population, an increasing middle class and the falling need for agricultural workers China also needs to deal with rising urbanisation. </a:t>
            </a:r>
            <a:endParaRPr lang="en-US" dirty="0"/>
          </a:p>
        </p:txBody>
      </p:sp>
      <p:pic>
        <p:nvPicPr>
          <p:cNvPr id="4" name="Picture 3">
            <a:extLst>
              <a:ext uri="{FF2B5EF4-FFF2-40B4-BE49-F238E27FC236}">
                <a16:creationId xmlns:a16="http://schemas.microsoft.com/office/drawing/2014/main" id="{B1D73737-48DF-714B-A306-8F29C5F68D1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548" y="2398110"/>
            <a:ext cx="5403689" cy="4187885"/>
          </a:xfrm>
          <a:prstGeom prst="rect">
            <a:avLst/>
          </a:prstGeom>
          <a:noFill/>
          <a:ln>
            <a:noFill/>
          </a:ln>
        </p:spPr>
      </p:pic>
      <p:sp>
        <p:nvSpPr>
          <p:cNvPr id="5" name="Text Box 19">
            <a:extLst>
              <a:ext uri="{FF2B5EF4-FFF2-40B4-BE49-F238E27FC236}">
                <a16:creationId xmlns:a16="http://schemas.microsoft.com/office/drawing/2014/main" id="{B92F0E65-CF99-104F-8B95-3DEEBD628EBA}"/>
              </a:ext>
            </a:extLst>
          </p:cNvPr>
          <p:cNvSpPr txBox="1"/>
          <p:nvPr/>
        </p:nvSpPr>
        <p:spPr>
          <a:xfrm>
            <a:off x="5460237" y="2876871"/>
            <a:ext cx="3425503" cy="243199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GB" sz="1100" dirty="0">
                <a:effectLst/>
                <a:latin typeface="Century Gothic" panose="020B0502020202020204" pitchFamily="34" charset="0"/>
                <a:ea typeface="Calibri" panose="020F0502020204030204" pitchFamily="34" charset="0"/>
                <a:cs typeface="Times New Roman" panose="02020603050405020304" pitchFamily="18" charset="0"/>
              </a:rPr>
              <a:t>Urbanisation is the movement of people from rural areas and agricultural employment to urban areas and employment in manufacturing and 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100" dirty="0">
                <a:effectLst/>
                <a:latin typeface="Century Gothic" panose="020B0502020202020204" pitchFamily="34" charset="0"/>
                <a:ea typeface="Calibri" panose="020F0502020204030204" pitchFamily="34" charset="0"/>
                <a:cs typeface="Times New Roman" panose="02020603050405020304" pitchFamily="18" charset="0"/>
              </a:rPr>
              <a:t>Urban growth is the rate of population growth and expansion of urban areas. The more an urban area grows, the more employment opportunities are created.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100" dirty="0">
                <a:effectLst/>
                <a:latin typeface="Century Gothic" panose="020B0502020202020204" pitchFamily="34" charset="0"/>
                <a:ea typeface="Calibri" panose="020F0502020204030204" pitchFamily="34" charset="0"/>
                <a:cs typeface="Times New Roman" panose="02020603050405020304" pitchFamily="18" charset="0"/>
              </a:rPr>
              <a:t>Urban growth results from both rural-urban migration and natural increase from births in the cities exceeding deaths.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92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CASE STUDY: Inequalities in China</a:t>
            </a:r>
          </a:p>
        </p:txBody>
      </p:sp>
      <p:sp>
        <p:nvSpPr>
          <p:cNvPr id="224" name="Shape 224"/>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Review the Economist Article / </a:t>
            </a:r>
            <a:r>
              <a:rPr lang="en-US" sz="2800" b="0" i="0" u="none" strike="noStrike" cap="none" dirty="0" err="1">
                <a:solidFill>
                  <a:schemeClr val="dk1"/>
                </a:solidFill>
                <a:latin typeface="Calibri"/>
                <a:ea typeface="Calibri"/>
                <a:cs typeface="Calibri"/>
                <a:sym typeface="Calibri"/>
              </a:rPr>
              <a:t>Videographic</a:t>
            </a:r>
            <a:r>
              <a:rPr lang="en-US" sz="2800" b="0" i="0" u="none" strike="noStrike" cap="none" dirty="0">
                <a:solidFill>
                  <a:schemeClr val="dk1"/>
                </a:solidFill>
                <a:latin typeface="Calibri"/>
                <a:ea typeface="Calibri"/>
                <a:cs typeface="Calibri"/>
                <a:sym typeface="Calibri"/>
              </a:rPr>
              <a:t>:</a:t>
            </a:r>
          </a:p>
          <a:p>
            <a:pPr marL="0" lvl="0" indent="0">
              <a:lnSpc>
                <a:spcPct val="90000"/>
              </a:lnSpc>
              <a:spcBef>
                <a:spcPts val="0"/>
              </a:spcBef>
              <a:buClr>
                <a:schemeClr val="dk1"/>
              </a:buClr>
              <a:buSzPct val="25000"/>
              <a:buNone/>
            </a:pPr>
            <a:r>
              <a:rPr lang="en-US" sz="1800" dirty="0">
                <a:solidFill>
                  <a:schemeClr val="dk1"/>
                </a:solidFill>
                <a:ea typeface="Calibri"/>
                <a:cs typeface="Calibri"/>
                <a:sym typeface="Calibri"/>
                <a:hlinkClick r:id="rId3"/>
              </a:rPr>
              <a:t>https://www.youtube.com/watch?v=KNXg-kYk-LU&amp;feature=emb_logo</a:t>
            </a:r>
            <a:endParaRPr lang="en-US" sz="1800" dirty="0">
              <a:solidFill>
                <a:schemeClr val="dk1"/>
              </a:solidFill>
              <a:ea typeface="Calibri"/>
              <a:cs typeface="Calibri"/>
              <a:sym typeface="Calibri"/>
            </a:endParaRPr>
          </a:p>
          <a:p>
            <a:pPr marL="0" lvl="0" indent="0">
              <a:lnSpc>
                <a:spcPct val="90000"/>
              </a:lnSpc>
              <a:spcBef>
                <a:spcPts val="0"/>
              </a:spcBef>
              <a:buClr>
                <a:schemeClr val="dk1"/>
              </a:buClr>
              <a:buSzPct val="25000"/>
              <a:buNone/>
            </a:pPr>
            <a:endParaRPr sz="1800" b="0" i="0" u="none" strike="noStrike" cap="none" dirty="0">
              <a:solidFill>
                <a:schemeClr val="dk1"/>
              </a:solidFill>
              <a:latin typeface="Calibri"/>
              <a:ea typeface="Calibri"/>
              <a:cs typeface="Calibri"/>
              <a:sym typeface="Calibri"/>
            </a:endParaRPr>
          </a:p>
        </p:txBody>
      </p:sp>
      <p:pic>
        <p:nvPicPr>
          <p:cNvPr id="225" name="Shape 225"/>
          <p:cNvPicPr preferRelativeResize="0"/>
          <p:nvPr/>
        </p:nvPicPr>
        <p:blipFill rotWithShape="1">
          <a:blip r:embed="rId4">
            <a:alphaModFix/>
          </a:blip>
          <a:srcRect/>
          <a:stretch/>
        </p:blipFill>
        <p:spPr>
          <a:xfrm>
            <a:off x="4693153" y="2979940"/>
            <a:ext cx="3969269" cy="2812386"/>
          </a:xfrm>
          <a:prstGeom prst="rect">
            <a:avLst/>
          </a:prstGeom>
          <a:noFill/>
          <a:ln>
            <a:noFill/>
          </a:ln>
        </p:spPr>
      </p:pic>
      <p:sp>
        <p:nvSpPr>
          <p:cNvPr id="2" name="TextBox 1"/>
          <p:cNvSpPr txBox="1"/>
          <p:nvPr/>
        </p:nvSpPr>
        <p:spPr>
          <a:xfrm>
            <a:off x="182880" y="2610683"/>
            <a:ext cx="4657344" cy="4247317"/>
          </a:xfrm>
          <a:prstGeom prst="rect">
            <a:avLst/>
          </a:prstGeom>
          <a:noFill/>
        </p:spPr>
        <p:txBody>
          <a:bodyPr wrap="square" rtlCol="0">
            <a:spAutoFit/>
          </a:bodyPr>
          <a:lstStyle/>
          <a:p>
            <a:r>
              <a:rPr lang="en-US" sz="1800" dirty="0"/>
              <a:t>a. How many people have left rural areas to seek work?</a:t>
            </a:r>
          </a:p>
          <a:p>
            <a:r>
              <a:rPr lang="en-US" sz="1800" dirty="0"/>
              <a:t>b. Outline the reasons why people left.</a:t>
            </a:r>
          </a:p>
          <a:p>
            <a:r>
              <a:rPr lang="en-US" sz="1800" dirty="0"/>
              <a:t>c. In 1978, how much did farmers earn?</a:t>
            </a:r>
          </a:p>
          <a:p>
            <a:r>
              <a:rPr lang="en-US" sz="1800" dirty="0"/>
              <a:t>d. What are the negative aspects of migration?</a:t>
            </a:r>
          </a:p>
          <a:p>
            <a:r>
              <a:rPr lang="en-US" sz="1800" dirty="0"/>
              <a:t>e. What has happened to the wealth gap over time?</a:t>
            </a:r>
          </a:p>
          <a:p>
            <a:r>
              <a:rPr lang="en-US" sz="1800" dirty="0"/>
              <a:t>f. What changes has Shenzhen seen since 1978?</a:t>
            </a:r>
          </a:p>
          <a:p>
            <a:r>
              <a:rPr lang="en-US" sz="1800" dirty="0"/>
              <a:t>g. Outline the comparative GDP values of coastal regions compared to western countries.</a:t>
            </a:r>
          </a:p>
          <a:p>
            <a:r>
              <a:rPr lang="en-US" sz="1800" dirty="0"/>
              <a:t>h. What change is China seeing in terms of location of manufacturing industry?</a:t>
            </a:r>
          </a:p>
        </p:txBody>
      </p:sp>
      <p:sp>
        <p:nvSpPr>
          <p:cNvPr id="3" name="Rectangle 2"/>
          <p:cNvSpPr/>
          <p:nvPr/>
        </p:nvSpPr>
        <p:spPr>
          <a:xfrm>
            <a:off x="182880" y="6046116"/>
            <a:ext cx="8961120" cy="646331"/>
          </a:xfrm>
          <a:prstGeom prst="rect">
            <a:avLst/>
          </a:prstGeom>
        </p:spPr>
        <p:txBody>
          <a:bodyPr wrap="square">
            <a:spAutoFit/>
          </a:bodyPr>
          <a:lstStyle/>
          <a:p>
            <a:r>
              <a:rPr lang="en-US">
                <a:hlinkClick r:id="rId5"/>
              </a:rPr>
              <a:t>More information :</a:t>
            </a:r>
          </a:p>
          <a:p>
            <a:r>
              <a:rPr lang="en-US" dirty="0">
                <a:hlinkClick r:id="rId5"/>
              </a:rPr>
              <a:t>http://www.bbc.co.uk/bitesize/ks3/geography/places/contrasts_within_continent/revision/3/</a:t>
            </a:r>
            <a:endParaRPr lang="en-US" dirty="0"/>
          </a:p>
        </p:txBody>
      </p:sp>
    </p:spTree>
    <p:extLst>
      <p:ext uri="{BB962C8B-B14F-4D97-AF65-F5344CB8AC3E}">
        <p14:creationId xmlns:p14="http://schemas.microsoft.com/office/powerpoint/2010/main" val="41304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3"/>
          <p:cNvSpPr txBox="1">
            <a:spLocks/>
          </p:cNvSpPr>
          <p:nvPr/>
        </p:nvSpPr>
        <p:spPr>
          <a:xfrm>
            <a:off x="518922" y="96902"/>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dirty="0">
                <a:solidFill>
                  <a:schemeClr val="lt1"/>
                </a:solidFill>
                <a:latin typeface="Calibri"/>
                <a:ea typeface="Calibri"/>
                <a:cs typeface="Calibri"/>
                <a:sym typeface="Calibri"/>
              </a:rPr>
              <a:t>Core and Periphery in China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40" y="1422465"/>
            <a:ext cx="6418863" cy="5203511"/>
          </a:xfrm>
          <a:prstGeom prst="rect">
            <a:avLst/>
          </a:prstGeom>
        </p:spPr>
      </p:pic>
    </p:spTree>
    <p:extLst>
      <p:ext uri="{BB962C8B-B14F-4D97-AF65-F5344CB8AC3E}">
        <p14:creationId xmlns:p14="http://schemas.microsoft.com/office/powerpoint/2010/main" val="198283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016000"/>
            <a:ext cx="9029700" cy="4826000"/>
          </a:xfrm>
          <a:prstGeom prst="rect">
            <a:avLst/>
          </a:prstGeom>
        </p:spPr>
      </p:pic>
    </p:spTree>
    <p:extLst>
      <p:ext uri="{BB962C8B-B14F-4D97-AF65-F5344CB8AC3E}">
        <p14:creationId xmlns:p14="http://schemas.microsoft.com/office/powerpoint/2010/main" val="277451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a:spLocks noGrp="1"/>
          </p:cNvSpPr>
          <p:nvPr>
            <p:ph idx="1"/>
          </p:nvPr>
        </p:nvSpPr>
        <p:spPr>
          <a:xfrm>
            <a:off x="210914" y="552979"/>
            <a:ext cx="4350503" cy="3913187"/>
          </a:xfrm>
          <a:ln w="9525">
            <a:noFill/>
          </a:ln>
        </p:spPr>
        <p:txBody>
          <a:bodyPr>
            <a:noAutofit/>
          </a:bodyPr>
          <a:lstStyle/>
          <a:p>
            <a:pPr marL="0" indent="0" algn="just">
              <a:buNone/>
            </a:pPr>
            <a:r>
              <a:rPr lang="en-GB" sz="1800" dirty="0">
                <a:latin typeface="Bell MT"/>
                <a:cs typeface="Bell MT"/>
              </a:rPr>
              <a:t>Historically </a:t>
            </a:r>
            <a:r>
              <a:rPr lang="en-GB" sz="1800" b="1" dirty="0">
                <a:latin typeface="Bell MT"/>
                <a:cs typeface="Bell MT"/>
              </a:rPr>
              <a:t>colonialism</a:t>
            </a:r>
            <a:r>
              <a:rPr lang="en-GB" sz="1800" dirty="0">
                <a:latin typeface="Bell MT"/>
                <a:cs typeface="Bell MT"/>
              </a:rPr>
              <a:t> harmed many countries and sometimes created </a:t>
            </a:r>
            <a:r>
              <a:rPr lang="en-GB" sz="1800" b="1" dirty="0">
                <a:latin typeface="Bell MT"/>
                <a:cs typeface="Bell MT"/>
              </a:rPr>
              <a:t>conflict</a:t>
            </a:r>
            <a:r>
              <a:rPr lang="en-GB" sz="1800" dirty="0">
                <a:latin typeface="Bell MT"/>
                <a:cs typeface="Bell MT"/>
              </a:rPr>
              <a:t>, which continues today. During the 1700s and 1800s (and earlier in some cases), most of the global south was </a:t>
            </a:r>
            <a:r>
              <a:rPr lang="en-GB" sz="1800" b="1" dirty="0">
                <a:latin typeface="Bell MT"/>
                <a:cs typeface="Bell MT"/>
              </a:rPr>
              <a:t>colonised</a:t>
            </a:r>
            <a:r>
              <a:rPr lang="en-GB" sz="1800" dirty="0">
                <a:latin typeface="Bell MT"/>
                <a:cs typeface="Bell MT"/>
              </a:rPr>
              <a:t> by European nations such as Britain, France and Spain. Their aims were simple: to build global influence in order to better compete against rival European states and to access raw materials and labour. South American, Asian and African cultures were badly affected, especially those that became part of the </a:t>
            </a:r>
            <a:r>
              <a:rPr lang="en-GB" sz="1800" b="1" dirty="0">
                <a:latin typeface="Bell MT"/>
                <a:cs typeface="Bell MT"/>
              </a:rPr>
              <a:t>transatlantic slave trade</a:t>
            </a:r>
            <a:r>
              <a:rPr lang="en-GB" sz="1800" dirty="0">
                <a:latin typeface="Bell MT"/>
                <a:cs typeface="Bell MT"/>
              </a:rPr>
              <a:t>. </a:t>
            </a:r>
            <a:endParaRPr lang="en-GB" sz="2000" b="1" dirty="0">
              <a:latin typeface="Bell MT"/>
              <a:cs typeface="Bell MT"/>
            </a:endParaRPr>
          </a:p>
        </p:txBody>
      </p:sp>
      <p:sp>
        <p:nvSpPr>
          <p:cNvPr id="6" name="Rectangle 5"/>
          <p:cNvSpPr/>
          <p:nvPr/>
        </p:nvSpPr>
        <p:spPr>
          <a:xfrm>
            <a:off x="1" y="20743"/>
            <a:ext cx="4720166"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44C7FF"/>
                </a:solidFill>
                <a:effectLst>
                  <a:outerShdw blurRad="41275" dist="20320" dir="1800000" algn="tl" rotWithShape="0">
                    <a:srgbClr val="000000">
                      <a:alpha val="40000"/>
                    </a:srgbClr>
                  </a:outerShdw>
                </a:effectLst>
                <a:latin typeface="Comic Sans MS"/>
                <a:cs typeface="Comic Sans MS"/>
              </a:rPr>
              <a:t>Historical reasons: Colonialism</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867580" y="658815"/>
            <a:ext cx="4127500" cy="4294186"/>
          </a:xfrm>
          <a:prstGeom prst="rect">
            <a:avLst/>
          </a:prstGeom>
          <a:noFill/>
          <a:ln w="25400">
            <a:solidFill>
              <a:srgbClr val="44C7FF"/>
            </a:solidFill>
          </a:ln>
        </p:spPr>
      </p:pic>
      <p:sp>
        <p:nvSpPr>
          <p:cNvPr id="8" name="TextBox 7"/>
          <p:cNvSpPr txBox="1"/>
          <p:nvPr/>
        </p:nvSpPr>
        <p:spPr>
          <a:xfrm>
            <a:off x="210914" y="4466166"/>
            <a:ext cx="4509253" cy="2308324"/>
          </a:xfrm>
          <a:prstGeom prst="rect">
            <a:avLst/>
          </a:prstGeom>
          <a:noFill/>
          <a:ln w="25400">
            <a:solidFill>
              <a:srgbClr val="44C7FF"/>
            </a:solidFill>
            <a:prstDash val="dashDot"/>
          </a:ln>
        </p:spPr>
        <p:txBody>
          <a:bodyPr wrap="square" rtlCol="0">
            <a:spAutoFit/>
          </a:bodyPr>
          <a:lstStyle/>
          <a:p>
            <a:pPr algn="just"/>
            <a:r>
              <a:rPr lang="en-US" sz="1600" b="1" dirty="0">
                <a:solidFill>
                  <a:srgbClr val="44C7FF"/>
                </a:solidFill>
                <a:latin typeface="Baskerville SemiBold"/>
                <a:cs typeface="Baskerville SemiBold"/>
              </a:rPr>
              <a:t>Key words</a:t>
            </a:r>
          </a:p>
          <a:p>
            <a:pPr marL="285750" indent="-285750" algn="just">
              <a:buFont typeface="Wingdings" charset="2"/>
              <a:buChar char="ü"/>
            </a:pPr>
            <a:r>
              <a:rPr lang="en-US" sz="1600" i="1" dirty="0">
                <a:solidFill>
                  <a:srgbClr val="44C7FF"/>
                </a:solidFill>
                <a:latin typeface="Baskerville SemiBold"/>
                <a:cs typeface="Baskerville SemiBold"/>
              </a:rPr>
              <a:t>Transatlantic slave trade- the transportation of slaves across the world, mainly from Africa to the Americas. </a:t>
            </a:r>
          </a:p>
          <a:p>
            <a:pPr marL="285750" indent="-285750" algn="just">
              <a:buFont typeface="Wingdings" charset="2"/>
              <a:buChar char="ü"/>
            </a:pPr>
            <a:r>
              <a:rPr lang="en-US" sz="1600" i="1" dirty="0">
                <a:solidFill>
                  <a:srgbClr val="44C7FF"/>
                </a:solidFill>
                <a:latin typeface="Baskerville SemiBold"/>
                <a:cs typeface="Baskerville SemiBold"/>
              </a:rPr>
              <a:t>Colonised- when a country has fully or partially been taken over by another country. </a:t>
            </a:r>
          </a:p>
          <a:p>
            <a:pPr marL="285750" indent="-285750" algn="just">
              <a:buFont typeface="Wingdings" charset="2"/>
              <a:buChar char="ü"/>
            </a:pPr>
            <a:r>
              <a:rPr lang="en-US" sz="1600" i="1" dirty="0">
                <a:solidFill>
                  <a:srgbClr val="44C7FF"/>
                </a:solidFill>
                <a:latin typeface="Baskerville SemiBold"/>
                <a:cs typeface="Baskerville SemiBold"/>
              </a:rPr>
              <a:t>Conflict-</a:t>
            </a:r>
          </a:p>
          <a:p>
            <a:pPr marL="285750" indent="-285750" algn="just">
              <a:buFont typeface="Wingdings" charset="2"/>
              <a:buChar char="ü"/>
            </a:pPr>
            <a:r>
              <a:rPr lang="en-US" sz="1600" i="1" dirty="0">
                <a:solidFill>
                  <a:srgbClr val="44C7FF"/>
                </a:solidFill>
                <a:latin typeface="Baskerville SemiBold"/>
                <a:cs typeface="Baskerville SemiBold"/>
              </a:rPr>
              <a:t>Colonialism- when one country acquires full or partial control over another. </a:t>
            </a:r>
          </a:p>
        </p:txBody>
      </p:sp>
    </p:spTree>
    <p:extLst>
      <p:ext uri="{BB962C8B-B14F-4D97-AF65-F5344CB8AC3E}">
        <p14:creationId xmlns:p14="http://schemas.microsoft.com/office/powerpoint/2010/main" val="51106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5228167"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D7CDA"/>
                </a:solidFill>
                <a:effectLst>
                  <a:outerShdw blurRad="41275" dist="20320" dir="1800000" algn="tl" rotWithShape="0">
                    <a:srgbClr val="000000">
                      <a:alpha val="40000"/>
                    </a:srgbClr>
                  </a:outerShdw>
                </a:effectLst>
                <a:latin typeface="Comic Sans MS"/>
                <a:cs typeface="Comic Sans MS"/>
              </a:rPr>
              <a:t>Historical reasons: Independence</a:t>
            </a:r>
          </a:p>
        </p:txBody>
      </p:sp>
      <p:sp>
        <p:nvSpPr>
          <p:cNvPr id="5" name="Content Placeholder 9"/>
          <p:cNvSpPr txBox="1">
            <a:spLocks/>
          </p:cNvSpPr>
          <p:nvPr/>
        </p:nvSpPr>
        <p:spPr>
          <a:xfrm>
            <a:off x="264583" y="599281"/>
            <a:ext cx="8583083" cy="2734469"/>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b="1" dirty="0">
                <a:latin typeface="Bell MT"/>
                <a:cs typeface="Bell MT"/>
              </a:rPr>
              <a:t>Colonialism </a:t>
            </a:r>
            <a:r>
              <a:rPr lang="en-GB" sz="1800" dirty="0">
                <a:latin typeface="Bell MT"/>
                <a:cs typeface="Bell MT"/>
              </a:rPr>
              <a:t>ended for the most part, in the twentieth centaury. For example, India and Nigeria gained independence from the UK in 1947 and 1960. But </a:t>
            </a:r>
            <a:r>
              <a:rPr lang="en-GB" sz="1800" b="1" dirty="0">
                <a:latin typeface="Bell MT"/>
                <a:cs typeface="Bell MT"/>
              </a:rPr>
              <a:t>independence </a:t>
            </a:r>
            <a:r>
              <a:rPr lang="en-GB" sz="1800" dirty="0">
                <a:latin typeface="Bell MT"/>
                <a:cs typeface="Bell MT"/>
              </a:rPr>
              <a:t>sometimes creates new problems. When the Democratic Republic of Congo gained freedom from Belgium in the 1960s, there were reputedly just 14 university graduates amongst its population, so badly had the Belgium's neglected the education system. Power struggles also often took place in newly independent countries, especially if rich </a:t>
            </a:r>
            <a:r>
              <a:rPr lang="en-GB" sz="1800" b="1" dirty="0">
                <a:latin typeface="Bell MT"/>
                <a:cs typeface="Bell MT"/>
              </a:rPr>
              <a:t>natural resources </a:t>
            </a:r>
            <a:r>
              <a:rPr lang="en-GB" sz="1800" dirty="0">
                <a:latin typeface="Bell MT"/>
                <a:cs typeface="Bell MT"/>
              </a:rPr>
              <a:t>like diamonds were at steak. </a:t>
            </a:r>
            <a:endParaRPr lang="en-GB" sz="2000" b="1" dirty="0">
              <a:latin typeface="Bell MT"/>
              <a:cs typeface="Bell MT"/>
            </a:endParaRPr>
          </a:p>
        </p:txBody>
      </p:sp>
      <p:sp>
        <p:nvSpPr>
          <p:cNvPr id="6" name="TextBox 5"/>
          <p:cNvSpPr txBox="1"/>
          <p:nvPr/>
        </p:nvSpPr>
        <p:spPr>
          <a:xfrm>
            <a:off x="4307418" y="4699001"/>
            <a:ext cx="4656666" cy="1815882"/>
          </a:xfrm>
          <a:prstGeom prst="rect">
            <a:avLst/>
          </a:prstGeom>
          <a:noFill/>
          <a:ln w="25400">
            <a:solidFill>
              <a:srgbClr val="FD7CDA"/>
            </a:solidFill>
            <a:prstDash val="dashDot"/>
          </a:ln>
        </p:spPr>
        <p:txBody>
          <a:bodyPr wrap="square" rtlCol="0">
            <a:spAutoFit/>
          </a:bodyPr>
          <a:lstStyle/>
          <a:p>
            <a:pPr algn="just"/>
            <a:r>
              <a:rPr lang="en-US" sz="1600" b="1" dirty="0">
                <a:solidFill>
                  <a:srgbClr val="FD7CDA"/>
                </a:solidFill>
                <a:latin typeface="Baskerville SemiBold"/>
                <a:cs typeface="Baskerville SemiBold"/>
              </a:rPr>
              <a:t>Key words</a:t>
            </a:r>
          </a:p>
          <a:p>
            <a:pPr marL="285750" indent="-285750" algn="just">
              <a:buFont typeface="Wingdings" charset="2"/>
              <a:buChar char="ü"/>
            </a:pPr>
            <a:r>
              <a:rPr lang="en-US" sz="1600" i="1" dirty="0">
                <a:solidFill>
                  <a:srgbClr val="FD7CDA"/>
                </a:solidFill>
                <a:latin typeface="Baskerville SemiBold"/>
                <a:cs typeface="Baskerville SemiBold"/>
              </a:rPr>
              <a:t>Colonialism- when a country acquires full or partial control over another. </a:t>
            </a:r>
          </a:p>
          <a:p>
            <a:pPr marL="285750" indent="-285750" algn="just">
              <a:buFont typeface="Wingdings" charset="2"/>
              <a:buChar char="ü"/>
            </a:pPr>
            <a:r>
              <a:rPr lang="en-US" sz="1600" i="1" dirty="0">
                <a:solidFill>
                  <a:srgbClr val="FD7CDA"/>
                </a:solidFill>
                <a:latin typeface="Baskerville SemiBold"/>
                <a:cs typeface="Baskerville SemiBold"/>
              </a:rPr>
              <a:t>Independence- when a country is able to take back control having been controlled by another country. </a:t>
            </a:r>
          </a:p>
          <a:p>
            <a:pPr marL="285750" indent="-285750" algn="just">
              <a:buFont typeface="Wingdings" charset="2"/>
              <a:buChar char="ü"/>
            </a:pPr>
            <a:r>
              <a:rPr lang="en-US" sz="1600" i="1" dirty="0">
                <a:solidFill>
                  <a:srgbClr val="FD7CDA"/>
                </a:solidFill>
                <a:latin typeface="Baskerville SemiBold"/>
                <a:cs typeface="Baskerville SemiBold"/>
              </a:rPr>
              <a:t>Natural resources- materials which occur naturally in nature and can be exploited for economic gain. </a:t>
            </a:r>
          </a:p>
        </p:txBody>
      </p:sp>
      <p:pic>
        <p:nvPicPr>
          <p:cNvPr id="7" name="Picture 6"/>
          <p:cNvPicPr/>
          <p:nvPr/>
        </p:nvPicPr>
        <p:blipFill rotWithShape="1">
          <a:blip r:embed="rId2">
            <a:extLst>
              <a:ext uri="{28A0092B-C50C-407E-A947-70E740481C1C}">
                <a14:useLocalDpi xmlns:a14="http://schemas.microsoft.com/office/drawing/2010/main" val="0"/>
              </a:ext>
            </a:extLst>
          </a:blip>
          <a:srcRect l="5421"/>
          <a:stretch/>
        </p:blipFill>
        <p:spPr bwMode="auto">
          <a:xfrm>
            <a:off x="243416" y="2846917"/>
            <a:ext cx="3915833" cy="3667967"/>
          </a:xfrm>
          <a:prstGeom prst="rect">
            <a:avLst/>
          </a:prstGeom>
          <a:noFill/>
          <a:ln w="25400">
            <a:solidFill>
              <a:srgbClr val="FD7CDA"/>
            </a:solid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445000" y="2351723"/>
            <a:ext cx="4254499" cy="2241444"/>
          </a:xfrm>
          <a:prstGeom prst="rect">
            <a:avLst/>
          </a:prstGeom>
          <a:noFill/>
          <a:ln w="25400">
            <a:solidFill>
              <a:srgbClr val="FD7CDA"/>
            </a:solidFill>
          </a:ln>
        </p:spPr>
      </p:pic>
    </p:spTree>
    <p:extLst>
      <p:ext uri="{BB962C8B-B14F-4D97-AF65-F5344CB8AC3E}">
        <p14:creationId xmlns:p14="http://schemas.microsoft.com/office/powerpoint/2010/main" val="252965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743"/>
            <a:ext cx="4688417"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Historical reasons: Conflict</a:t>
            </a:r>
          </a:p>
        </p:txBody>
      </p:sp>
      <p:sp>
        <p:nvSpPr>
          <p:cNvPr id="5" name="Content Placeholder 9"/>
          <p:cNvSpPr txBox="1">
            <a:spLocks/>
          </p:cNvSpPr>
          <p:nvPr/>
        </p:nvSpPr>
        <p:spPr>
          <a:xfrm>
            <a:off x="275165" y="641616"/>
            <a:ext cx="8466668" cy="1453884"/>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b="1" dirty="0">
                <a:latin typeface="Bell MT"/>
                <a:cs typeface="Bell MT"/>
              </a:rPr>
              <a:t>Conflict </a:t>
            </a:r>
            <a:r>
              <a:rPr lang="en-GB" sz="1800" dirty="0">
                <a:latin typeface="Bell MT"/>
                <a:cs typeface="Bell MT"/>
              </a:rPr>
              <a:t>remains a major development obstacle for some LICs. Persistent political problems stem from the way that ancient African, Asian and middle eastern countries were divided and re-assembled in ways by competing European countries. </a:t>
            </a:r>
            <a:endParaRPr lang="en-GB" sz="2000" b="1" dirty="0">
              <a:latin typeface="Bell MT"/>
              <a:cs typeface="Bell MT"/>
            </a:endParaRPr>
          </a:p>
        </p:txBody>
      </p:sp>
      <p:sp>
        <p:nvSpPr>
          <p:cNvPr id="7" name="TextBox 6"/>
          <p:cNvSpPr txBox="1"/>
          <p:nvPr/>
        </p:nvSpPr>
        <p:spPr>
          <a:xfrm>
            <a:off x="4265084" y="4646084"/>
            <a:ext cx="4656666" cy="1815882"/>
          </a:xfrm>
          <a:prstGeom prst="rect">
            <a:avLst/>
          </a:prstGeom>
          <a:noFill/>
          <a:ln w="25400">
            <a:solidFill>
              <a:srgbClr val="008000"/>
            </a:solidFill>
            <a:prstDash val="dashDot"/>
          </a:ln>
        </p:spPr>
        <p:txBody>
          <a:bodyPr wrap="square" rtlCol="0">
            <a:spAutoFit/>
          </a:bodyPr>
          <a:lstStyle/>
          <a:p>
            <a:pPr algn="just"/>
            <a:r>
              <a:rPr lang="en-US" sz="1600" b="1" dirty="0">
                <a:solidFill>
                  <a:srgbClr val="008000"/>
                </a:solidFill>
                <a:latin typeface="Baskerville SemiBold"/>
                <a:cs typeface="Baskerville SemiBold"/>
              </a:rPr>
              <a:t>Key words</a:t>
            </a:r>
          </a:p>
          <a:p>
            <a:pPr marL="285750" indent="-285750" algn="just">
              <a:buFont typeface="Wingdings" charset="2"/>
              <a:buChar char="ü"/>
            </a:pPr>
            <a:r>
              <a:rPr lang="en-US" sz="1600" i="1" dirty="0">
                <a:solidFill>
                  <a:srgbClr val="008000"/>
                </a:solidFill>
                <a:latin typeface="Baskerville SemiBold"/>
                <a:cs typeface="Baskerville SemiBold"/>
              </a:rPr>
              <a:t>Conflict- a disagreement or argument between two groups of people</a:t>
            </a:r>
          </a:p>
          <a:p>
            <a:pPr marL="285750" indent="-285750" algn="just">
              <a:buFont typeface="Wingdings" charset="2"/>
              <a:buChar char="ü"/>
            </a:pPr>
            <a:r>
              <a:rPr lang="en-US" sz="1600" i="1" dirty="0">
                <a:solidFill>
                  <a:srgbClr val="008000"/>
                </a:solidFill>
                <a:latin typeface="Baskerville SemiBold"/>
                <a:cs typeface="Baskerville SemiBold"/>
              </a:rPr>
              <a:t>Modern borders- political boundaries that separate one country from another. </a:t>
            </a:r>
          </a:p>
          <a:p>
            <a:pPr marL="285750" indent="-285750" algn="just">
              <a:buFont typeface="Wingdings" charset="2"/>
              <a:buChar char="ü"/>
            </a:pPr>
            <a:r>
              <a:rPr lang="en-US" sz="1600" i="1" dirty="0">
                <a:solidFill>
                  <a:srgbClr val="008000"/>
                </a:solidFill>
                <a:latin typeface="Baskerville SemiBold"/>
                <a:cs typeface="Baskerville SemiBold"/>
              </a:rPr>
              <a:t>Ethnic groups- a group of people who share a common cultural background. </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75165" y="4243917"/>
            <a:ext cx="3587751" cy="2387382"/>
          </a:xfrm>
          <a:prstGeom prst="rect">
            <a:avLst/>
          </a:prstGeom>
          <a:noFill/>
          <a:ln w="25400">
            <a:solidFill>
              <a:srgbClr val="008000"/>
            </a:solid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704417" y="1629939"/>
            <a:ext cx="3217333" cy="2698645"/>
          </a:xfrm>
          <a:prstGeom prst="rect">
            <a:avLst/>
          </a:prstGeom>
          <a:noFill/>
          <a:ln w="25400">
            <a:solidFill>
              <a:srgbClr val="008000"/>
            </a:solidFill>
          </a:ln>
        </p:spPr>
      </p:pic>
      <p:sp>
        <p:nvSpPr>
          <p:cNvPr id="2" name="Rectangle 1"/>
          <p:cNvSpPr/>
          <p:nvPr/>
        </p:nvSpPr>
        <p:spPr>
          <a:xfrm>
            <a:off x="275166" y="1552529"/>
            <a:ext cx="5355167" cy="2585323"/>
          </a:xfrm>
          <a:prstGeom prst="rect">
            <a:avLst/>
          </a:prstGeom>
        </p:spPr>
        <p:txBody>
          <a:bodyPr wrap="square">
            <a:spAutoFit/>
          </a:bodyPr>
          <a:lstStyle/>
          <a:p>
            <a:pPr algn="just"/>
            <a:r>
              <a:rPr lang="en-GB" dirty="0">
                <a:latin typeface="Bell MT"/>
                <a:cs typeface="Bell MT"/>
              </a:rPr>
              <a:t>The </a:t>
            </a:r>
            <a:r>
              <a:rPr lang="en-GB" b="1" dirty="0">
                <a:latin typeface="Bell MT"/>
                <a:cs typeface="Bell MT"/>
              </a:rPr>
              <a:t>modern borders </a:t>
            </a:r>
            <a:r>
              <a:rPr lang="en-GB" dirty="0">
                <a:latin typeface="Bell MT"/>
                <a:cs typeface="Bell MT"/>
              </a:rPr>
              <a:t>of many Middle Eastern and central African countries fit badly with the distribution of different </a:t>
            </a:r>
            <a:r>
              <a:rPr lang="en-GB" b="1" dirty="0">
                <a:latin typeface="Bell MT"/>
                <a:cs typeface="Bell MT"/>
              </a:rPr>
              <a:t>ethnic groups </a:t>
            </a:r>
            <a:r>
              <a:rPr lang="en-GB" dirty="0">
                <a:latin typeface="Bell MT"/>
                <a:cs typeface="Bell MT"/>
              </a:rPr>
              <a:t>across these regions. Five million deaths have been linked with ethnic conflicts in DR Congo, Uganda ad Rwanda in the 1990s. Since the conflict in Syria began in 2012, six million people have lost their homes. Many now live in refugee camps more than half are aged under seventeen and 90 per cent of them no longer receive an education. </a:t>
            </a:r>
            <a:endParaRPr lang="en-GB" sz="2000" b="1" dirty="0">
              <a:latin typeface="Bell MT"/>
              <a:cs typeface="Bell MT"/>
            </a:endParaRPr>
          </a:p>
        </p:txBody>
      </p:sp>
    </p:spTree>
    <p:extLst>
      <p:ext uri="{BB962C8B-B14F-4D97-AF65-F5344CB8AC3E}">
        <p14:creationId xmlns:p14="http://schemas.microsoft.com/office/powerpoint/2010/main" val="180208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43179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EC04A"/>
                </a:solidFill>
                <a:effectLst>
                  <a:outerShdw blurRad="41275" dist="20320" dir="1800000" algn="tl" rotWithShape="0">
                    <a:srgbClr val="000000">
                      <a:alpha val="40000"/>
                    </a:srgbClr>
                  </a:outerShdw>
                </a:effectLst>
                <a:latin typeface="Comic Sans MS"/>
                <a:cs typeface="Comic Sans MS"/>
              </a:rPr>
              <a:t>Economic factors: Trade</a:t>
            </a:r>
          </a:p>
        </p:txBody>
      </p:sp>
      <p:sp>
        <p:nvSpPr>
          <p:cNvPr id="5" name="Content Placeholder 9"/>
          <p:cNvSpPr txBox="1">
            <a:spLocks/>
          </p:cNvSpPr>
          <p:nvPr/>
        </p:nvSpPr>
        <p:spPr>
          <a:xfrm>
            <a:off x="52916" y="378492"/>
            <a:ext cx="8932334" cy="3464718"/>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b="1" dirty="0">
                <a:latin typeface="Bell MT"/>
                <a:cs typeface="Bell MT"/>
              </a:rPr>
              <a:t>Trade</a:t>
            </a:r>
            <a:r>
              <a:rPr lang="en-GB" sz="1800" dirty="0">
                <a:latin typeface="Bell MT"/>
                <a:cs typeface="Bell MT"/>
              </a:rPr>
              <a:t> between nations involves the </a:t>
            </a:r>
            <a:r>
              <a:rPr lang="en-GB" sz="1800" b="1" dirty="0">
                <a:latin typeface="Bell MT"/>
                <a:cs typeface="Bell MT"/>
              </a:rPr>
              <a:t>import</a:t>
            </a:r>
            <a:r>
              <a:rPr lang="en-GB" sz="1800" dirty="0">
                <a:latin typeface="Bell MT"/>
                <a:cs typeface="Bell MT"/>
              </a:rPr>
              <a:t> and </a:t>
            </a:r>
            <a:r>
              <a:rPr lang="en-GB" sz="1800" b="1" dirty="0">
                <a:latin typeface="Bell MT"/>
                <a:cs typeface="Bell MT"/>
              </a:rPr>
              <a:t>export</a:t>
            </a:r>
            <a:r>
              <a:rPr lang="en-GB" sz="1800" dirty="0">
                <a:latin typeface="Bell MT"/>
                <a:cs typeface="Bell MT"/>
              </a:rPr>
              <a:t> of goods and services. North America and Europe. The importance of Asia is growing as it includes Japan and the emerging economies of India and China. Most of the world’s trade is between richer countries. Furthermore most of the worlds most powerful international companies (TNCs) are based in the HICs. LICs have limited access to the markets. They have traditionally traded relatively low value </a:t>
            </a:r>
            <a:r>
              <a:rPr lang="en-GB" sz="1800" b="1" dirty="0">
                <a:latin typeface="Bell MT"/>
                <a:cs typeface="Bell MT"/>
              </a:rPr>
              <a:t>raw materials </a:t>
            </a:r>
            <a:r>
              <a:rPr lang="en-GB" sz="1800" dirty="0">
                <a:latin typeface="Bell MT"/>
                <a:cs typeface="Bell MT"/>
              </a:rPr>
              <a:t>such as agricultural products or minerals, rather than higher processed goods. The value of these </a:t>
            </a:r>
            <a:r>
              <a:rPr lang="en-GB" sz="1800" b="1" dirty="0">
                <a:latin typeface="Bell MT"/>
                <a:cs typeface="Bell MT"/>
              </a:rPr>
              <a:t>raw materials </a:t>
            </a:r>
            <a:r>
              <a:rPr lang="en-GB" sz="1800" dirty="0">
                <a:latin typeface="Bell MT"/>
                <a:cs typeface="Bell MT"/>
              </a:rPr>
              <a:t>has fluctuated widely, causing great uncertainty and instability as countries strive to become developed. There is also often more supply than demand for raw materials, which keep prices low.  The processing of these </a:t>
            </a:r>
            <a:r>
              <a:rPr lang="en-GB" sz="1800" b="1" dirty="0">
                <a:latin typeface="Bell MT"/>
                <a:cs typeface="Bell MT"/>
              </a:rPr>
              <a:t>raw material</a:t>
            </a:r>
            <a:r>
              <a:rPr lang="en-GB" sz="1800" dirty="0">
                <a:latin typeface="Bell MT"/>
                <a:cs typeface="Bell MT"/>
              </a:rPr>
              <a:t>s, which adds value, takes place in the richer developed countries.  In this way, the rich countries get richer and the poorer countries are not able to develop increasing the global </a:t>
            </a:r>
            <a:r>
              <a:rPr lang="en-GB" sz="1800" b="1" dirty="0">
                <a:latin typeface="Bell MT"/>
                <a:cs typeface="Bell MT"/>
              </a:rPr>
              <a:t>development gap</a:t>
            </a:r>
            <a:r>
              <a:rPr lang="en-GB" sz="1800" dirty="0">
                <a:latin typeface="Bell MT"/>
                <a:cs typeface="Bell MT"/>
              </a:rPr>
              <a:t>. </a:t>
            </a:r>
          </a:p>
        </p:txBody>
      </p:sp>
      <p:sp>
        <p:nvSpPr>
          <p:cNvPr id="6" name="TextBox 5"/>
          <p:cNvSpPr txBox="1"/>
          <p:nvPr/>
        </p:nvSpPr>
        <p:spPr>
          <a:xfrm>
            <a:off x="4423834" y="3534834"/>
            <a:ext cx="4561416" cy="3293209"/>
          </a:xfrm>
          <a:prstGeom prst="rect">
            <a:avLst/>
          </a:prstGeom>
          <a:noFill/>
          <a:ln w="25400">
            <a:solidFill>
              <a:srgbClr val="FEC04A"/>
            </a:solidFill>
            <a:prstDash val="dashDot"/>
          </a:ln>
        </p:spPr>
        <p:txBody>
          <a:bodyPr wrap="square" rtlCol="0">
            <a:spAutoFit/>
          </a:bodyPr>
          <a:lstStyle/>
          <a:p>
            <a:pPr algn="just"/>
            <a:r>
              <a:rPr lang="en-US" sz="1600" b="1" dirty="0">
                <a:solidFill>
                  <a:srgbClr val="FEC04A"/>
                </a:solidFill>
                <a:latin typeface="Baskerville SemiBold"/>
                <a:cs typeface="Baskerville SemiBold"/>
              </a:rPr>
              <a:t>Key words</a:t>
            </a:r>
          </a:p>
          <a:p>
            <a:pPr marL="285750" indent="-285750" algn="just">
              <a:buFont typeface="Wingdings" charset="2"/>
              <a:buChar char="ü"/>
            </a:pPr>
            <a:r>
              <a:rPr lang="en-US" sz="1600" i="1" dirty="0">
                <a:solidFill>
                  <a:srgbClr val="FEC04A"/>
                </a:solidFill>
                <a:latin typeface="Baskerville SemiBold"/>
                <a:cs typeface="Baskerville SemiBold"/>
              </a:rPr>
              <a:t>Trade- the actions of buying and selling goods and services between countries. </a:t>
            </a:r>
          </a:p>
          <a:p>
            <a:pPr marL="285750" indent="-285750" algn="just">
              <a:buFont typeface="Wingdings" charset="2"/>
              <a:buChar char="ü"/>
            </a:pPr>
            <a:r>
              <a:rPr lang="en-US" sz="1600" i="1" dirty="0">
                <a:solidFill>
                  <a:srgbClr val="FEC04A"/>
                </a:solidFill>
                <a:latin typeface="Baskerville SemiBold"/>
                <a:cs typeface="Baskerville SemiBold"/>
              </a:rPr>
              <a:t>Raw materials- the basic (natural) materials from which a product is made. </a:t>
            </a:r>
          </a:p>
          <a:p>
            <a:pPr marL="285750" indent="-285750" algn="just">
              <a:buFont typeface="Wingdings" charset="2"/>
              <a:buChar char="ü"/>
            </a:pPr>
            <a:r>
              <a:rPr lang="en-US" sz="1600" i="1" dirty="0">
                <a:solidFill>
                  <a:srgbClr val="FEC04A"/>
                </a:solidFill>
                <a:latin typeface="Baskerville SemiBold"/>
                <a:cs typeface="Baskerville SemiBold"/>
              </a:rPr>
              <a:t>Development gap- the widening difference between the richest and poorest countries of the world. </a:t>
            </a:r>
          </a:p>
          <a:p>
            <a:pPr marL="285750" indent="-285750" algn="just">
              <a:buFont typeface="Wingdings" charset="2"/>
              <a:buChar char="ü"/>
            </a:pPr>
            <a:r>
              <a:rPr lang="en-US" sz="1600" i="1" dirty="0">
                <a:solidFill>
                  <a:srgbClr val="FEC04A"/>
                </a:solidFill>
                <a:latin typeface="Baskerville SemiBold"/>
                <a:cs typeface="Baskerville SemiBold"/>
              </a:rPr>
              <a:t>Import- when goods are brought from another country. </a:t>
            </a:r>
          </a:p>
          <a:p>
            <a:pPr marL="285750" indent="-285750" algn="just">
              <a:buFont typeface="Wingdings" charset="2"/>
              <a:buChar char="ü"/>
            </a:pPr>
            <a:r>
              <a:rPr lang="en-US" sz="1600" i="1" dirty="0">
                <a:solidFill>
                  <a:srgbClr val="FEC04A"/>
                </a:solidFill>
                <a:latin typeface="Baskerville SemiBold"/>
                <a:cs typeface="Baskerville SemiBold"/>
              </a:rPr>
              <a:t>Export-  when goods are sold to another country.</a:t>
            </a:r>
          </a:p>
          <a:p>
            <a:pPr marL="285750" indent="-285750" algn="just">
              <a:buFont typeface="Wingdings" charset="2"/>
              <a:buChar char="ü"/>
            </a:pPr>
            <a:r>
              <a:rPr lang="en-US" sz="1600" i="1" dirty="0">
                <a:solidFill>
                  <a:srgbClr val="FEC04A"/>
                </a:solidFill>
                <a:latin typeface="Baskerville SemiBold"/>
                <a:cs typeface="Baskerville SemiBold"/>
              </a:rPr>
              <a:t>Trade surplus-when a country’s exports exceeds the value of its imports.</a:t>
            </a:r>
          </a:p>
          <a:p>
            <a:pPr marL="285750" indent="-285750" algn="just">
              <a:buFont typeface="Wingdings" charset="2"/>
              <a:buChar char="ü"/>
            </a:pPr>
            <a:r>
              <a:rPr lang="en-US" sz="1600" i="1" dirty="0">
                <a:solidFill>
                  <a:srgbClr val="FEC04A"/>
                </a:solidFill>
                <a:latin typeface="Baskerville SemiBold"/>
                <a:cs typeface="Baskerville SemiBold"/>
              </a:rPr>
              <a:t>Trade deficit- the cost of a country’s imports exceeds that of its exports. </a:t>
            </a:r>
          </a:p>
        </p:txBody>
      </p:sp>
      <p:sp>
        <p:nvSpPr>
          <p:cNvPr id="7" name="Rectangle 6"/>
          <p:cNvSpPr/>
          <p:nvPr/>
        </p:nvSpPr>
        <p:spPr>
          <a:xfrm>
            <a:off x="52916" y="3750430"/>
            <a:ext cx="4370917" cy="3139321"/>
          </a:xfrm>
          <a:prstGeom prst="rect">
            <a:avLst/>
          </a:prstGeom>
        </p:spPr>
        <p:txBody>
          <a:bodyPr wrap="square">
            <a:spAutoFit/>
          </a:bodyPr>
          <a:lstStyle/>
          <a:p>
            <a:pPr algn="just"/>
            <a:r>
              <a:rPr lang="en-GB" dirty="0">
                <a:latin typeface="Bell MT"/>
                <a:cs typeface="Bell MT"/>
              </a:rPr>
              <a:t>LICs and NEEs have traditionally </a:t>
            </a:r>
            <a:r>
              <a:rPr lang="en-GB" b="1" dirty="0">
                <a:latin typeface="Bell MT"/>
                <a:cs typeface="Bell MT"/>
              </a:rPr>
              <a:t>exported </a:t>
            </a:r>
            <a:r>
              <a:rPr lang="en-GB" dirty="0">
                <a:latin typeface="Bell MT"/>
                <a:cs typeface="Bell MT"/>
              </a:rPr>
              <a:t>primary products such as minerals and agricultural products.  In the last 20 years many of these countries have developed manufacturing.  Manufacturing products now make up about 80 per cent of the exports of NEEs.  Some countries have </a:t>
            </a:r>
            <a:r>
              <a:rPr lang="en-GB" b="1" dirty="0">
                <a:latin typeface="Bell MT"/>
                <a:cs typeface="Bell MT"/>
              </a:rPr>
              <a:t>trade surpluses</a:t>
            </a:r>
            <a:r>
              <a:rPr lang="en-GB" dirty="0">
                <a:latin typeface="Bell MT"/>
                <a:cs typeface="Bell MT"/>
              </a:rPr>
              <a:t>, while others have </a:t>
            </a:r>
            <a:r>
              <a:rPr lang="en-GB" b="1" dirty="0">
                <a:latin typeface="Bell MT"/>
                <a:cs typeface="Bell MT"/>
              </a:rPr>
              <a:t>trade deficits</a:t>
            </a:r>
            <a:r>
              <a:rPr lang="en-GB" dirty="0">
                <a:latin typeface="Bell MT"/>
                <a:cs typeface="Bell MT"/>
              </a:rPr>
              <a:t>.  This often leads to a ‘debt trap’ that makes further development difficult.</a:t>
            </a:r>
          </a:p>
          <a:p>
            <a:pPr algn="just"/>
            <a:endParaRPr lang="en-GB" dirty="0">
              <a:latin typeface="Bell MT"/>
              <a:cs typeface="Bell MT"/>
            </a:endParaRPr>
          </a:p>
        </p:txBody>
      </p:sp>
    </p:spTree>
    <p:extLst>
      <p:ext uri="{BB962C8B-B14F-4D97-AF65-F5344CB8AC3E}">
        <p14:creationId xmlns:p14="http://schemas.microsoft.com/office/powerpoint/2010/main" val="1445473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43179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EC04A"/>
                </a:solidFill>
                <a:effectLst>
                  <a:outerShdw blurRad="41275" dist="20320" dir="1800000" algn="tl" rotWithShape="0">
                    <a:srgbClr val="000000">
                      <a:alpha val="40000"/>
                    </a:srgbClr>
                  </a:outerShdw>
                </a:effectLst>
                <a:latin typeface="Comic Sans MS"/>
                <a:cs typeface="Comic Sans MS"/>
              </a:rPr>
              <a:t>Economic factors: Trade</a:t>
            </a:r>
          </a:p>
        </p:txBody>
      </p:sp>
      <p:sp>
        <p:nvSpPr>
          <p:cNvPr id="5" name="Content Placeholder 9"/>
          <p:cNvSpPr txBox="1">
            <a:spLocks/>
          </p:cNvSpPr>
          <p:nvPr/>
        </p:nvSpPr>
        <p:spPr>
          <a:xfrm>
            <a:off x="158750" y="329818"/>
            <a:ext cx="8763000" cy="4326850"/>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dirty="0">
                <a:latin typeface="Bell MT"/>
                <a:cs typeface="Bell MT"/>
              </a:rPr>
              <a:t>In the 1800s European powers took the </a:t>
            </a:r>
            <a:r>
              <a:rPr lang="en-GB" sz="1800" b="1" dirty="0">
                <a:latin typeface="Bell MT"/>
                <a:cs typeface="Bell MT"/>
              </a:rPr>
              <a:t>raw materials </a:t>
            </a:r>
            <a:r>
              <a:rPr lang="en-GB" sz="1800" dirty="0">
                <a:latin typeface="Bell MT"/>
                <a:cs typeface="Bell MT"/>
              </a:rPr>
              <a:t>they needed from other countries. Today, their </a:t>
            </a:r>
            <a:r>
              <a:rPr lang="en-GB" sz="1800" b="1" dirty="0">
                <a:latin typeface="Bell MT"/>
                <a:cs typeface="Bell MT"/>
              </a:rPr>
              <a:t>TNCs</a:t>
            </a:r>
            <a:r>
              <a:rPr lang="en-GB" sz="1800" dirty="0">
                <a:latin typeface="Bell MT"/>
                <a:cs typeface="Bell MT"/>
              </a:rPr>
              <a:t> buy materials and food from LICs, but at low prices that jeopardise economic development. There are several reasons for these low prices:</a:t>
            </a:r>
          </a:p>
          <a:p>
            <a:pPr algn="just">
              <a:buFont typeface="Wingdings" charset="2"/>
              <a:buChar char="ü"/>
            </a:pPr>
            <a:r>
              <a:rPr lang="en-GB" sz="1800" dirty="0">
                <a:latin typeface="Bell MT"/>
                <a:cs typeface="Bell MT"/>
              </a:rPr>
              <a:t>Unfair terms: international organisations like the World Trade Organization (WTO) have been criticised for not doing enough to establish fair terms of global trade for food and </a:t>
            </a:r>
            <a:r>
              <a:rPr lang="en-GB" sz="1800" b="1" dirty="0">
                <a:latin typeface="Bell MT"/>
                <a:cs typeface="Bell MT"/>
              </a:rPr>
              <a:t>raw materials</a:t>
            </a:r>
            <a:r>
              <a:rPr lang="en-GB" sz="1800" dirty="0">
                <a:latin typeface="Bell MT"/>
                <a:cs typeface="Bell MT"/>
              </a:rPr>
              <a:t>. </a:t>
            </a:r>
          </a:p>
          <a:p>
            <a:pPr algn="just">
              <a:buFont typeface="Wingdings" charset="2"/>
              <a:buChar char="ü"/>
            </a:pPr>
            <a:r>
              <a:rPr lang="en-GB" sz="1800" dirty="0">
                <a:latin typeface="Bell MT"/>
                <a:cs typeface="Bell MT"/>
              </a:rPr>
              <a:t>Corruption: Sometimes corrupt leaders of LICs have profited personally from selling resources cheaply to TNCs. </a:t>
            </a:r>
          </a:p>
          <a:p>
            <a:pPr algn="just">
              <a:buFont typeface="Wingdings" charset="2"/>
              <a:buChar char="ü"/>
            </a:pPr>
            <a:r>
              <a:rPr lang="en-GB" sz="1800" dirty="0">
                <a:latin typeface="Bell MT"/>
                <a:cs typeface="Bell MT"/>
              </a:rPr>
              <a:t>Food prices: food prices fluctuate wildly depending on competition and the quality of crops. The price of cocoa beans halved in the 1990s due to </a:t>
            </a:r>
            <a:r>
              <a:rPr lang="en-GB" sz="1800" b="1" dirty="0">
                <a:latin typeface="Bell MT"/>
                <a:cs typeface="Bell MT"/>
              </a:rPr>
              <a:t>overproduction</a:t>
            </a:r>
            <a:r>
              <a:rPr lang="en-GB" sz="1800" dirty="0">
                <a:latin typeface="Bell MT"/>
                <a:cs typeface="Bell MT"/>
              </a:rPr>
              <a:t>, slowing down economic development for Ghana and Ivory Coast. </a:t>
            </a:r>
          </a:p>
          <a:p>
            <a:pPr marL="0" indent="0" algn="just">
              <a:buFont typeface="Arial"/>
              <a:buNone/>
            </a:pPr>
            <a:r>
              <a:rPr lang="en-GB" sz="1800" dirty="0">
                <a:latin typeface="Bell MT"/>
                <a:cs typeface="Bell MT"/>
              </a:rPr>
              <a:t>In contrast, NEEs have benefited from global trade. China’s leaders in particular have focused on developing manufacturing industries, resulting in </a:t>
            </a:r>
            <a:r>
              <a:rPr lang="en-GB" sz="1800" b="1" dirty="0">
                <a:latin typeface="Bell MT"/>
                <a:cs typeface="Bell MT"/>
              </a:rPr>
              <a:t>rapid economic growth </a:t>
            </a:r>
            <a:r>
              <a:rPr lang="en-GB" sz="1800" dirty="0">
                <a:latin typeface="Bell MT"/>
                <a:cs typeface="Bell MT"/>
              </a:rPr>
              <a:t>in recent decades. </a:t>
            </a:r>
            <a:endParaRPr lang="en-GB" sz="2000" dirty="0">
              <a:latin typeface="Bell MT"/>
              <a:cs typeface="Bell MT"/>
            </a:endParaRPr>
          </a:p>
        </p:txBody>
      </p:sp>
      <p:sp>
        <p:nvSpPr>
          <p:cNvPr id="7" name="TextBox 6"/>
          <p:cNvSpPr txBox="1"/>
          <p:nvPr/>
        </p:nvSpPr>
        <p:spPr>
          <a:xfrm>
            <a:off x="4540250" y="4366492"/>
            <a:ext cx="4381501" cy="2308324"/>
          </a:xfrm>
          <a:prstGeom prst="rect">
            <a:avLst/>
          </a:prstGeom>
          <a:noFill/>
          <a:ln w="25400">
            <a:solidFill>
              <a:srgbClr val="FEC04A"/>
            </a:solidFill>
            <a:prstDash val="dashDot"/>
          </a:ln>
        </p:spPr>
        <p:txBody>
          <a:bodyPr wrap="square" rtlCol="0">
            <a:spAutoFit/>
          </a:bodyPr>
          <a:lstStyle/>
          <a:p>
            <a:pPr algn="just"/>
            <a:r>
              <a:rPr lang="en-US" sz="1600" b="1" dirty="0">
                <a:solidFill>
                  <a:srgbClr val="FEC04A"/>
                </a:solidFill>
                <a:latin typeface="Baskerville SemiBold"/>
                <a:cs typeface="Baskerville SemiBold"/>
              </a:rPr>
              <a:t>Key words</a:t>
            </a:r>
          </a:p>
          <a:p>
            <a:pPr marL="285750" indent="-285750" algn="just">
              <a:buFont typeface="Wingdings" charset="2"/>
              <a:buChar char="ü"/>
            </a:pPr>
            <a:r>
              <a:rPr lang="en-US" sz="1600" i="1" dirty="0">
                <a:solidFill>
                  <a:srgbClr val="FEC04A"/>
                </a:solidFill>
                <a:latin typeface="Baskerville SemiBold"/>
                <a:cs typeface="Baskerville SemiBold"/>
              </a:rPr>
              <a:t>TNCs- Companies which operate in many countries across the world. </a:t>
            </a:r>
          </a:p>
          <a:p>
            <a:pPr marL="285750" indent="-285750" algn="just">
              <a:buFont typeface="Wingdings" charset="2"/>
              <a:buChar char="ü"/>
            </a:pPr>
            <a:r>
              <a:rPr lang="en-US" sz="1600" i="1" dirty="0">
                <a:solidFill>
                  <a:srgbClr val="FEC04A"/>
                </a:solidFill>
                <a:latin typeface="Baskerville SemiBold"/>
                <a:cs typeface="Baskerville SemiBold"/>
              </a:rPr>
              <a:t>Raw materials-the basic (natural) materials from which a product is made. </a:t>
            </a:r>
          </a:p>
          <a:p>
            <a:pPr marL="285750" indent="-285750" algn="just">
              <a:buFont typeface="Wingdings" charset="2"/>
              <a:buChar char="ü"/>
            </a:pPr>
            <a:r>
              <a:rPr lang="en-US" sz="1600" i="1" dirty="0">
                <a:solidFill>
                  <a:srgbClr val="FEC04A"/>
                </a:solidFill>
                <a:latin typeface="Baskerville SemiBold"/>
                <a:cs typeface="Baskerville SemiBold"/>
              </a:rPr>
              <a:t>Overproduction- when more of a product is created than is needed. </a:t>
            </a:r>
          </a:p>
          <a:p>
            <a:pPr marL="285750" indent="-285750" algn="just">
              <a:buFont typeface="Wingdings" charset="2"/>
              <a:buChar char="ü"/>
            </a:pPr>
            <a:r>
              <a:rPr lang="en-US" sz="1600" i="1" dirty="0">
                <a:solidFill>
                  <a:srgbClr val="FEC04A"/>
                </a:solidFill>
                <a:latin typeface="Baskerville SemiBold"/>
                <a:cs typeface="Baskerville SemiBold"/>
              </a:rPr>
              <a:t>Rapid economic growth- an increase in a country’s capacity to produce goods and services. </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58750" y="4519083"/>
            <a:ext cx="4233333" cy="2229817"/>
          </a:xfrm>
          <a:prstGeom prst="rect">
            <a:avLst/>
          </a:prstGeom>
          <a:noFill/>
          <a:ln>
            <a:noFill/>
          </a:ln>
        </p:spPr>
      </p:pic>
    </p:spTree>
    <p:extLst>
      <p:ext uri="{BB962C8B-B14F-4D97-AF65-F5344CB8AC3E}">
        <p14:creationId xmlns:p14="http://schemas.microsoft.com/office/powerpoint/2010/main" val="397908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0743"/>
            <a:ext cx="43179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Economic factors: Poverty</a:t>
            </a:r>
          </a:p>
        </p:txBody>
      </p:sp>
      <p:sp>
        <p:nvSpPr>
          <p:cNvPr id="5" name="Content Placeholder 9"/>
          <p:cNvSpPr txBox="1">
            <a:spLocks/>
          </p:cNvSpPr>
          <p:nvPr/>
        </p:nvSpPr>
        <p:spPr>
          <a:xfrm>
            <a:off x="158751" y="482408"/>
            <a:ext cx="8763000" cy="1820174"/>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dirty="0">
                <a:latin typeface="Bell MT"/>
                <a:cs typeface="Bell MT"/>
              </a:rPr>
              <a:t>The lack of money in a household, community or country slows development. It prevents improvements to living conditions, </a:t>
            </a:r>
            <a:r>
              <a:rPr lang="en-GB" sz="1800" b="1" dirty="0">
                <a:latin typeface="Bell MT"/>
                <a:cs typeface="Bell MT"/>
              </a:rPr>
              <a:t>infrastructure</a:t>
            </a:r>
            <a:r>
              <a:rPr lang="en-GB" sz="1800" dirty="0">
                <a:latin typeface="Bell MT"/>
                <a:cs typeface="Bell MT"/>
              </a:rPr>
              <a:t> and </a:t>
            </a:r>
            <a:r>
              <a:rPr lang="en-GB" sz="1800" b="1" dirty="0">
                <a:latin typeface="Bell MT"/>
                <a:cs typeface="Bell MT"/>
              </a:rPr>
              <a:t>sanitation</a:t>
            </a:r>
            <a:r>
              <a:rPr lang="en-GB" sz="1800" dirty="0">
                <a:latin typeface="Bell MT"/>
                <a:cs typeface="Bell MT"/>
              </a:rPr>
              <a:t>, education and training. Without the basics, developments in agriculture and industry will be extremely slow and an economy will simply fail to take off. </a:t>
            </a:r>
          </a:p>
          <a:p>
            <a:pPr marL="0" indent="0" algn="just">
              <a:buFont typeface="Arial"/>
              <a:buNone/>
            </a:pPr>
            <a:r>
              <a:rPr lang="en-GB" sz="1800" dirty="0">
                <a:latin typeface="Bell MT"/>
                <a:cs typeface="Bell MT"/>
              </a:rPr>
              <a:t>Overall it can be said that </a:t>
            </a:r>
            <a:r>
              <a:rPr lang="en-GB" sz="1800" b="1" dirty="0">
                <a:latin typeface="Bell MT"/>
                <a:cs typeface="Bell MT"/>
              </a:rPr>
              <a:t>poverty </a:t>
            </a:r>
            <a:r>
              <a:rPr lang="en-GB" sz="1800" dirty="0">
                <a:latin typeface="Bell MT"/>
                <a:cs typeface="Bell MT"/>
              </a:rPr>
              <a:t>causes </a:t>
            </a:r>
            <a:r>
              <a:rPr lang="en-GB" sz="1800" b="1" dirty="0">
                <a:latin typeface="Bell MT"/>
                <a:cs typeface="Bell MT"/>
              </a:rPr>
              <a:t>poverty</a:t>
            </a:r>
            <a:r>
              <a:rPr lang="en-GB" sz="1800" dirty="0">
                <a:latin typeface="Bell MT"/>
                <a:cs typeface="Bell MT"/>
              </a:rPr>
              <a:t>. Low life expectancy, frequent illness and the lack of a nutritious diet make economic development hard to achieve.  </a:t>
            </a:r>
            <a:endParaRPr lang="en-GB" sz="2000" dirty="0">
              <a:latin typeface="Bell MT"/>
              <a:cs typeface="Bell MT"/>
            </a:endParaRPr>
          </a:p>
        </p:txBody>
      </p:sp>
      <p:sp>
        <p:nvSpPr>
          <p:cNvPr id="6" name="TextBox 5"/>
          <p:cNvSpPr txBox="1"/>
          <p:nvPr/>
        </p:nvSpPr>
        <p:spPr>
          <a:xfrm>
            <a:off x="3989917" y="4942417"/>
            <a:ext cx="4656666" cy="1815882"/>
          </a:xfrm>
          <a:prstGeom prst="rect">
            <a:avLst/>
          </a:prstGeom>
          <a:noFill/>
          <a:ln w="25400">
            <a:solidFill>
              <a:srgbClr val="FF6600"/>
            </a:solidFill>
            <a:prstDash val="dashDot"/>
          </a:ln>
        </p:spPr>
        <p:txBody>
          <a:bodyPr wrap="square" rtlCol="0">
            <a:spAutoFit/>
          </a:bodyPr>
          <a:lstStyle/>
          <a:p>
            <a:pPr algn="just"/>
            <a:r>
              <a:rPr lang="en-US" sz="1600" b="1" dirty="0">
                <a:solidFill>
                  <a:srgbClr val="FF6600"/>
                </a:solidFill>
                <a:latin typeface="Baskerville SemiBold"/>
                <a:cs typeface="Baskerville SemiBold"/>
              </a:rPr>
              <a:t>Key words</a:t>
            </a:r>
          </a:p>
          <a:p>
            <a:pPr marL="285750" indent="-285750" algn="just">
              <a:buFont typeface="Wingdings" charset="2"/>
              <a:buChar char="ü"/>
            </a:pPr>
            <a:r>
              <a:rPr lang="en-US" sz="1600" i="1" dirty="0">
                <a:solidFill>
                  <a:srgbClr val="FF6600"/>
                </a:solidFill>
                <a:latin typeface="Baskerville SemiBold"/>
                <a:cs typeface="Baskerville SemiBold"/>
              </a:rPr>
              <a:t>Poverty- when the people of a country are extremely poor and lack the basic things for a good quality of life. </a:t>
            </a:r>
          </a:p>
          <a:p>
            <a:pPr marL="285750" indent="-285750" algn="just">
              <a:buFont typeface="Wingdings" charset="2"/>
              <a:buChar char="ü"/>
            </a:pPr>
            <a:r>
              <a:rPr lang="en-US" sz="1600" i="1" dirty="0">
                <a:solidFill>
                  <a:srgbClr val="FF6600"/>
                </a:solidFill>
                <a:latin typeface="Baskerville SemiBold"/>
                <a:cs typeface="Baskerville SemiBold"/>
              </a:rPr>
              <a:t>Sanitation- the provision of clean water and sewage facilities. </a:t>
            </a:r>
          </a:p>
          <a:p>
            <a:pPr marL="285750" indent="-285750" algn="just">
              <a:buFont typeface="Wingdings" charset="2"/>
              <a:buChar char="ü"/>
            </a:pPr>
            <a:r>
              <a:rPr lang="en-US" sz="1600" i="1" dirty="0">
                <a:solidFill>
                  <a:srgbClr val="FF6600"/>
                </a:solidFill>
                <a:latin typeface="Baskerville SemiBold"/>
                <a:cs typeface="Baskerville SemiBold"/>
              </a:rPr>
              <a:t>Infrastructure- the basic physical and organisational structures needed to allow society to run. </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61539" y="3107372"/>
            <a:ext cx="2865755" cy="2865755"/>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318000" y="2546456"/>
            <a:ext cx="3746498" cy="2268962"/>
          </a:xfrm>
          <a:prstGeom prst="rect">
            <a:avLst/>
          </a:prstGeom>
          <a:noFill/>
          <a:ln>
            <a:noFill/>
          </a:ln>
        </p:spPr>
      </p:pic>
    </p:spTree>
    <p:extLst>
      <p:ext uri="{BB962C8B-B14F-4D97-AF65-F5344CB8AC3E}">
        <p14:creationId xmlns:p14="http://schemas.microsoft.com/office/powerpoint/2010/main" val="328074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20743"/>
            <a:ext cx="3280832"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Physical factors</a:t>
            </a:r>
          </a:p>
        </p:txBody>
      </p:sp>
      <p:sp>
        <p:nvSpPr>
          <p:cNvPr id="5" name="Content Placeholder 9"/>
          <p:cNvSpPr txBox="1">
            <a:spLocks/>
          </p:cNvSpPr>
          <p:nvPr/>
        </p:nvSpPr>
        <p:spPr>
          <a:xfrm>
            <a:off x="57147" y="518528"/>
            <a:ext cx="8989475" cy="672963"/>
          </a:xfrm>
          <a:prstGeom prst="rect">
            <a:avLst/>
          </a:prstGeom>
          <a:ln w="9525">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800" dirty="0">
                <a:latin typeface="Bell MT"/>
                <a:cs typeface="Bell MT"/>
              </a:rPr>
              <a:t>The physical geography of a country or region can create several challenges for economic development. </a:t>
            </a:r>
          </a:p>
        </p:txBody>
      </p:sp>
      <p:graphicFrame>
        <p:nvGraphicFramePr>
          <p:cNvPr id="34" name="Table 33"/>
          <p:cNvGraphicFramePr>
            <a:graphicFrameLocks noGrp="1"/>
          </p:cNvGraphicFramePr>
          <p:nvPr>
            <p:extLst>
              <p:ext uri="{D42A27DB-BD31-4B8C-83A1-F6EECF244321}">
                <p14:modId xmlns:p14="http://schemas.microsoft.com/office/powerpoint/2010/main" val="1654115616"/>
              </p:ext>
            </p:extLst>
          </p:nvPr>
        </p:nvGraphicFramePr>
        <p:xfrm>
          <a:off x="158750" y="1238250"/>
          <a:ext cx="8887871" cy="3510280"/>
        </p:xfrm>
        <a:graphic>
          <a:graphicData uri="http://schemas.openxmlformats.org/drawingml/2006/table">
            <a:tbl>
              <a:tblPr firstRow="1" bandRow="1">
                <a:tableStyleId>{775DCB02-9BB8-47FD-8907-85C794F793BA}</a:tableStyleId>
              </a:tblPr>
              <a:tblGrid>
                <a:gridCol w="2068373">
                  <a:extLst>
                    <a:ext uri="{9D8B030D-6E8A-4147-A177-3AD203B41FA5}">
                      <a16:colId xmlns:a16="http://schemas.microsoft.com/office/drawing/2014/main" val="20000"/>
                    </a:ext>
                  </a:extLst>
                </a:gridCol>
                <a:gridCol w="6819498">
                  <a:extLst>
                    <a:ext uri="{9D8B030D-6E8A-4147-A177-3AD203B41FA5}">
                      <a16:colId xmlns:a16="http://schemas.microsoft.com/office/drawing/2014/main" val="20001"/>
                    </a:ext>
                  </a:extLst>
                </a:gridCol>
              </a:tblGrid>
              <a:tr h="370840">
                <a:tc>
                  <a:txBody>
                    <a:bodyPr/>
                    <a:lstStyle/>
                    <a:p>
                      <a:pPr algn="ctr"/>
                      <a:r>
                        <a:rPr lang="en-US" sz="1400" dirty="0">
                          <a:latin typeface="Bell MT"/>
                          <a:cs typeface="Bell MT"/>
                        </a:rPr>
                        <a:t>Factor</a:t>
                      </a:r>
                      <a:endParaRPr lang="en-US" sz="1400" dirty="0">
                        <a:solidFill>
                          <a:srgbClr val="000000"/>
                        </a:solidFill>
                        <a:latin typeface="Bell MT"/>
                        <a:cs typeface="Bell MT"/>
                      </a:endParaRPr>
                    </a:p>
                  </a:txBody>
                  <a:tcPr/>
                </a:tc>
                <a:tc>
                  <a:txBody>
                    <a:bodyPr/>
                    <a:lstStyle/>
                    <a:p>
                      <a:pPr algn="ctr"/>
                      <a:r>
                        <a:rPr lang="en-US" sz="1400" dirty="0">
                          <a:latin typeface="Bell MT"/>
                          <a:cs typeface="Bell MT"/>
                        </a:rPr>
                        <a:t>How it influences the</a:t>
                      </a:r>
                      <a:r>
                        <a:rPr lang="en-US" sz="1400" baseline="0" dirty="0">
                          <a:latin typeface="Bell MT"/>
                          <a:cs typeface="Bell MT"/>
                        </a:rPr>
                        <a:t> rate and level of development.</a:t>
                      </a:r>
                      <a:endParaRPr lang="en-US" sz="1400" dirty="0">
                        <a:solidFill>
                          <a:srgbClr val="000000"/>
                        </a:solidFill>
                        <a:latin typeface="Bell MT"/>
                        <a:cs typeface="Bell MT"/>
                      </a:endParaRPr>
                    </a:p>
                  </a:txBody>
                  <a:tcPr/>
                </a:tc>
                <a:extLst>
                  <a:ext uri="{0D108BD9-81ED-4DB2-BD59-A6C34878D82A}">
                    <a16:rowId xmlns:a16="http://schemas.microsoft.com/office/drawing/2014/main" val="10000"/>
                  </a:ext>
                </a:extLst>
              </a:tr>
              <a:tr h="370840">
                <a:tc>
                  <a:txBody>
                    <a:bodyPr/>
                    <a:lstStyle/>
                    <a:p>
                      <a:r>
                        <a:rPr lang="en-US" sz="1400" dirty="0">
                          <a:latin typeface="Bell MT"/>
                          <a:cs typeface="Bell MT"/>
                        </a:rPr>
                        <a:t>Coastlines</a:t>
                      </a:r>
                      <a:endParaRPr lang="en-US" sz="1400" b="1" dirty="0">
                        <a:solidFill>
                          <a:srgbClr val="000000"/>
                        </a:solidFill>
                        <a:latin typeface="Bell MT"/>
                        <a:cs typeface="Bell MT"/>
                      </a:endParaRPr>
                    </a:p>
                  </a:txBody>
                  <a:tcPr/>
                </a:tc>
                <a:tc>
                  <a:txBody>
                    <a:bodyPr/>
                    <a:lstStyle/>
                    <a:p>
                      <a:pPr algn="just"/>
                      <a:r>
                        <a:rPr lang="en-US" sz="1100" dirty="0">
                          <a:latin typeface="Bell MT"/>
                          <a:cs typeface="Bell MT"/>
                        </a:rPr>
                        <a:t>There is quite a strong link between the lack of a coast (</a:t>
                      </a:r>
                      <a:r>
                        <a:rPr lang="en-US" sz="1100" b="1" dirty="0">
                          <a:latin typeface="Bell MT"/>
                          <a:cs typeface="Bell MT"/>
                        </a:rPr>
                        <a:t>landlocked</a:t>
                      </a:r>
                      <a:r>
                        <a:rPr lang="en-US" sz="1100" dirty="0">
                          <a:latin typeface="Bell MT"/>
                          <a:cs typeface="Bell MT"/>
                        </a:rPr>
                        <a:t>) and level levels of development. With a few exceptions</a:t>
                      </a:r>
                      <a:r>
                        <a:rPr lang="en-US" sz="1100" baseline="0" dirty="0">
                          <a:latin typeface="Bell MT"/>
                          <a:cs typeface="Bell MT"/>
                        </a:rPr>
                        <a:t> the world’s 45 landlocked countries are LICs of NEEs. Of the fifteen lowest ranking HDI countries 8 have no coastline. The greatest development challenge is not being able to </a:t>
                      </a:r>
                      <a:r>
                        <a:rPr lang="en-US" sz="1100" b="1" baseline="0" dirty="0">
                          <a:latin typeface="Bell MT"/>
                          <a:cs typeface="Bell MT"/>
                        </a:rPr>
                        <a:t>trade </a:t>
                      </a:r>
                      <a:r>
                        <a:rPr lang="en-US" sz="1100" baseline="0" dirty="0">
                          <a:latin typeface="Bell MT"/>
                          <a:cs typeface="Bell MT"/>
                        </a:rPr>
                        <a:t>goods easily without ports. </a:t>
                      </a:r>
                      <a:endParaRPr lang="en-US" sz="1100" dirty="0">
                        <a:solidFill>
                          <a:srgbClr val="000000"/>
                        </a:solidFill>
                        <a:latin typeface="Bell MT"/>
                        <a:cs typeface="Bell MT"/>
                      </a:endParaRPr>
                    </a:p>
                  </a:txBody>
                  <a:tcPr/>
                </a:tc>
                <a:extLst>
                  <a:ext uri="{0D108BD9-81ED-4DB2-BD59-A6C34878D82A}">
                    <a16:rowId xmlns:a16="http://schemas.microsoft.com/office/drawing/2014/main" val="10001"/>
                  </a:ext>
                </a:extLst>
              </a:tr>
              <a:tr h="370840">
                <a:tc>
                  <a:txBody>
                    <a:bodyPr/>
                    <a:lstStyle/>
                    <a:p>
                      <a:r>
                        <a:rPr lang="en-US" sz="1400" dirty="0">
                          <a:latin typeface="Bell MT"/>
                          <a:cs typeface="Bell MT"/>
                        </a:rPr>
                        <a:t>Natural hazards</a:t>
                      </a:r>
                      <a:endParaRPr lang="en-US" sz="1400" b="1" dirty="0">
                        <a:solidFill>
                          <a:srgbClr val="000000"/>
                        </a:solidFill>
                        <a:latin typeface="Bell MT"/>
                        <a:cs typeface="Bell MT"/>
                      </a:endParaRPr>
                    </a:p>
                  </a:txBody>
                  <a:tcPr/>
                </a:tc>
                <a:tc>
                  <a:txBody>
                    <a:bodyPr/>
                    <a:lstStyle/>
                    <a:p>
                      <a:pPr algn="just"/>
                      <a:r>
                        <a:rPr lang="en-US" sz="1100" dirty="0">
                          <a:latin typeface="Bell MT"/>
                          <a:cs typeface="Bell MT"/>
                        </a:rPr>
                        <a:t>In 2010,</a:t>
                      </a:r>
                      <a:r>
                        <a:rPr lang="en-US" sz="1100" baseline="0" dirty="0">
                          <a:latin typeface="Bell MT"/>
                          <a:cs typeface="Bell MT"/>
                        </a:rPr>
                        <a:t> a devastating earthquake struck Port-au-Prince, capital city of the Caribbean island of Haiti. 230,000 people died. Since then, the country has struggled to develop. But many countries with a high level of development suffer from hazards too. Japan, Italy and Iceland are all HICs located on plate boundaries. </a:t>
                      </a:r>
                      <a:r>
                        <a:rPr lang="en-GB" sz="1100" dirty="0">
                          <a:latin typeface="Bell MT"/>
                          <a:cs typeface="Bell MT"/>
                        </a:rPr>
                        <a:t>An extreme weather season such</a:t>
                      </a:r>
                      <a:r>
                        <a:rPr lang="en-GB" sz="1100" baseline="0" dirty="0">
                          <a:latin typeface="Bell MT"/>
                          <a:cs typeface="Bell MT"/>
                        </a:rPr>
                        <a:t> as a hurricane</a:t>
                      </a:r>
                      <a:r>
                        <a:rPr lang="en-GB" sz="1100" dirty="0">
                          <a:latin typeface="Bell MT"/>
                          <a:cs typeface="Bell MT"/>
                        </a:rPr>
                        <a:t> can slow development and it can be costly to repair damaged </a:t>
                      </a:r>
                      <a:r>
                        <a:rPr lang="en-GB" sz="1100" b="1" dirty="0">
                          <a:latin typeface="Bell MT"/>
                          <a:cs typeface="Bell MT"/>
                        </a:rPr>
                        <a:t>infrastructure</a:t>
                      </a:r>
                      <a:r>
                        <a:rPr lang="en-GB" sz="1100" dirty="0">
                          <a:latin typeface="Bell MT"/>
                          <a:cs typeface="Bell MT"/>
                        </a:rPr>
                        <a:t>. </a:t>
                      </a:r>
                      <a:endParaRPr lang="en-US" sz="1100" dirty="0">
                        <a:solidFill>
                          <a:srgbClr val="000000"/>
                        </a:solidFill>
                        <a:latin typeface="Bell MT"/>
                        <a:cs typeface="Bell MT"/>
                      </a:endParaRPr>
                    </a:p>
                  </a:txBody>
                  <a:tcPr/>
                </a:tc>
                <a:extLst>
                  <a:ext uri="{0D108BD9-81ED-4DB2-BD59-A6C34878D82A}">
                    <a16:rowId xmlns:a16="http://schemas.microsoft.com/office/drawing/2014/main" val="10002"/>
                  </a:ext>
                </a:extLst>
              </a:tr>
              <a:tr h="370840">
                <a:tc>
                  <a:txBody>
                    <a:bodyPr/>
                    <a:lstStyle/>
                    <a:p>
                      <a:r>
                        <a:rPr lang="en-US" sz="1400" dirty="0">
                          <a:latin typeface="Bell MT"/>
                          <a:cs typeface="Bell MT"/>
                        </a:rPr>
                        <a:t>Climate</a:t>
                      </a:r>
                      <a:endParaRPr lang="en-US" sz="1400" b="1" dirty="0">
                        <a:solidFill>
                          <a:srgbClr val="000000"/>
                        </a:solidFill>
                        <a:latin typeface="Bell MT"/>
                        <a:cs typeface="Bell MT"/>
                      </a:endParaRPr>
                    </a:p>
                  </a:txBody>
                  <a:tcPr/>
                </a:tc>
                <a:tc>
                  <a:txBody>
                    <a:bodyPr/>
                    <a:lstStyle/>
                    <a:p>
                      <a:pPr algn="just"/>
                      <a:r>
                        <a:rPr lang="en-US" sz="1100" dirty="0">
                          <a:latin typeface="Bell MT"/>
                          <a:cs typeface="Bell MT"/>
                        </a:rPr>
                        <a:t>The influence of climate on development is</a:t>
                      </a:r>
                      <a:r>
                        <a:rPr lang="en-US" sz="1100" baseline="0" dirty="0">
                          <a:latin typeface="Bell MT"/>
                          <a:cs typeface="Bell MT"/>
                        </a:rPr>
                        <a:t> not very clear. For every poor hot desert country like Chad there is a rich one like Saudi Arabia. The same is true of tropical rainforest countries: while central Africa’s equatorial climate could be viewed as a development challenge, Brazil is the world’s eighth largest economy. Tropical environments are prone to pests and diseases which can spread rapidly. Diseases such as malaria can devastate communities and reduce peoples ability to work. </a:t>
                      </a:r>
                      <a:endParaRPr lang="en-US" sz="1100" dirty="0">
                        <a:solidFill>
                          <a:srgbClr val="000000"/>
                        </a:solidFill>
                        <a:latin typeface="Bell MT"/>
                        <a:cs typeface="Bell MT"/>
                      </a:endParaRPr>
                    </a:p>
                  </a:txBody>
                  <a:tcPr/>
                </a:tc>
                <a:extLst>
                  <a:ext uri="{0D108BD9-81ED-4DB2-BD59-A6C34878D82A}">
                    <a16:rowId xmlns:a16="http://schemas.microsoft.com/office/drawing/2014/main" val="10003"/>
                  </a:ext>
                </a:extLst>
              </a:tr>
              <a:tr h="370840">
                <a:tc>
                  <a:txBody>
                    <a:bodyPr/>
                    <a:lstStyle/>
                    <a:p>
                      <a:r>
                        <a:rPr lang="en-US" sz="1400" dirty="0">
                          <a:latin typeface="Bell MT"/>
                          <a:cs typeface="Bell MT"/>
                        </a:rPr>
                        <a:t>Water shortages</a:t>
                      </a:r>
                      <a:endParaRPr lang="en-US" sz="1400" b="1" dirty="0">
                        <a:solidFill>
                          <a:srgbClr val="000000"/>
                        </a:solidFill>
                        <a:latin typeface="Bell MT"/>
                        <a:cs typeface="Bell MT"/>
                      </a:endParaRPr>
                    </a:p>
                  </a:txBody>
                  <a:tcPr/>
                </a:tc>
                <a:tc>
                  <a:txBody>
                    <a:bodyPr/>
                    <a:lstStyle/>
                    <a:p>
                      <a:pPr algn="just"/>
                      <a:r>
                        <a:rPr lang="en-US" sz="1100" dirty="0">
                          <a:latin typeface="Bell MT"/>
                          <a:cs typeface="Bell MT"/>
                        </a:rPr>
                        <a:t>There are serious shortages of water, which is essential for life and for development, in some parts of the world</a:t>
                      </a:r>
                      <a:r>
                        <a:rPr lang="en-US" sz="1100" baseline="0" dirty="0">
                          <a:latin typeface="Bell MT"/>
                          <a:cs typeface="Bell MT"/>
                        </a:rPr>
                        <a:t>, for examples in parts of Africa and the Middle East. </a:t>
                      </a:r>
                      <a:endParaRPr lang="en-US" sz="1100" dirty="0">
                        <a:solidFill>
                          <a:srgbClr val="000000"/>
                        </a:solidFill>
                        <a:latin typeface="Bell MT"/>
                        <a:cs typeface="Bell MT"/>
                      </a:endParaRPr>
                    </a:p>
                  </a:txBody>
                  <a:tcPr/>
                </a:tc>
                <a:extLst>
                  <a:ext uri="{0D108BD9-81ED-4DB2-BD59-A6C34878D82A}">
                    <a16:rowId xmlns:a16="http://schemas.microsoft.com/office/drawing/2014/main" val="10004"/>
                  </a:ext>
                </a:extLst>
              </a:tr>
              <a:tr h="370840">
                <a:tc>
                  <a:txBody>
                    <a:bodyPr/>
                    <a:lstStyle/>
                    <a:p>
                      <a:r>
                        <a:rPr lang="en-US" sz="1400" dirty="0">
                          <a:latin typeface="Bell MT"/>
                          <a:cs typeface="Bell MT"/>
                        </a:rPr>
                        <a:t>Relief </a:t>
                      </a:r>
                      <a:endParaRPr lang="en-US" sz="1400" b="1" dirty="0">
                        <a:solidFill>
                          <a:srgbClr val="000000"/>
                        </a:solidFill>
                        <a:latin typeface="Bell MT"/>
                        <a:cs typeface="Bell MT"/>
                      </a:endParaRPr>
                    </a:p>
                  </a:txBody>
                  <a:tcPr/>
                </a:tc>
                <a:tc>
                  <a:txBody>
                    <a:bodyPr/>
                    <a:lstStyle/>
                    <a:p>
                      <a:pPr algn="just"/>
                      <a:r>
                        <a:rPr lang="en-US" sz="1100" dirty="0">
                          <a:latin typeface="Bell MT"/>
                          <a:cs typeface="Bell MT"/>
                        </a:rPr>
                        <a:t>Mountainous regions,</a:t>
                      </a:r>
                      <a:r>
                        <a:rPr lang="en-US" sz="1100" baseline="0" dirty="0">
                          <a:latin typeface="Bell MT"/>
                          <a:cs typeface="Bell MT"/>
                        </a:rPr>
                        <a:t> for examples countries such as Nepal, tend to be remote and have poor </a:t>
                      </a:r>
                      <a:r>
                        <a:rPr lang="en-US" sz="1100" b="1" baseline="0" dirty="0">
                          <a:latin typeface="Bell MT"/>
                          <a:cs typeface="Bell MT"/>
                        </a:rPr>
                        <a:t>infrastructure</a:t>
                      </a:r>
                      <a:r>
                        <a:rPr lang="en-US" sz="1100" baseline="0" dirty="0">
                          <a:latin typeface="Bell MT"/>
                          <a:cs typeface="Bell MT"/>
                        </a:rPr>
                        <a:t>. They are also subject to extreme weather conditions. </a:t>
                      </a:r>
                      <a:endParaRPr lang="en-US" sz="1100" dirty="0">
                        <a:solidFill>
                          <a:srgbClr val="000000"/>
                        </a:solidFill>
                        <a:latin typeface="Bell MT"/>
                        <a:cs typeface="Bell MT"/>
                      </a:endParaRPr>
                    </a:p>
                  </a:txBody>
                  <a:tcPr/>
                </a:tc>
                <a:extLst>
                  <a:ext uri="{0D108BD9-81ED-4DB2-BD59-A6C34878D82A}">
                    <a16:rowId xmlns:a16="http://schemas.microsoft.com/office/drawing/2014/main" val="10005"/>
                  </a:ext>
                </a:extLst>
              </a:tr>
            </a:tbl>
          </a:graphicData>
        </a:graphic>
      </p:graphicFrame>
      <p:pic>
        <p:nvPicPr>
          <p:cNvPr id="36" name="Picture 35"/>
          <p:cNvPicPr/>
          <p:nvPr/>
        </p:nvPicPr>
        <p:blipFill>
          <a:blip r:embed="rId2">
            <a:extLst>
              <a:ext uri="{28A0092B-C50C-407E-A947-70E740481C1C}">
                <a14:useLocalDpi xmlns:a14="http://schemas.microsoft.com/office/drawing/2010/main" val="0"/>
              </a:ext>
            </a:extLst>
          </a:blip>
          <a:srcRect/>
          <a:stretch>
            <a:fillRect/>
          </a:stretch>
        </p:blipFill>
        <p:spPr bwMode="auto">
          <a:xfrm>
            <a:off x="275167" y="4857750"/>
            <a:ext cx="3238499" cy="1682750"/>
          </a:xfrm>
          <a:prstGeom prst="rect">
            <a:avLst/>
          </a:prstGeom>
          <a:noFill/>
          <a:ln w="25400">
            <a:solidFill>
              <a:schemeClr val="accent4">
                <a:lumMod val="75000"/>
              </a:schemeClr>
            </a:solidFill>
          </a:ln>
        </p:spPr>
      </p:pic>
      <p:sp>
        <p:nvSpPr>
          <p:cNvPr id="3" name="Rounded Rectangle 2"/>
          <p:cNvSpPr/>
          <p:nvPr/>
        </p:nvSpPr>
        <p:spPr>
          <a:xfrm>
            <a:off x="592666" y="6466415"/>
            <a:ext cx="2487083" cy="343959"/>
          </a:xfrm>
          <a:prstGeom prst="round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Bell MT"/>
                <a:cs typeface="Bell MT"/>
              </a:rPr>
              <a:t>Landlocked developing countries</a:t>
            </a:r>
          </a:p>
        </p:txBody>
      </p:sp>
      <p:sp>
        <p:nvSpPr>
          <p:cNvPr id="6" name="TextBox 5"/>
          <p:cNvSpPr txBox="1"/>
          <p:nvPr/>
        </p:nvSpPr>
        <p:spPr>
          <a:xfrm>
            <a:off x="3989917" y="5069417"/>
            <a:ext cx="4656666" cy="1569660"/>
          </a:xfrm>
          <a:prstGeom prst="rect">
            <a:avLst/>
          </a:prstGeom>
          <a:noFill/>
          <a:ln w="25400">
            <a:solidFill>
              <a:schemeClr val="accent4">
                <a:lumMod val="75000"/>
              </a:schemeClr>
            </a:solidFill>
            <a:prstDash val="dashDot"/>
          </a:ln>
        </p:spPr>
        <p:txBody>
          <a:bodyPr wrap="square" rtlCol="0">
            <a:spAutoFit/>
          </a:bodyPr>
          <a:lstStyle/>
          <a:p>
            <a:pPr algn="just"/>
            <a:r>
              <a:rPr lang="en-US" sz="1600" b="1" dirty="0">
                <a:solidFill>
                  <a:srgbClr val="604A7B"/>
                </a:solidFill>
                <a:latin typeface="Baskerville SemiBold"/>
                <a:cs typeface="Baskerville SemiBold"/>
              </a:rPr>
              <a:t>Key words</a:t>
            </a:r>
          </a:p>
          <a:p>
            <a:pPr marL="285750" indent="-285750" algn="just">
              <a:buFont typeface="Wingdings" charset="2"/>
              <a:buChar char="ü"/>
            </a:pPr>
            <a:r>
              <a:rPr lang="en-US" sz="1600" i="1" dirty="0">
                <a:solidFill>
                  <a:srgbClr val="604A7B"/>
                </a:solidFill>
                <a:latin typeface="Baskerville SemiBold"/>
                <a:cs typeface="Baskerville SemiBold"/>
              </a:rPr>
              <a:t>Landlocked- A country which borders another country(s) on all sides.</a:t>
            </a:r>
          </a:p>
          <a:p>
            <a:pPr marL="285750" indent="-285750" algn="just">
              <a:buFont typeface="Wingdings" charset="2"/>
              <a:buChar char="ü"/>
            </a:pPr>
            <a:r>
              <a:rPr lang="en-US" sz="1600" i="1" dirty="0">
                <a:solidFill>
                  <a:srgbClr val="604A7B"/>
                </a:solidFill>
                <a:latin typeface="Baskerville SemiBold"/>
                <a:cs typeface="Baskerville SemiBold"/>
              </a:rPr>
              <a:t>Trade- buying a selling goods and services. </a:t>
            </a:r>
          </a:p>
          <a:p>
            <a:pPr marL="285750" indent="-285750" algn="just">
              <a:buFont typeface="Wingdings" charset="2"/>
              <a:buChar char="ü"/>
            </a:pPr>
            <a:r>
              <a:rPr lang="en-US" sz="1600" i="1" dirty="0">
                <a:solidFill>
                  <a:srgbClr val="604A7B"/>
                </a:solidFill>
                <a:latin typeface="Baskerville SemiBold"/>
                <a:cs typeface="Baskerville SemiBold"/>
              </a:rPr>
              <a:t>Infrastructure- the basic physical and organisational structures needed to allow society to run. </a:t>
            </a:r>
          </a:p>
        </p:txBody>
      </p:sp>
    </p:spTree>
    <p:extLst>
      <p:ext uri="{BB962C8B-B14F-4D97-AF65-F5344CB8AC3E}">
        <p14:creationId xmlns:p14="http://schemas.microsoft.com/office/powerpoint/2010/main" val="3218977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7486</TotalTime>
  <Words>2515</Words>
  <Application>Microsoft Macintosh PowerPoint</Application>
  <PresentationFormat>On-screen Show (4:3)</PresentationFormat>
  <Paragraphs>226</Paragraphs>
  <Slides>23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Apple Chancery</vt:lpstr>
      <vt:lpstr>Arial</vt:lpstr>
      <vt:lpstr>Baskerville SemiBold</vt:lpstr>
      <vt:lpstr>Bell MT</vt:lpstr>
      <vt:lpstr>Calibri</vt:lpstr>
      <vt:lpstr>Century Gothic</vt:lpstr>
      <vt:lpstr>Comic Sans MS</vt:lpstr>
      <vt:lpstr>dearJoe 5 CASUAL PRO</vt:lpstr>
      <vt:lpstr>Wingdings</vt:lpstr>
      <vt:lpstr>Office Theme</vt:lpstr>
      <vt:lpstr>What are the causes of uneven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 Periphery</vt:lpstr>
      <vt:lpstr>Core / Periphery Countries</vt:lpstr>
      <vt:lpstr>PowerPoint Presentation</vt:lpstr>
      <vt:lpstr>PowerPoint Presentation</vt:lpstr>
      <vt:lpstr>Global development patterns</vt:lpstr>
      <vt:lpstr>PowerPoint Presentation</vt:lpstr>
      <vt:lpstr>PowerPoint Presentation</vt:lpstr>
      <vt:lpstr>Urbanisation</vt:lpstr>
      <vt:lpstr>CASE STUDY: Inequalities in China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 Louise Connarty</dc:creator>
  <cp:lastModifiedBy>Anna Bennett</cp:lastModifiedBy>
  <cp:revision>167</cp:revision>
  <cp:lastPrinted>2017-10-09T08:48:28Z</cp:lastPrinted>
  <dcterms:created xsi:type="dcterms:W3CDTF">2017-03-23T09:57:51Z</dcterms:created>
  <dcterms:modified xsi:type="dcterms:W3CDTF">2020-09-11T01:28:48Z</dcterms:modified>
</cp:coreProperties>
</file>