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57" r:id="rId4"/>
    <p:sldId id="263" r:id="rId5"/>
    <p:sldId id="262" r:id="rId6"/>
    <p:sldId id="259" r:id="rId7"/>
    <p:sldId id="260" r:id="rId8"/>
    <p:sldId id="266" r:id="rId9"/>
    <p:sldId id="258"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12"/>
    <p:restoredTop sz="94746"/>
  </p:normalViewPr>
  <p:slideViewPr>
    <p:cSldViewPr>
      <p:cViewPr varScale="1">
        <p:scale>
          <a:sx n="127" d="100"/>
          <a:sy n="127" d="100"/>
        </p:scale>
        <p:origin x="84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A0EA3F-5B07-4F28-90C6-8263442E3FB8}"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0EA3F-5B07-4F28-90C6-8263442E3FB8}"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0EA3F-5B07-4F28-90C6-8263442E3FB8}"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A0EA3F-5B07-4F28-90C6-8263442E3FB8}"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A0EA3F-5B07-4F28-90C6-8263442E3FB8}" type="datetimeFigureOut">
              <a:rPr lang="en-US" smtClean="0"/>
              <a:t>11/11/19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A0EA3F-5B07-4F28-90C6-8263442E3FB8}" type="datetimeFigureOut">
              <a:rPr lang="en-US" smtClean="0"/>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A0EA3F-5B07-4F28-90C6-8263442E3FB8}" type="datetimeFigureOut">
              <a:rPr lang="en-US" smtClean="0"/>
              <a:t>11/11/19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A0EA3F-5B07-4F28-90C6-8263442E3FB8}" type="datetimeFigureOut">
              <a:rPr lang="en-US" smtClean="0"/>
              <a:t>11/11/19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0EA3F-5B07-4F28-90C6-8263442E3FB8}" type="datetimeFigureOut">
              <a:rPr lang="en-US" smtClean="0"/>
              <a:t>11/11/19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0EA3F-5B07-4F28-90C6-8263442E3FB8}" type="datetimeFigureOut">
              <a:rPr lang="en-US" smtClean="0"/>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0EA3F-5B07-4F28-90C6-8263442E3FB8}" type="datetimeFigureOut">
              <a:rPr lang="en-US" smtClean="0"/>
              <a:t>11/11/19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BE6131-5A7C-42FB-B800-DA5C32ED5E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0EA3F-5B07-4F28-90C6-8263442E3FB8}" type="datetimeFigureOut">
              <a:rPr lang="en-US" smtClean="0"/>
              <a:t>11/11/19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E6131-5A7C-42FB-B800-DA5C32ED5E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hyperlink" Target="http://unep.org/gpa/documents/publications/PlasticinCosmetics2015Factsheet.pdf" TargetMode="External"/><Relationship Id="rId7" Type="http://schemas.openxmlformats.org/officeDocument/2006/relationships/hyperlink" Target="http://pubs.acs.org/doi/abs/10.1021/acs.est.5b03163" TargetMode="External"/><Relationship Id="rId2" Type="http://schemas.openxmlformats.org/officeDocument/2006/relationships/image" Target="../media/image17.tiff"/><Relationship Id="rId1" Type="http://schemas.openxmlformats.org/officeDocument/2006/relationships/slideLayout" Target="../slideLayouts/slideLayout2.xml"/><Relationship Id="rId6" Type="http://schemas.openxmlformats.org/officeDocument/2006/relationships/hyperlink" Target="https://www.washingtonpost.com/news/to-your-health/wp/2014/09/18/why-dentists-are-speaking-out-about-the-plastic-beads-in-your-toothpaste/" TargetMode="External"/><Relationship Id="rId5" Type="http://schemas.openxmlformats.org/officeDocument/2006/relationships/hyperlink" Target="http://pubs.acs.org/doi/abs/10.1021/es0010498" TargetMode="External"/><Relationship Id="rId4" Type="http://schemas.openxmlformats.org/officeDocument/2006/relationships/hyperlink" Target="http://www.nytimes.com/2015/08/22/opinion/microbeads-the-tiny-orbs-threatening-our-water.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705987" y="1963359"/>
            <a:ext cx="32766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04800"/>
            <a:ext cx="7772400" cy="1470025"/>
          </a:xfrm>
        </p:spPr>
        <p:txBody>
          <a:bodyPr/>
          <a:lstStyle/>
          <a:p>
            <a:r>
              <a:rPr lang="en-US" u="sng" dirty="0">
                <a:latin typeface="dearJoe 5 CASUAL PRO" charset="0"/>
                <a:ea typeface="dearJoe 5 CASUAL PRO" charset="0"/>
                <a:cs typeface="dearJoe 5 CASUAL PRO" charset="0"/>
              </a:rPr>
              <a:t>Externalities: Costs and Benefits</a:t>
            </a:r>
          </a:p>
        </p:txBody>
      </p:sp>
      <p:sp>
        <p:nvSpPr>
          <p:cNvPr id="3" name="Subtitle 2"/>
          <p:cNvSpPr>
            <a:spLocks noGrp="1"/>
          </p:cNvSpPr>
          <p:nvPr>
            <p:ph type="subTitle" idx="1"/>
          </p:nvPr>
        </p:nvSpPr>
        <p:spPr>
          <a:xfrm>
            <a:off x="457200" y="762000"/>
            <a:ext cx="8229600" cy="3048000"/>
          </a:xfrm>
        </p:spPr>
        <p:txBody>
          <a:bodyPr>
            <a:noAutofit/>
          </a:bodyPr>
          <a:lstStyle/>
          <a:p>
            <a:r>
              <a:rPr lang="en-US" sz="3600" dirty="0">
                <a:solidFill>
                  <a:schemeClr val="accent4">
                    <a:lumMod val="50000"/>
                  </a:schemeClr>
                </a:solidFill>
                <a:latin typeface="dearJoe 5 CASUAL PRO" charset="0"/>
                <a:ea typeface="dearJoe 5 CASUAL PRO" charset="0"/>
                <a:cs typeface="dearJoe 5 CASUAL PRO" charset="0"/>
              </a:rPr>
              <a:t>To evaluate a range of different solutions for dealing with externalities</a:t>
            </a:r>
          </a:p>
        </p:txBody>
      </p:sp>
      <p:pic>
        <p:nvPicPr>
          <p:cNvPr id="5" name="Picture 4"/>
          <p:cNvPicPr>
            <a:picLocks noChangeAspect="1"/>
          </p:cNvPicPr>
          <p:nvPr/>
        </p:nvPicPr>
        <p:blipFill>
          <a:blip r:embed="rId2"/>
          <a:stretch>
            <a:fillRect/>
          </a:stretch>
        </p:blipFill>
        <p:spPr>
          <a:xfrm>
            <a:off x="3531487" y="2209793"/>
            <a:ext cx="1625600" cy="1945532"/>
          </a:xfrm>
          <a:prstGeom prst="rect">
            <a:avLst/>
          </a:prstGeom>
        </p:spPr>
      </p:pic>
      <p:pic>
        <p:nvPicPr>
          <p:cNvPr id="7" name="Picture 6"/>
          <p:cNvPicPr>
            <a:picLocks noChangeAspect="1"/>
          </p:cNvPicPr>
          <p:nvPr/>
        </p:nvPicPr>
        <p:blipFill>
          <a:blip r:embed="rId3"/>
          <a:stretch>
            <a:fillRect/>
          </a:stretch>
        </p:blipFill>
        <p:spPr>
          <a:xfrm>
            <a:off x="423416" y="1685925"/>
            <a:ext cx="1506984" cy="1200150"/>
          </a:xfrm>
          <a:prstGeom prst="rect">
            <a:avLst/>
          </a:prstGeom>
        </p:spPr>
      </p:pic>
      <p:pic>
        <p:nvPicPr>
          <p:cNvPr id="8" name="Picture 7"/>
          <p:cNvPicPr>
            <a:picLocks noChangeAspect="1"/>
          </p:cNvPicPr>
          <p:nvPr/>
        </p:nvPicPr>
        <p:blipFill>
          <a:blip r:embed="rId4"/>
          <a:stretch>
            <a:fillRect/>
          </a:stretch>
        </p:blipFill>
        <p:spPr>
          <a:xfrm>
            <a:off x="276482" y="2911009"/>
            <a:ext cx="2066668" cy="1508591"/>
          </a:xfrm>
          <a:prstGeom prst="rect">
            <a:avLst/>
          </a:prstGeom>
        </p:spPr>
      </p:pic>
      <p:pic>
        <p:nvPicPr>
          <p:cNvPr id="10" name="Picture 9"/>
          <p:cNvPicPr>
            <a:picLocks noChangeAspect="1"/>
          </p:cNvPicPr>
          <p:nvPr/>
        </p:nvPicPr>
        <p:blipFill>
          <a:blip r:embed="rId5"/>
          <a:stretch>
            <a:fillRect/>
          </a:stretch>
        </p:blipFill>
        <p:spPr>
          <a:xfrm>
            <a:off x="203200" y="4254441"/>
            <a:ext cx="1727200" cy="1104338"/>
          </a:xfrm>
          <a:prstGeom prst="rect">
            <a:avLst/>
          </a:prstGeom>
        </p:spPr>
      </p:pic>
      <p:pic>
        <p:nvPicPr>
          <p:cNvPr id="11" name="Picture 10"/>
          <p:cNvPicPr>
            <a:picLocks noChangeAspect="1"/>
          </p:cNvPicPr>
          <p:nvPr/>
        </p:nvPicPr>
        <p:blipFill>
          <a:blip r:embed="rId6"/>
          <a:stretch>
            <a:fillRect/>
          </a:stretch>
        </p:blipFill>
        <p:spPr>
          <a:xfrm>
            <a:off x="422564" y="5626175"/>
            <a:ext cx="1401885" cy="1041400"/>
          </a:xfrm>
          <a:prstGeom prst="rect">
            <a:avLst/>
          </a:prstGeom>
        </p:spPr>
      </p:pic>
      <p:pic>
        <p:nvPicPr>
          <p:cNvPr id="14" name="Picture 13"/>
          <p:cNvPicPr>
            <a:picLocks noChangeAspect="1"/>
          </p:cNvPicPr>
          <p:nvPr/>
        </p:nvPicPr>
        <p:blipFill>
          <a:blip r:embed="rId7"/>
          <a:stretch>
            <a:fillRect/>
          </a:stretch>
        </p:blipFill>
        <p:spPr>
          <a:xfrm>
            <a:off x="7019125" y="1250572"/>
            <a:ext cx="2124875" cy="1425575"/>
          </a:xfrm>
          <a:prstGeom prst="rect">
            <a:avLst/>
          </a:prstGeom>
        </p:spPr>
      </p:pic>
      <p:pic>
        <p:nvPicPr>
          <p:cNvPr id="15" name="Picture 14"/>
          <p:cNvPicPr>
            <a:picLocks noChangeAspect="1"/>
          </p:cNvPicPr>
          <p:nvPr/>
        </p:nvPicPr>
        <p:blipFill>
          <a:blip r:embed="rId8"/>
          <a:stretch>
            <a:fillRect/>
          </a:stretch>
        </p:blipFill>
        <p:spPr>
          <a:xfrm>
            <a:off x="5932675" y="2432388"/>
            <a:ext cx="2172900" cy="1449324"/>
          </a:xfrm>
          <a:prstGeom prst="rect">
            <a:avLst/>
          </a:prstGeom>
        </p:spPr>
      </p:pic>
      <p:pic>
        <p:nvPicPr>
          <p:cNvPr id="16" name="Picture 15"/>
          <p:cNvPicPr>
            <a:picLocks noChangeAspect="1"/>
          </p:cNvPicPr>
          <p:nvPr/>
        </p:nvPicPr>
        <p:blipFill>
          <a:blip r:embed="rId9"/>
          <a:stretch>
            <a:fillRect/>
          </a:stretch>
        </p:blipFill>
        <p:spPr>
          <a:xfrm>
            <a:off x="7262681" y="4780556"/>
            <a:ext cx="1685788" cy="1201366"/>
          </a:xfrm>
          <a:prstGeom prst="rect">
            <a:avLst/>
          </a:prstGeom>
        </p:spPr>
      </p:pic>
      <p:pic>
        <p:nvPicPr>
          <p:cNvPr id="17" name="Picture 16"/>
          <p:cNvPicPr>
            <a:picLocks noChangeAspect="1"/>
          </p:cNvPicPr>
          <p:nvPr/>
        </p:nvPicPr>
        <p:blipFill>
          <a:blip r:embed="rId10"/>
          <a:stretch>
            <a:fillRect/>
          </a:stretch>
        </p:blipFill>
        <p:spPr>
          <a:xfrm>
            <a:off x="5714158" y="5384875"/>
            <a:ext cx="1811447" cy="1282700"/>
          </a:xfrm>
          <a:prstGeom prst="rect">
            <a:avLst/>
          </a:prstGeom>
        </p:spPr>
      </p:pic>
      <p:pic>
        <p:nvPicPr>
          <p:cNvPr id="18" name="Picture 17"/>
          <p:cNvPicPr>
            <a:picLocks noChangeAspect="1"/>
          </p:cNvPicPr>
          <p:nvPr/>
        </p:nvPicPr>
        <p:blipFill>
          <a:blip r:embed="rId11"/>
          <a:stretch>
            <a:fillRect/>
          </a:stretch>
        </p:blipFill>
        <p:spPr>
          <a:xfrm>
            <a:off x="7684987" y="3574991"/>
            <a:ext cx="1358900" cy="1358900"/>
          </a:xfrm>
          <a:prstGeom prst="rect">
            <a:avLst/>
          </a:prstGeom>
        </p:spPr>
      </p:pic>
      <p:pic>
        <p:nvPicPr>
          <p:cNvPr id="19" name="Picture 18"/>
          <p:cNvPicPr>
            <a:picLocks noChangeAspect="1"/>
          </p:cNvPicPr>
          <p:nvPr/>
        </p:nvPicPr>
        <p:blipFill>
          <a:blip r:embed="rId12"/>
          <a:stretch>
            <a:fillRect/>
          </a:stretch>
        </p:blipFill>
        <p:spPr>
          <a:xfrm>
            <a:off x="1930400" y="5459284"/>
            <a:ext cx="1923055" cy="1373610"/>
          </a:xfrm>
          <a:prstGeom prst="rect">
            <a:avLst/>
          </a:prstGeom>
        </p:spPr>
      </p:pic>
      <p:sp>
        <p:nvSpPr>
          <p:cNvPr id="20" name="TextBox 19"/>
          <p:cNvSpPr txBox="1"/>
          <p:nvPr/>
        </p:nvSpPr>
        <p:spPr>
          <a:xfrm>
            <a:off x="2280142" y="4269919"/>
            <a:ext cx="4052187" cy="1200329"/>
          </a:xfrm>
          <a:prstGeom prst="rect">
            <a:avLst/>
          </a:prstGeom>
          <a:noFill/>
        </p:spPr>
        <p:txBody>
          <a:bodyPr wrap="square" rtlCol="0">
            <a:spAutoFit/>
          </a:bodyPr>
          <a:lstStyle/>
          <a:p>
            <a:r>
              <a:rPr lang="en-US" dirty="0"/>
              <a:t>When a consumer buys and producer sells</a:t>
            </a:r>
            <a:r>
              <a:rPr lang="is-IS" dirty="0"/>
              <a:t>…cars, burgers, bottled water, books, mahoganey furniture, cigarettes, pork, wheat, phones, space shuttles etc etc etc</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earJoe 5 CASUAL PRO" charset="0"/>
              </a:rPr>
              <a:t>Define the following in your exercise book…</a:t>
            </a:r>
          </a:p>
        </p:txBody>
      </p:sp>
      <p:sp>
        <p:nvSpPr>
          <p:cNvPr id="3" name="Content Placeholder 2"/>
          <p:cNvSpPr>
            <a:spLocks noGrp="1"/>
          </p:cNvSpPr>
          <p:nvPr>
            <p:ph idx="1"/>
          </p:nvPr>
        </p:nvSpPr>
        <p:spPr/>
        <p:txBody>
          <a:bodyPr/>
          <a:lstStyle/>
          <a:p>
            <a:r>
              <a:rPr lang="en-US" dirty="0"/>
              <a:t>Externality</a:t>
            </a:r>
          </a:p>
          <a:p>
            <a:r>
              <a:rPr lang="en-US" dirty="0"/>
              <a:t>Private benefit</a:t>
            </a:r>
          </a:p>
          <a:p>
            <a:r>
              <a:rPr lang="en-US" dirty="0"/>
              <a:t>Private cost</a:t>
            </a:r>
          </a:p>
          <a:p>
            <a:r>
              <a:rPr lang="en-US" dirty="0"/>
              <a:t>Social benefit</a:t>
            </a:r>
          </a:p>
          <a:p>
            <a:r>
              <a:rPr lang="en-US" dirty="0"/>
              <a:t>Social cost</a:t>
            </a:r>
          </a:p>
        </p:txBody>
      </p:sp>
    </p:spTree>
    <p:extLst>
      <p:ext uri="{BB962C8B-B14F-4D97-AF65-F5344CB8AC3E}">
        <p14:creationId xmlns:p14="http://schemas.microsoft.com/office/powerpoint/2010/main" val="2992512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Externalities: Costs and benefits</a:t>
            </a:r>
          </a:p>
        </p:txBody>
      </p:sp>
      <p:pic>
        <p:nvPicPr>
          <p:cNvPr id="1026" name="Picture 2" descr="http://www.popularresistance.org/wp-content/uploads/2013/12/Factory-farm-chickens.jpg"/>
          <p:cNvPicPr>
            <a:picLocks noChangeAspect="1" noChangeArrowheads="1"/>
          </p:cNvPicPr>
          <p:nvPr/>
        </p:nvPicPr>
        <p:blipFill>
          <a:blip r:embed="rId2" cstate="print"/>
          <a:srcRect/>
          <a:stretch>
            <a:fillRect/>
          </a:stretch>
        </p:blipFill>
        <p:spPr bwMode="auto">
          <a:xfrm>
            <a:off x="4038600" y="1447800"/>
            <a:ext cx="4800600" cy="3224072"/>
          </a:xfrm>
          <a:prstGeom prst="rect">
            <a:avLst/>
          </a:prstGeom>
          <a:noFill/>
        </p:spPr>
      </p:pic>
      <p:sp>
        <p:nvSpPr>
          <p:cNvPr id="5" name="TextBox 4"/>
          <p:cNvSpPr txBox="1"/>
          <p:nvPr/>
        </p:nvSpPr>
        <p:spPr>
          <a:xfrm>
            <a:off x="381000" y="1752600"/>
            <a:ext cx="3505200" cy="2677656"/>
          </a:xfrm>
          <a:prstGeom prst="rect">
            <a:avLst/>
          </a:prstGeom>
          <a:noFill/>
        </p:spPr>
        <p:txBody>
          <a:bodyPr wrap="square" rtlCol="0">
            <a:spAutoFit/>
          </a:bodyPr>
          <a:lstStyle/>
          <a:p>
            <a:r>
              <a:rPr lang="en-US" sz="2800" dirty="0"/>
              <a:t>Externalities: the spillover effects of consumption or production. They affect others and can be positive or negative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dearJoe 5 CASUAL PRO" charset="0"/>
                <a:ea typeface="dearJoe 5 CASUAL PRO" charset="0"/>
                <a:cs typeface="dearJoe 5 CASUAL PRO" charset="0"/>
              </a:rPr>
              <a:t>Negative externalities</a:t>
            </a:r>
          </a:p>
        </p:txBody>
      </p:sp>
      <p:pic>
        <p:nvPicPr>
          <p:cNvPr id="4" name="Content Placeholder 3"/>
          <p:cNvPicPr>
            <a:picLocks noGrp="1" noChangeAspect="1"/>
          </p:cNvPicPr>
          <p:nvPr>
            <p:ph idx="1"/>
          </p:nvPr>
        </p:nvPicPr>
        <p:blipFill>
          <a:blip r:embed="rId2"/>
          <a:stretch>
            <a:fillRect/>
          </a:stretch>
        </p:blipFill>
        <p:spPr>
          <a:xfrm>
            <a:off x="595312" y="1658144"/>
            <a:ext cx="7953375" cy="4410075"/>
          </a:xfrm>
          <a:prstGeom prst="rect">
            <a:avLst/>
          </a:prstGeom>
        </p:spPr>
      </p:pic>
      <p:pic>
        <p:nvPicPr>
          <p:cNvPr id="5" name="Picture 4"/>
          <p:cNvPicPr>
            <a:picLocks noChangeAspect="1"/>
          </p:cNvPicPr>
          <p:nvPr/>
        </p:nvPicPr>
        <p:blipFill>
          <a:blip r:embed="rId3"/>
          <a:stretch>
            <a:fillRect/>
          </a:stretch>
        </p:blipFill>
        <p:spPr>
          <a:xfrm>
            <a:off x="4816301" y="4878886"/>
            <a:ext cx="4327699" cy="1946132"/>
          </a:xfrm>
          <a:prstGeom prst="rect">
            <a:avLst/>
          </a:prstGeom>
        </p:spPr>
      </p:pic>
      <p:pic>
        <p:nvPicPr>
          <p:cNvPr id="6" name="Picture 5"/>
          <p:cNvPicPr>
            <a:picLocks noChangeAspect="1"/>
          </p:cNvPicPr>
          <p:nvPr/>
        </p:nvPicPr>
        <p:blipFill>
          <a:blip r:embed="rId4"/>
          <a:stretch>
            <a:fillRect/>
          </a:stretch>
        </p:blipFill>
        <p:spPr>
          <a:xfrm>
            <a:off x="348897" y="4257917"/>
            <a:ext cx="3875503" cy="2600083"/>
          </a:xfrm>
          <a:prstGeom prst="rect">
            <a:avLst/>
          </a:prstGeom>
        </p:spPr>
      </p:pic>
    </p:spTree>
    <p:extLst>
      <p:ext uri="{BB962C8B-B14F-4D97-AF65-F5344CB8AC3E}">
        <p14:creationId xmlns:p14="http://schemas.microsoft.com/office/powerpoint/2010/main" val="3924937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a:latin typeface="dearJoe 5 CASUAL PRO" charset="0"/>
                <a:ea typeface="dearJoe 5 CASUAL PRO" charset="0"/>
                <a:cs typeface="dearJoe 5 CASUAL PRO" charset="0"/>
              </a:rPr>
              <a:t>Positive externalities of US space program</a:t>
            </a:r>
          </a:p>
        </p:txBody>
      </p:sp>
      <p:pic>
        <p:nvPicPr>
          <p:cNvPr id="4" name="Picture 3"/>
          <p:cNvPicPr>
            <a:picLocks noChangeAspect="1"/>
          </p:cNvPicPr>
          <p:nvPr/>
        </p:nvPicPr>
        <p:blipFill>
          <a:blip r:embed="rId2"/>
          <a:stretch>
            <a:fillRect/>
          </a:stretch>
        </p:blipFill>
        <p:spPr>
          <a:xfrm>
            <a:off x="0" y="1397774"/>
            <a:ext cx="8382000" cy="5317114"/>
          </a:xfrm>
          <a:prstGeom prst="rect">
            <a:avLst/>
          </a:prstGeom>
        </p:spPr>
      </p:pic>
    </p:spTree>
    <p:extLst>
      <p:ext uri="{BB962C8B-B14F-4D97-AF65-F5344CB8AC3E}">
        <p14:creationId xmlns:p14="http://schemas.microsoft.com/office/powerpoint/2010/main" val="4183477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earJoe 5 CASUAL PRO" charset="0"/>
                <a:ea typeface="dearJoe 5 CASUAL PRO" charset="0"/>
                <a:cs typeface="dearJoe 5 CASUAL PRO" charset="0"/>
              </a:rPr>
              <a:t>The Real Benefits and Costs of Production</a:t>
            </a:r>
          </a:p>
        </p:txBody>
      </p:sp>
      <p:sp>
        <p:nvSpPr>
          <p:cNvPr id="3" name="Content Placeholder 2"/>
          <p:cNvSpPr>
            <a:spLocks noGrp="1"/>
          </p:cNvSpPr>
          <p:nvPr>
            <p:ph idx="1"/>
          </p:nvPr>
        </p:nvSpPr>
        <p:spPr/>
        <p:txBody>
          <a:bodyPr/>
          <a:lstStyle/>
          <a:p>
            <a:r>
              <a:rPr lang="en-US" dirty="0"/>
              <a:t>Private benefit +  External benefit = Social Benefit</a:t>
            </a:r>
          </a:p>
          <a:p>
            <a:endParaRPr lang="en-US" dirty="0"/>
          </a:p>
          <a:p>
            <a:r>
              <a:rPr lang="en-US" dirty="0"/>
              <a:t>Private cost +  External cost = Social Cost</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earJoe 5 CASUAL PRO" charset="0"/>
                <a:ea typeface="dearJoe 5 CASUAL PRO" charset="0"/>
                <a:cs typeface="dearJoe 5 CASUAL PRO" charset="0"/>
              </a:rPr>
              <a:t>Government Policies to deal with Externalities</a:t>
            </a:r>
          </a:p>
        </p:txBody>
      </p:sp>
      <p:sp>
        <p:nvSpPr>
          <p:cNvPr id="3" name="Content Placeholder 2"/>
          <p:cNvSpPr>
            <a:spLocks noGrp="1"/>
          </p:cNvSpPr>
          <p:nvPr>
            <p:ph idx="1"/>
          </p:nvPr>
        </p:nvSpPr>
        <p:spPr/>
        <p:txBody>
          <a:bodyPr/>
          <a:lstStyle/>
          <a:p>
            <a:r>
              <a:rPr lang="en-US" dirty="0"/>
              <a:t>Taxation</a:t>
            </a:r>
          </a:p>
          <a:p>
            <a:r>
              <a:rPr lang="en-US" dirty="0"/>
              <a:t>Subsidies</a:t>
            </a:r>
          </a:p>
          <a:p>
            <a:r>
              <a:rPr lang="en-US" dirty="0"/>
              <a:t>Fines</a:t>
            </a:r>
          </a:p>
          <a:p>
            <a:r>
              <a:rPr lang="en-US" dirty="0"/>
              <a:t>Government regulation</a:t>
            </a:r>
          </a:p>
          <a:p>
            <a:r>
              <a:rPr lang="en-US" dirty="0"/>
              <a:t>Other measures e.g. Congestion charges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98438"/>
            <a:ext cx="4724400" cy="1143000"/>
          </a:xfrm>
        </p:spPr>
        <p:txBody>
          <a:bodyPr>
            <a:normAutofit fontScale="90000"/>
          </a:bodyPr>
          <a:lstStyle/>
          <a:p>
            <a:r>
              <a:rPr lang="en-US" dirty="0">
                <a:latin typeface="dearJoe 5 CASUAL PRO" charset="0"/>
                <a:ea typeface="dearJoe 5 CASUAL PRO" charset="0"/>
                <a:cs typeface="dearJoe 5 CASUAL PRO" charset="0"/>
              </a:rPr>
              <a:t>The problem with microbeads?</a:t>
            </a:r>
          </a:p>
        </p:txBody>
      </p:sp>
      <p:pic>
        <p:nvPicPr>
          <p:cNvPr id="4" name="Picture 3"/>
          <p:cNvPicPr>
            <a:picLocks noChangeAspect="1"/>
          </p:cNvPicPr>
          <p:nvPr/>
        </p:nvPicPr>
        <p:blipFill>
          <a:blip r:embed="rId2"/>
          <a:stretch>
            <a:fillRect/>
          </a:stretch>
        </p:blipFill>
        <p:spPr>
          <a:xfrm>
            <a:off x="115894" y="1143000"/>
            <a:ext cx="4456106" cy="2929890"/>
          </a:xfrm>
          <a:prstGeom prst="rect">
            <a:avLst/>
          </a:prstGeom>
        </p:spPr>
      </p:pic>
      <p:sp>
        <p:nvSpPr>
          <p:cNvPr id="5" name="TextBox 4"/>
          <p:cNvSpPr txBox="1"/>
          <p:nvPr/>
        </p:nvSpPr>
        <p:spPr>
          <a:xfrm>
            <a:off x="4764094" y="0"/>
            <a:ext cx="4031673" cy="4247317"/>
          </a:xfrm>
          <a:prstGeom prst="rect">
            <a:avLst/>
          </a:prstGeom>
          <a:noFill/>
        </p:spPr>
        <p:txBody>
          <a:bodyPr wrap="square" rtlCol="0">
            <a:spAutoFit/>
          </a:bodyPr>
          <a:lstStyle/>
          <a:p>
            <a:pPr fontAlgn="base"/>
            <a:r>
              <a:rPr lang="en-US" b="1" dirty="0"/>
              <a:t>What are microbeads?</a:t>
            </a:r>
            <a:endParaRPr lang="en-US" dirty="0"/>
          </a:p>
          <a:p>
            <a:pPr fontAlgn="base"/>
            <a:r>
              <a:rPr lang="en-US" dirty="0"/>
              <a:t>Microbeads are very small bits of plastic that manufacturers use to supply scrubbing power to body washes, exfoliators, toothpastes, and other cleansing products. They look like tiny spheres. They range in size from 1 millimeter, about the size of a pinhead, to 1 micrometer, too small to be seen by the naked eye. According to an estimate </a:t>
            </a:r>
            <a:r>
              <a:rPr lang="en-US" dirty="0">
                <a:hlinkClick r:id="rId3"/>
              </a:rPr>
              <a:t>from the United Nations Environment Program</a:t>
            </a:r>
            <a:r>
              <a:rPr lang="en-US" dirty="0"/>
              <a:t>, a typical exfoliating shower gel might contain as much plastic in </a:t>
            </a:r>
            <a:r>
              <a:rPr lang="en-US" dirty="0" err="1"/>
              <a:t>microbead</a:t>
            </a:r>
            <a:r>
              <a:rPr lang="en-US" dirty="0"/>
              <a:t> form as there is in its plastic container.</a:t>
            </a:r>
          </a:p>
        </p:txBody>
      </p:sp>
      <p:sp>
        <p:nvSpPr>
          <p:cNvPr id="6" name="TextBox 5"/>
          <p:cNvSpPr txBox="1"/>
          <p:nvPr/>
        </p:nvSpPr>
        <p:spPr>
          <a:xfrm>
            <a:off x="362747" y="4643821"/>
            <a:ext cx="8570906" cy="2031325"/>
          </a:xfrm>
          <a:prstGeom prst="rect">
            <a:avLst/>
          </a:prstGeom>
          <a:noFill/>
        </p:spPr>
        <p:txBody>
          <a:bodyPr wrap="square" rtlCol="0">
            <a:spAutoFit/>
          </a:bodyPr>
          <a:lstStyle/>
          <a:p>
            <a:r>
              <a:rPr lang="en-US" dirty="0"/>
              <a:t>Research has demonstrated that the tiny beads </a:t>
            </a:r>
            <a:r>
              <a:rPr lang="en-US" dirty="0">
                <a:hlinkClick r:id="rId4"/>
              </a:rPr>
              <a:t>look like food to fish</a:t>
            </a:r>
            <a:r>
              <a:rPr lang="en-US" dirty="0"/>
              <a:t> and other marine life. Eating the plastic is harmful enough on its own for these animals, but scientists have also shown that </a:t>
            </a:r>
            <a:r>
              <a:rPr lang="en-US" dirty="0">
                <a:hlinkClick r:id="rId5"/>
              </a:rPr>
              <a:t>plastic pellets can harbor polluting chemicals</a:t>
            </a:r>
            <a:r>
              <a:rPr lang="en-US" dirty="0"/>
              <a:t>, potentially causing problems for the food chain and our food supply. If you still think </a:t>
            </a:r>
            <a:r>
              <a:rPr lang="en-US" dirty="0" err="1"/>
              <a:t>microplastic</a:t>
            </a:r>
            <a:r>
              <a:rPr lang="en-US" dirty="0"/>
              <a:t> is a fish-only problem, consider this: dentists have expressed concern that </a:t>
            </a:r>
            <a:r>
              <a:rPr lang="en-US" dirty="0">
                <a:hlinkClick r:id="rId6"/>
              </a:rPr>
              <a:t>microbeads that are intentionally added to toothpaste</a:t>
            </a:r>
            <a:r>
              <a:rPr lang="en-US" dirty="0"/>
              <a:t> are getting stuck in patients’ gums, trapping harmful bacteria. Scientists in China found </a:t>
            </a:r>
            <a:r>
              <a:rPr lang="en-US" dirty="0">
                <a:hlinkClick r:id="rId7"/>
              </a:rPr>
              <a:t>microbeads someplace they shouldn’t be: in table salt.</a:t>
            </a:r>
            <a:endParaRPr lang="en-US" dirty="0"/>
          </a:p>
        </p:txBody>
      </p:sp>
      <p:pic>
        <p:nvPicPr>
          <p:cNvPr id="7" name="Picture 6"/>
          <p:cNvPicPr>
            <a:picLocks noChangeAspect="1"/>
          </p:cNvPicPr>
          <p:nvPr/>
        </p:nvPicPr>
        <p:blipFill>
          <a:blip r:embed="rId8"/>
          <a:stretch>
            <a:fillRect/>
          </a:stretch>
        </p:blipFill>
        <p:spPr>
          <a:xfrm>
            <a:off x="2935294" y="2698519"/>
            <a:ext cx="1828800" cy="1371600"/>
          </a:xfrm>
          <a:prstGeom prst="rect">
            <a:avLst/>
          </a:prstGeom>
        </p:spPr>
      </p:pic>
    </p:spTree>
    <p:extLst>
      <p:ext uri="{BB962C8B-B14F-4D97-AF65-F5344CB8AC3E}">
        <p14:creationId xmlns:p14="http://schemas.microsoft.com/office/powerpoint/2010/main" val="1839678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349</Words>
  <Application>Microsoft Macintosh PowerPoint</Application>
  <PresentationFormat>On-screen Show (4:3)</PresentationFormat>
  <Paragraphs>27</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dearJoe 5 CASUAL PRO</vt:lpstr>
      <vt:lpstr>Office Theme</vt:lpstr>
      <vt:lpstr>Externalities: Costs and Benefits</vt:lpstr>
      <vt:lpstr>Define the following in your exercise book…</vt:lpstr>
      <vt:lpstr>Externalities: Costs and benefits</vt:lpstr>
      <vt:lpstr>Negative externalities</vt:lpstr>
      <vt:lpstr>Positive externalities of US space program</vt:lpstr>
      <vt:lpstr>The Real Benefits and Costs of Production</vt:lpstr>
      <vt:lpstr>Government Policies to deal with Externalities</vt:lpstr>
      <vt:lpstr>The problem with microbeads?</vt:lpstr>
      <vt:lpstr>PowerPoint Presentation</vt:lpstr>
    </vt:vector>
  </TitlesOfParts>
  <Company>BSH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DBish</dc:creator>
  <cp:lastModifiedBy>Dan Bish</cp:lastModifiedBy>
  <cp:revision>15</cp:revision>
  <dcterms:created xsi:type="dcterms:W3CDTF">2014-01-27T14:06:25Z</dcterms:created>
  <dcterms:modified xsi:type="dcterms:W3CDTF">2019-11-11T14:46:01Z</dcterms:modified>
</cp:coreProperties>
</file>