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0" r:id="rId2"/>
    <p:sldId id="300" r:id="rId3"/>
    <p:sldId id="269" r:id="rId4"/>
    <p:sldId id="301" r:id="rId5"/>
    <p:sldId id="275" r:id="rId6"/>
    <p:sldId id="270" r:id="rId7"/>
    <p:sldId id="276" r:id="rId8"/>
    <p:sldId id="279" r:id="rId9"/>
    <p:sldId id="280" r:id="rId10"/>
    <p:sldId id="281" r:id="rId11"/>
    <p:sldId id="282" r:id="rId12"/>
    <p:sldId id="271" r:id="rId13"/>
    <p:sldId id="283" r:id="rId14"/>
    <p:sldId id="284" r:id="rId15"/>
    <p:sldId id="272" r:id="rId16"/>
    <p:sldId id="285" r:id="rId17"/>
    <p:sldId id="273" r:id="rId18"/>
    <p:sldId id="286" r:id="rId19"/>
    <p:sldId id="274" r:id="rId20"/>
    <p:sldId id="278" r:id="rId21"/>
    <p:sldId id="287" r:id="rId22"/>
    <p:sldId id="288" r:id="rId23"/>
    <p:sldId id="289" r:id="rId24"/>
    <p:sldId id="290" r:id="rId25"/>
    <p:sldId id="299" r:id="rId26"/>
    <p:sldId id="294" r:id="rId27"/>
    <p:sldId id="295" r:id="rId28"/>
    <p:sldId id="296" r:id="rId29"/>
    <p:sldId id="293" r:id="rId30"/>
    <p:sldId id="297"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0BD83-59DA-4F1D-A1E6-AD308B4508B1}" v="28" dt="2019-09-24T01:56:07.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4173"/>
  </p:normalViewPr>
  <p:slideViewPr>
    <p:cSldViewPr snapToGrid="0" snapToObjects="1">
      <p:cViewPr>
        <p:scale>
          <a:sx n="55" d="100"/>
          <a:sy n="55" d="100"/>
        </p:scale>
        <p:origin x="3320" y="1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830BD83-59DA-4F1D-A1E6-AD308B4508B1}"/>
    <pc:docChg chg="modSld">
      <pc:chgData name="" userId="" providerId="" clId="Web-{3830BD83-59DA-4F1D-A1E6-AD308B4508B1}" dt="2019-09-24T01:56:07.879" v="26" actId="20577"/>
      <pc:docMkLst>
        <pc:docMk/>
      </pc:docMkLst>
      <pc:sldChg chg="modSp">
        <pc:chgData name="" userId="" providerId="" clId="Web-{3830BD83-59DA-4F1D-A1E6-AD308B4508B1}" dt="2019-09-24T01:55:25.254" v="21" actId="20577"/>
        <pc:sldMkLst>
          <pc:docMk/>
          <pc:sldMk cId="817098510" sldId="273"/>
        </pc:sldMkLst>
        <pc:spChg chg="mod">
          <ac:chgData name="" userId="" providerId="" clId="Web-{3830BD83-59DA-4F1D-A1E6-AD308B4508B1}" dt="2019-09-24T01:55:25.254" v="21" actId="20577"/>
          <ac:spMkLst>
            <pc:docMk/>
            <pc:sldMk cId="817098510" sldId="273"/>
            <ac:spMk id="3" creationId="{00000000-0000-0000-0000-000000000000}"/>
          </ac:spMkLst>
        </pc:spChg>
      </pc:sldChg>
      <pc:sldChg chg="modSp">
        <pc:chgData name="" userId="" providerId="" clId="Web-{3830BD83-59DA-4F1D-A1E6-AD308B4508B1}" dt="2019-09-24T01:56:07.863" v="25" actId="20577"/>
        <pc:sldMkLst>
          <pc:docMk/>
          <pc:sldMk cId="406832233" sldId="274"/>
        </pc:sldMkLst>
        <pc:spChg chg="mod">
          <ac:chgData name="" userId="" providerId="" clId="Web-{3830BD83-59DA-4F1D-A1E6-AD308B4508B1}" dt="2019-09-24T01:56:07.863" v="25" actId="20577"/>
          <ac:spMkLst>
            <pc:docMk/>
            <pc:sldMk cId="406832233" sldId="274"/>
            <ac:spMk id="3" creationId="{00000000-0000-0000-0000-000000000000}"/>
          </ac:spMkLst>
        </pc:spChg>
      </pc:sldChg>
      <pc:sldChg chg="modSp">
        <pc:chgData name="" userId="" providerId="" clId="Web-{3830BD83-59DA-4F1D-A1E6-AD308B4508B1}" dt="2019-09-24T01:51:01.986" v="2" actId="20577"/>
        <pc:sldMkLst>
          <pc:docMk/>
          <pc:sldMk cId="1509863199" sldId="280"/>
        </pc:sldMkLst>
        <pc:spChg chg="mod">
          <ac:chgData name="" userId="" providerId="" clId="Web-{3830BD83-59DA-4F1D-A1E6-AD308B4508B1}" dt="2019-09-24T01:51:01.986" v="2" actId="20577"/>
          <ac:spMkLst>
            <pc:docMk/>
            <pc:sldMk cId="1509863199" sldId="280"/>
            <ac:spMk id="3" creationId="{00000000-0000-0000-0000-000000000000}"/>
          </ac:spMkLst>
        </pc:spChg>
      </pc:sldChg>
      <pc:sldChg chg="addSp delSp modSp">
        <pc:chgData name="" userId="" providerId="" clId="Web-{3830BD83-59DA-4F1D-A1E6-AD308B4508B1}" dt="2019-09-24T01:53:01.175" v="18" actId="14100"/>
        <pc:sldMkLst>
          <pc:docMk/>
          <pc:sldMk cId="690678582" sldId="281"/>
        </pc:sldMkLst>
        <pc:spChg chg="mod">
          <ac:chgData name="" userId="" providerId="" clId="Web-{3830BD83-59DA-4F1D-A1E6-AD308B4508B1}" dt="2019-09-24T01:53:01.175" v="18" actId="14100"/>
          <ac:spMkLst>
            <pc:docMk/>
            <pc:sldMk cId="690678582" sldId="281"/>
            <ac:spMk id="3" creationId="{00000000-0000-0000-0000-000000000000}"/>
          </ac:spMkLst>
        </pc:spChg>
        <pc:picChg chg="add mod">
          <ac:chgData name="" userId="" providerId="" clId="Web-{3830BD83-59DA-4F1D-A1E6-AD308B4508B1}" dt="2019-09-24T01:52:53.941" v="16" actId="1076"/>
          <ac:picMkLst>
            <pc:docMk/>
            <pc:sldMk cId="690678582" sldId="281"/>
            <ac:picMk id="2" creationId="{6D9C26E2-7D3B-4E64-AAA5-C9BE0BAF6F2F}"/>
          </ac:picMkLst>
        </pc:picChg>
        <pc:picChg chg="del mod">
          <ac:chgData name="" userId="" providerId="" clId="Web-{3830BD83-59DA-4F1D-A1E6-AD308B4508B1}" dt="2019-09-24T01:51:52.018" v="5"/>
          <ac:picMkLst>
            <pc:docMk/>
            <pc:sldMk cId="690678582" sldId="281"/>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AD82B-8DE7-3744-BF7F-2C63EE707459}" type="datetimeFigureOut">
              <a:rPr lang="en-US" smtClean="0"/>
              <a:t>9/23/2019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820DD-945A-244A-A34C-5835B1DE9954}" type="slidenum">
              <a:rPr lang="en-US" smtClean="0"/>
              <a:t>‹#›</a:t>
            </a:fld>
            <a:endParaRPr lang="en-US"/>
          </a:p>
        </p:txBody>
      </p:sp>
    </p:spTree>
    <p:extLst>
      <p:ext uri="{BB962C8B-B14F-4D97-AF65-F5344CB8AC3E}">
        <p14:creationId xmlns:p14="http://schemas.microsoft.com/office/powerpoint/2010/main" val="5747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376291-8479-A34B-93B7-A6B6CB60916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26827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76291-8479-A34B-93B7-A6B6CB60916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162088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76291-8479-A34B-93B7-A6B6CB60916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1460033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8CC5F28-15A2-E645-84B0-F08E495BDF1C}" type="slidenum">
              <a:rPr lang="en-US" altLang="en-US"/>
              <a:pPr/>
              <a:t>‹#›</a:t>
            </a:fld>
            <a:endParaRPr lang="en-US" altLang="en-US"/>
          </a:p>
        </p:txBody>
      </p:sp>
    </p:spTree>
    <p:extLst>
      <p:ext uri="{BB962C8B-B14F-4D97-AF65-F5344CB8AC3E}">
        <p14:creationId xmlns:p14="http://schemas.microsoft.com/office/powerpoint/2010/main" val="126630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76291-8479-A34B-93B7-A6B6CB60916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131353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376291-8479-A34B-93B7-A6B6CB60916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3868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76291-8479-A34B-93B7-A6B6CB609167}"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140174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76291-8479-A34B-93B7-A6B6CB609167}"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116906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76291-8479-A34B-93B7-A6B6CB609167}"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106593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76291-8479-A34B-93B7-A6B6CB609167}"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89454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76291-8479-A34B-93B7-A6B6CB609167}"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3626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76291-8479-A34B-93B7-A6B6CB609167}"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AD350-C5B5-2D4B-A667-00E603045FAF}" type="slidenum">
              <a:rPr lang="en-US" smtClean="0"/>
              <a:t>‹#›</a:t>
            </a:fld>
            <a:endParaRPr lang="en-US"/>
          </a:p>
        </p:txBody>
      </p:sp>
    </p:spTree>
    <p:extLst>
      <p:ext uri="{BB962C8B-B14F-4D97-AF65-F5344CB8AC3E}">
        <p14:creationId xmlns:p14="http://schemas.microsoft.com/office/powerpoint/2010/main" val="174675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76291-8479-A34B-93B7-A6B6CB609167}" type="datetimeFigureOut">
              <a:rPr lang="en-US" smtClean="0"/>
              <a:t>9/23/2019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AD350-C5B5-2D4B-A667-00E603045FAF}" type="slidenum">
              <a:rPr lang="en-US" smtClean="0"/>
              <a:t>‹#›</a:t>
            </a:fld>
            <a:endParaRPr lang="en-US"/>
          </a:p>
        </p:txBody>
      </p:sp>
    </p:spTree>
    <p:extLst>
      <p:ext uri="{BB962C8B-B14F-4D97-AF65-F5344CB8AC3E}">
        <p14:creationId xmlns:p14="http://schemas.microsoft.com/office/powerpoint/2010/main" val="108659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435432" y="228600"/>
            <a:ext cx="7772400" cy="1219200"/>
          </a:xfrm>
        </p:spPr>
        <p:txBody>
          <a:bodyPr/>
          <a:lstStyle/>
          <a:p>
            <a:pPr eaLnBrk="1" hangingPunct="1">
              <a:defRPr/>
            </a:pPr>
            <a:r>
              <a:rPr lang="en-US" altLang="en-US" sz="3200" b="1" u="sng" dirty="0">
                <a:effectLst>
                  <a:outerShdw blurRad="38100" dist="38100" dir="2700000" algn="tl">
                    <a:srgbClr val="C0C0C0"/>
                  </a:outerShdw>
                </a:effectLst>
                <a:ea typeface="ＭＳ Ｐゴシック" charset="-128"/>
              </a:rPr>
              <a:t>Why did they begin to expand?</a:t>
            </a:r>
            <a:endParaRPr lang="en-US" altLang="en-US" b="1" u="sng" dirty="0">
              <a:effectLst>
                <a:outerShdw blurRad="38100" dist="38100" dir="2700000" algn="tl">
                  <a:srgbClr val="C0C0C0"/>
                </a:outerShdw>
              </a:effectLst>
              <a:ea typeface="ＭＳ Ｐゴシック" charset="-128"/>
            </a:endParaRPr>
          </a:p>
        </p:txBody>
      </p:sp>
      <p:sp>
        <p:nvSpPr>
          <p:cNvPr id="17410" name="Rectangle 4"/>
          <p:cNvSpPr>
            <a:spLocks noGrp="1" noChangeArrowheads="1"/>
          </p:cNvSpPr>
          <p:nvPr>
            <p:ph idx="1"/>
          </p:nvPr>
        </p:nvSpPr>
        <p:spPr>
          <a:xfrm>
            <a:off x="273131" y="1294410"/>
            <a:ext cx="11661569" cy="5201393"/>
          </a:xfrm>
        </p:spPr>
        <p:txBody>
          <a:bodyPr>
            <a:normAutofit/>
          </a:bodyPr>
          <a:lstStyle/>
          <a:p>
            <a:pPr eaLnBrk="1" hangingPunct="1"/>
            <a:r>
              <a:rPr lang="en-US" altLang="en-US" dirty="0">
                <a:ea typeface="ＭＳ Ｐゴシック" charset="-128"/>
              </a:rPr>
              <a:t>No one really knows</a:t>
            </a:r>
          </a:p>
          <a:p>
            <a:pPr eaLnBrk="1" hangingPunct="1"/>
            <a:r>
              <a:rPr lang="en-US" altLang="en-US" dirty="0">
                <a:ea typeface="ＭＳ Ｐゴシック" charset="-128"/>
              </a:rPr>
              <a:t>few written records</a:t>
            </a:r>
          </a:p>
          <a:p>
            <a:pPr eaLnBrk="1" hangingPunct="1"/>
            <a:r>
              <a:rPr lang="en-US" altLang="en-US" dirty="0">
                <a:ea typeface="ＭＳ Ｐゴシック" charset="-128"/>
              </a:rPr>
              <a:t>Booty?</a:t>
            </a:r>
          </a:p>
          <a:p>
            <a:pPr eaLnBrk="1" hangingPunct="1"/>
            <a:r>
              <a:rPr lang="en-US" altLang="en-US" dirty="0">
                <a:ea typeface="ＭＳ Ｐゴシック" charset="-128"/>
              </a:rPr>
              <a:t>Climatic change? – Population high, temperatures fell, pastures decreased</a:t>
            </a:r>
          </a:p>
          <a:p>
            <a:pPr eaLnBrk="1" hangingPunct="1"/>
            <a:r>
              <a:rPr lang="en-US" altLang="en-US" dirty="0">
                <a:ea typeface="ＭＳ Ｐゴシック" charset="-128"/>
              </a:rPr>
              <a:t>Population growth?</a:t>
            </a:r>
          </a:p>
          <a:p>
            <a:pPr eaLnBrk="1" hangingPunct="1"/>
            <a:r>
              <a:rPr lang="en-US" altLang="en-US" dirty="0" err="1">
                <a:ea typeface="ＭＳ Ｐゴシック" charset="-128"/>
              </a:rPr>
              <a:t>Steppelanders</a:t>
            </a:r>
            <a:r>
              <a:rPr lang="en-US" altLang="en-US" dirty="0">
                <a:ea typeface="ＭＳ Ｐゴシック" charset="-128"/>
              </a:rPr>
              <a:t> being </a:t>
            </a:r>
            <a:r>
              <a:rPr lang="en-US" altLang="en-US" dirty="0" err="1">
                <a:ea typeface="ＭＳ Ｐゴシック" charset="-128"/>
              </a:rPr>
              <a:t>steppelanders</a:t>
            </a:r>
            <a:r>
              <a:rPr lang="en-US" altLang="en-US" dirty="0">
                <a:ea typeface="ＭＳ Ｐゴシック" charset="-128"/>
              </a:rPr>
              <a:t>?</a:t>
            </a:r>
          </a:p>
          <a:p>
            <a:pPr eaLnBrk="1" hangingPunct="1"/>
            <a:endParaRPr lang="en-US" altLang="en-US" dirty="0">
              <a:ea typeface="ＭＳ Ｐゴシック" charset="-128"/>
            </a:endParaRPr>
          </a:p>
          <a:p>
            <a:pPr eaLnBrk="1" hangingPunct="1"/>
            <a:r>
              <a:rPr lang="en-US" altLang="en-US" dirty="0">
                <a:ea typeface="ＭＳ Ｐゴシック" charset="-128"/>
              </a:rPr>
              <a:t>Task Read the extract from </a:t>
            </a:r>
            <a:r>
              <a:rPr lang="en-US" altLang="en-US" dirty="0" err="1">
                <a:ea typeface="ＭＳ Ｐゴシック" charset="-128"/>
              </a:rPr>
              <a:t>McLynn</a:t>
            </a:r>
            <a:r>
              <a:rPr lang="en-US" altLang="en-US" dirty="0">
                <a:ea typeface="ＭＳ Ｐゴシック" charset="-128"/>
              </a:rPr>
              <a:t> – create a spider diagram of the possible reasons for expansion.</a:t>
            </a:r>
          </a:p>
        </p:txBody>
      </p:sp>
    </p:spTree>
    <p:extLst>
      <p:ext uri="{BB962C8B-B14F-4D97-AF65-F5344CB8AC3E}">
        <p14:creationId xmlns:p14="http://schemas.microsoft.com/office/powerpoint/2010/main" val="44303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399" y="4211258"/>
            <a:ext cx="10586589" cy="2874017"/>
          </a:xfrm>
        </p:spPr>
        <p:txBody>
          <a:bodyPr>
            <a:normAutofit fontScale="85000" lnSpcReduction="20000"/>
          </a:bodyPr>
          <a:lstStyle/>
          <a:p>
            <a:r>
              <a:rPr lang="en-US" dirty="0"/>
              <a:t>The Liao knew few years of peace at that time. – nomadic tribes made frequent incursions into their lands and concerned with the rising power of the Tanguts to their west they waged continuous wars with the state of </a:t>
            </a:r>
            <a:r>
              <a:rPr lang="en-US" dirty="0" err="1"/>
              <a:t>Hsi</a:t>
            </a:r>
            <a:r>
              <a:rPr lang="en-US" dirty="0"/>
              <a:t>-Hsia.</a:t>
            </a:r>
          </a:p>
          <a:p>
            <a:r>
              <a:rPr lang="en-US" dirty="0"/>
              <a:t>The Liao remained hemmed in by militants and were isolationist – cutting china off from western and central Asia.</a:t>
            </a:r>
          </a:p>
          <a:p>
            <a:r>
              <a:rPr lang="en-US" dirty="0"/>
              <a:t>The dynasty began to decline and ended quickly. An influx of Jurchen peoples from northern Manchuria began to weaken the state.</a:t>
            </a:r>
          </a:p>
          <a:p>
            <a:r>
              <a:rPr lang="en-US" dirty="0"/>
              <a:t>The Jurchen confederation  - Chief </a:t>
            </a:r>
            <a:r>
              <a:rPr lang="en-US" dirty="0" err="1"/>
              <a:t>Aguda</a:t>
            </a:r>
            <a:r>
              <a:rPr lang="en-US" dirty="0"/>
              <a:t>- their aim was to defeat and replace the Liao.</a:t>
            </a:r>
          </a:p>
        </p:txBody>
      </p:sp>
      <p:pic>
        <p:nvPicPr>
          <p:cNvPr id="2" name="Picture 3" descr="A close up of a map&#10;&#10;Description generated with high confidence">
            <a:extLst>
              <a:ext uri="{FF2B5EF4-FFF2-40B4-BE49-F238E27FC236}">
                <a16:creationId xmlns:a16="http://schemas.microsoft.com/office/drawing/2014/main" id="{6D9C26E2-7D3B-4E64-AAA5-C9BE0BAF6F2F}"/>
              </a:ext>
            </a:extLst>
          </p:cNvPr>
          <p:cNvPicPr>
            <a:picLocks noChangeAspect="1"/>
          </p:cNvPicPr>
          <p:nvPr/>
        </p:nvPicPr>
        <p:blipFill>
          <a:blip r:embed="rId2"/>
          <a:stretch>
            <a:fillRect/>
          </a:stretch>
        </p:blipFill>
        <p:spPr>
          <a:xfrm>
            <a:off x="2280249" y="331661"/>
            <a:ext cx="7027652" cy="3577999"/>
          </a:xfrm>
          <a:prstGeom prst="rect">
            <a:avLst/>
          </a:prstGeom>
        </p:spPr>
      </p:pic>
    </p:spTree>
    <p:extLst>
      <p:ext uri="{BB962C8B-B14F-4D97-AF65-F5344CB8AC3E}">
        <p14:creationId xmlns:p14="http://schemas.microsoft.com/office/powerpoint/2010/main" val="69067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88" y="475013"/>
            <a:ext cx="10866912" cy="5701950"/>
          </a:xfrm>
        </p:spPr>
        <p:txBody>
          <a:bodyPr/>
          <a:lstStyle/>
          <a:p>
            <a:r>
              <a:rPr lang="en-US" dirty="0"/>
              <a:t>The Jurchen – eastern Manchurian, semi-agricultural forest dwellers, dependent on hunting, fishing and farming were very different from Steppe nomads.</a:t>
            </a:r>
          </a:p>
          <a:p>
            <a:r>
              <a:rPr lang="en-US" dirty="0"/>
              <a:t>Their attack was so swift it could be described as a coup rather than a conquest.</a:t>
            </a:r>
          </a:p>
          <a:p>
            <a:r>
              <a:rPr lang="en-US" dirty="0"/>
              <a:t>The Jurchen made this conquest with the help of the Song through a variety of land and territorial agreements.</a:t>
            </a:r>
          </a:p>
          <a:p>
            <a:r>
              <a:rPr lang="en-US" dirty="0"/>
              <a:t>But </a:t>
            </a:r>
            <a:r>
              <a:rPr lang="en-US" dirty="0" err="1"/>
              <a:t>Aguda</a:t>
            </a:r>
            <a:r>
              <a:rPr lang="en-US" dirty="0"/>
              <a:t> died in 1123 and the new JIN emperor reneged on the deals and double crossed the Song driving them out of Northern China.</a:t>
            </a:r>
          </a:p>
          <a:p>
            <a:r>
              <a:rPr lang="en-US" dirty="0"/>
              <a:t>They went on to attack the heartlands of the Song but a peace deal was agreed in 1141 – effectively ending the dominance of the Song.</a:t>
            </a:r>
          </a:p>
          <a:p>
            <a:r>
              <a:rPr lang="en-US" dirty="0"/>
              <a:t>The JIN were tough opponents.</a:t>
            </a:r>
          </a:p>
        </p:txBody>
      </p:sp>
    </p:spTree>
    <p:extLst>
      <p:ext uri="{BB962C8B-B14F-4D97-AF65-F5344CB8AC3E}">
        <p14:creationId xmlns:p14="http://schemas.microsoft.com/office/powerpoint/2010/main" val="182132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a:t>The Jurchen (JIN)</a:t>
            </a:r>
          </a:p>
        </p:txBody>
      </p:sp>
      <p:sp>
        <p:nvSpPr>
          <p:cNvPr id="3" name="Content Placeholder 2"/>
          <p:cNvSpPr>
            <a:spLocks noGrp="1"/>
          </p:cNvSpPr>
          <p:nvPr>
            <p:ph idx="1"/>
          </p:nvPr>
        </p:nvSpPr>
        <p:spPr>
          <a:xfrm>
            <a:off x="411480" y="1371600"/>
            <a:ext cx="10942320" cy="4805363"/>
          </a:xfrm>
        </p:spPr>
        <p:txBody>
          <a:bodyPr>
            <a:normAutofit fontScale="77500" lnSpcReduction="20000"/>
          </a:bodyPr>
          <a:lstStyle/>
          <a:p>
            <a:endParaRPr lang="en-US" dirty="0"/>
          </a:p>
          <a:p>
            <a:r>
              <a:rPr lang="en-US" dirty="0"/>
              <a:t>The Jurchen controlled the northern Chinese region and had proclaimed sovereignty over the Steppe Nations – Ong Khan had sworn allegiance to them during his reign. </a:t>
            </a:r>
          </a:p>
          <a:p>
            <a:r>
              <a:rPr lang="en-US" dirty="0"/>
              <a:t>Jurchen control came from their ability to control the flow of goods from China rather than their military prowess. </a:t>
            </a:r>
          </a:p>
          <a:p>
            <a:r>
              <a:rPr lang="en-US" dirty="0"/>
              <a:t>The Mongols had close ties with the </a:t>
            </a:r>
            <a:r>
              <a:rPr lang="en-US" dirty="0" err="1"/>
              <a:t>Khitan</a:t>
            </a:r>
            <a:r>
              <a:rPr lang="en-US" dirty="0"/>
              <a:t> but they had been defeated by the Jurchen and were dominated by them. Many </a:t>
            </a:r>
            <a:r>
              <a:rPr lang="en-US" dirty="0" err="1"/>
              <a:t>Khitan</a:t>
            </a:r>
            <a:r>
              <a:rPr lang="en-US" dirty="0"/>
              <a:t>, sensing the power of GK had fled to the Mongols.</a:t>
            </a:r>
          </a:p>
          <a:p>
            <a:r>
              <a:rPr lang="en-US" dirty="0"/>
              <a:t>In 1208 4 </a:t>
            </a:r>
            <a:r>
              <a:rPr lang="en-US" dirty="0" err="1"/>
              <a:t>Khitan</a:t>
            </a:r>
            <a:r>
              <a:rPr lang="en-US" dirty="0"/>
              <a:t> high court officials had deserted to the Mongols and urged GK to attack – fearful of a plot GK had refused.</a:t>
            </a:r>
          </a:p>
          <a:p>
            <a:r>
              <a:rPr lang="en-US" dirty="0"/>
              <a:t>In 1208 the unexpected death of the Golden Khan led to the ascension of Wan-Yen Yung Chi (Prince Shao of Wei). He had met Genghis before at the </a:t>
            </a:r>
            <a:r>
              <a:rPr lang="en-US" dirty="0" err="1"/>
              <a:t>Khuriltai</a:t>
            </a:r>
            <a:r>
              <a:rPr lang="en-US" dirty="0"/>
              <a:t> of 1206 where GK had taken a dislike to him. </a:t>
            </a:r>
          </a:p>
          <a:p>
            <a:r>
              <a:rPr lang="en-US" dirty="0"/>
              <a:t>When GK heard he had been selected he declared ‘he is an imbecile’.</a:t>
            </a:r>
          </a:p>
          <a:p>
            <a:r>
              <a:rPr lang="en-US" dirty="0"/>
              <a:t>The new emperor sent an envoy to Mongolia asking GK to kowtow as a sign of fealty.</a:t>
            </a:r>
          </a:p>
        </p:txBody>
      </p:sp>
    </p:spTree>
    <p:extLst>
      <p:ext uri="{BB962C8B-B14F-4D97-AF65-F5344CB8AC3E}">
        <p14:creationId xmlns:p14="http://schemas.microsoft.com/office/powerpoint/2010/main" val="160209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6771"/>
          </a:xfrm>
        </p:spPr>
        <p:txBody>
          <a:bodyPr>
            <a:normAutofit fontScale="90000"/>
          </a:bodyPr>
          <a:lstStyle/>
          <a:p>
            <a:r>
              <a:rPr lang="en-US" dirty="0" err="1"/>
              <a:t>Jin</a:t>
            </a:r>
            <a:r>
              <a:rPr lang="en-US" dirty="0"/>
              <a:t> Weaknesses</a:t>
            </a:r>
          </a:p>
        </p:txBody>
      </p:sp>
      <p:sp>
        <p:nvSpPr>
          <p:cNvPr id="3" name="Content Placeholder 2"/>
          <p:cNvSpPr>
            <a:spLocks noGrp="1"/>
          </p:cNvSpPr>
          <p:nvPr>
            <p:ph idx="1"/>
          </p:nvPr>
        </p:nvSpPr>
        <p:spPr>
          <a:xfrm>
            <a:off x="463138" y="961901"/>
            <a:ext cx="11317184" cy="5640780"/>
          </a:xfrm>
        </p:spPr>
        <p:txBody>
          <a:bodyPr/>
          <a:lstStyle/>
          <a:p>
            <a:r>
              <a:rPr lang="en-US" dirty="0"/>
              <a:t>Vulnerable spots in their </a:t>
            </a:r>
            <a:r>
              <a:rPr lang="en-US" dirty="0" err="1"/>
              <a:t>armour</a:t>
            </a:r>
            <a:r>
              <a:rPr lang="en-US" dirty="0"/>
              <a:t>.</a:t>
            </a:r>
          </a:p>
          <a:p>
            <a:r>
              <a:rPr lang="en-US" dirty="0"/>
              <a:t>Frequent rebellion – Jurchen were numerically weak only amounting to one tenth – the rest were Chinese. They accepted Liao rule but did not like the </a:t>
            </a:r>
            <a:r>
              <a:rPr lang="en-US" dirty="0" err="1"/>
              <a:t>Jin</a:t>
            </a:r>
            <a:r>
              <a:rPr lang="en-US" dirty="0"/>
              <a:t>.</a:t>
            </a:r>
          </a:p>
          <a:p>
            <a:r>
              <a:rPr lang="en-US" dirty="0" err="1"/>
              <a:t>Khitan</a:t>
            </a:r>
            <a:r>
              <a:rPr lang="en-US" dirty="0"/>
              <a:t> never accepted their ousting. Some migrated but many stayed as a disgruntle problem under </a:t>
            </a:r>
            <a:r>
              <a:rPr lang="en-US" dirty="0" err="1"/>
              <a:t>Jin</a:t>
            </a:r>
            <a:r>
              <a:rPr lang="en-US" dirty="0"/>
              <a:t> rule.</a:t>
            </a:r>
          </a:p>
          <a:p>
            <a:r>
              <a:rPr lang="en-US" dirty="0"/>
              <a:t>Tribal Leaders and the military were dissatisfied with increasing centralization of the </a:t>
            </a:r>
            <a:r>
              <a:rPr lang="en-US" dirty="0" err="1"/>
              <a:t>Jin</a:t>
            </a:r>
            <a:r>
              <a:rPr lang="en-US" dirty="0"/>
              <a:t> dynasty.</a:t>
            </a:r>
          </a:p>
          <a:p>
            <a:r>
              <a:rPr lang="en-US" dirty="0"/>
              <a:t>They were known for their aggressive policy towards the outside world. They were resentful of the success of new states. When new states collaborated (Western Xia and </a:t>
            </a:r>
            <a:r>
              <a:rPr lang="en-US" dirty="0" err="1"/>
              <a:t>Qara</a:t>
            </a:r>
            <a:r>
              <a:rPr lang="en-US" dirty="0"/>
              <a:t> </a:t>
            </a:r>
            <a:r>
              <a:rPr lang="en-US" dirty="0" err="1"/>
              <a:t>Khitai</a:t>
            </a:r>
            <a:r>
              <a:rPr lang="en-US" dirty="0"/>
              <a:t>) the would often use economic warfare in response.</a:t>
            </a:r>
          </a:p>
        </p:txBody>
      </p:sp>
    </p:spTree>
    <p:extLst>
      <p:ext uri="{BB962C8B-B14F-4D97-AF65-F5344CB8AC3E}">
        <p14:creationId xmlns:p14="http://schemas.microsoft.com/office/powerpoint/2010/main" val="3584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09" y="403760"/>
            <a:ext cx="11483439" cy="6175169"/>
          </a:xfrm>
        </p:spPr>
        <p:txBody>
          <a:bodyPr>
            <a:normAutofit fontScale="70000" lnSpcReduction="20000"/>
          </a:bodyPr>
          <a:lstStyle/>
          <a:p>
            <a:pPr marL="0" indent="0">
              <a:buNone/>
            </a:pPr>
            <a:r>
              <a:rPr lang="en-US" dirty="0"/>
              <a:t>The </a:t>
            </a:r>
            <a:r>
              <a:rPr lang="en-US" dirty="0" err="1"/>
              <a:t>Jin’s</a:t>
            </a:r>
            <a:r>
              <a:rPr lang="en-US" dirty="0"/>
              <a:t> economy was strong (salt/wine) and they collected heavy taxes. They had once been a very wealthy state.</a:t>
            </a:r>
          </a:p>
          <a:p>
            <a:pPr marL="0" indent="0">
              <a:buNone/>
            </a:pPr>
            <a:r>
              <a:rPr lang="en-US" dirty="0"/>
              <a:t>By 1191 the </a:t>
            </a:r>
            <a:r>
              <a:rPr lang="en-US" dirty="0" err="1"/>
              <a:t>Jin</a:t>
            </a:r>
            <a:r>
              <a:rPr lang="en-US" dirty="0"/>
              <a:t> reserves were depleted by: generous gifts and corruption.</a:t>
            </a:r>
          </a:p>
          <a:p>
            <a:pPr marL="0" indent="0">
              <a:buNone/>
            </a:pPr>
            <a:r>
              <a:rPr lang="en-US" dirty="0"/>
              <a:t>The morale of the military was low and officers were known to be corrupt. They were also weakened by a shortage of horses. </a:t>
            </a:r>
          </a:p>
          <a:p>
            <a:pPr marL="0" indent="0">
              <a:buNone/>
            </a:pPr>
            <a:r>
              <a:rPr lang="en-US" dirty="0"/>
              <a:t>They suffered from banditry in the East and the rebellious </a:t>
            </a:r>
            <a:r>
              <a:rPr lang="en-US" dirty="0" err="1"/>
              <a:t>Khitans</a:t>
            </a:r>
            <a:r>
              <a:rPr lang="en-US" dirty="0"/>
              <a:t> in the West.</a:t>
            </a:r>
          </a:p>
          <a:p>
            <a:pPr marL="0" indent="0">
              <a:buNone/>
            </a:pPr>
            <a:r>
              <a:rPr lang="en-US" dirty="0"/>
              <a:t>Geographically the </a:t>
            </a:r>
            <a:r>
              <a:rPr lang="en-US" dirty="0" err="1"/>
              <a:t>Jin</a:t>
            </a:r>
            <a:r>
              <a:rPr lang="en-US" dirty="0"/>
              <a:t> were handicapped  by the Yellow River and flooding was a constant problem.</a:t>
            </a:r>
          </a:p>
          <a:p>
            <a:pPr marL="0" indent="0">
              <a:buNone/>
            </a:pPr>
            <a:r>
              <a:rPr lang="en-US" dirty="0"/>
              <a:t>At the turn of the century the </a:t>
            </a:r>
            <a:r>
              <a:rPr lang="en-US" dirty="0" err="1"/>
              <a:t>Jin</a:t>
            </a:r>
            <a:r>
              <a:rPr lang="en-US" dirty="0"/>
              <a:t> faced a number of simultaneous crises:</a:t>
            </a:r>
          </a:p>
          <a:p>
            <a:pPr lvl="1">
              <a:buFont typeface="Wingdings" charset="2"/>
              <a:buChar char="ü"/>
            </a:pPr>
            <a:r>
              <a:rPr lang="en-US" dirty="0"/>
              <a:t>Flooding of the Yellow River</a:t>
            </a:r>
          </a:p>
          <a:p>
            <a:pPr lvl="1">
              <a:buFont typeface="Wingdings" charset="2"/>
              <a:buChar char="ü"/>
            </a:pPr>
            <a:r>
              <a:rPr lang="en-US" dirty="0"/>
              <a:t>Financial collapse</a:t>
            </a:r>
          </a:p>
          <a:p>
            <a:pPr lvl="1">
              <a:buFont typeface="Wingdings" charset="2"/>
              <a:buChar char="ü"/>
            </a:pPr>
            <a:r>
              <a:rPr lang="en-US" dirty="0"/>
              <a:t>Weak Emperors</a:t>
            </a:r>
          </a:p>
          <a:p>
            <a:pPr lvl="1">
              <a:buFont typeface="Wingdings" charset="2"/>
              <a:buChar char="ü"/>
            </a:pPr>
            <a:r>
              <a:rPr lang="en-US" dirty="0"/>
              <a:t>Disputed succession</a:t>
            </a:r>
          </a:p>
          <a:p>
            <a:pPr lvl="1">
              <a:buFont typeface="Wingdings" charset="2"/>
              <a:buChar char="ü"/>
            </a:pPr>
            <a:r>
              <a:rPr lang="en-US" dirty="0" err="1"/>
              <a:t>Khitan</a:t>
            </a:r>
            <a:r>
              <a:rPr lang="en-US" dirty="0"/>
              <a:t> rebellion</a:t>
            </a:r>
          </a:p>
          <a:p>
            <a:pPr lvl="1">
              <a:buFont typeface="Wingdings" charset="2"/>
              <a:buChar char="ü"/>
            </a:pPr>
            <a:r>
              <a:rPr lang="en-US" dirty="0"/>
              <a:t>Corruption</a:t>
            </a:r>
          </a:p>
          <a:p>
            <a:pPr lvl="1">
              <a:buFont typeface="Wingdings" charset="2"/>
              <a:buChar char="ü"/>
            </a:pPr>
            <a:r>
              <a:rPr lang="en-US" dirty="0"/>
              <a:t>External Threats</a:t>
            </a:r>
          </a:p>
          <a:p>
            <a:pPr marL="0" indent="0">
              <a:buNone/>
            </a:pPr>
            <a:r>
              <a:rPr lang="en-US" dirty="0"/>
              <a:t>Historians speculate that this was a difficult time for all Asian societies dependent on agriculture and a boom time for nomadic warriors.</a:t>
            </a:r>
          </a:p>
          <a:p>
            <a:pPr marL="0" indent="0">
              <a:buNone/>
            </a:pPr>
            <a:r>
              <a:rPr lang="en-US" dirty="0"/>
              <a:t>The </a:t>
            </a:r>
            <a:r>
              <a:rPr lang="en-US" dirty="0" err="1"/>
              <a:t>Jin</a:t>
            </a:r>
            <a:r>
              <a:rPr lang="en-US" dirty="0"/>
              <a:t> were attacked by the Song in 1204 who crossed the Yellow River but were heavily defeated.</a:t>
            </a:r>
          </a:p>
          <a:p>
            <a:pPr marL="0" indent="0">
              <a:buNone/>
            </a:pPr>
            <a:r>
              <a:rPr lang="en-US" dirty="0"/>
              <a:t>The </a:t>
            </a:r>
            <a:r>
              <a:rPr lang="en-US" dirty="0" err="1"/>
              <a:t>Jin</a:t>
            </a:r>
            <a:r>
              <a:rPr lang="en-US" dirty="0"/>
              <a:t> were no paper tiger – they attacked the Song in 1206 with 145,000 forces – forcing them to sue for a heavy peace. 1208 terms were very harsh including much gold and silver as well as key towns.</a:t>
            </a:r>
          </a:p>
          <a:p>
            <a:pPr marL="0" indent="0">
              <a:buNone/>
            </a:pPr>
            <a:endParaRPr lang="en-US" dirty="0"/>
          </a:p>
          <a:p>
            <a:endParaRPr lang="en-US" dirty="0"/>
          </a:p>
        </p:txBody>
      </p:sp>
    </p:spTree>
    <p:extLst>
      <p:ext uri="{BB962C8B-B14F-4D97-AF65-F5344CB8AC3E}">
        <p14:creationId xmlns:p14="http://schemas.microsoft.com/office/powerpoint/2010/main" val="208159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lstStyle/>
          <a:p>
            <a:r>
              <a:rPr lang="en-US" dirty="0"/>
              <a:t>The Delegation - 1210</a:t>
            </a:r>
          </a:p>
        </p:txBody>
      </p:sp>
      <p:sp>
        <p:nvSpPr>
          <p:cNvPr id="3" name="Content Placeholder 2"/>
          <p:cNvSpPr>
            <a:spLocks noGrp="1"/>
          </p:cNvSpPr>
          <p:nvPr>
            <p:ph idx="1"/>
          </p:nvPr>
        </p:nvSpPr>
        <p:spPr>
          <a:xfrm>
            <a:off x="388620" y="1188720"/>
            <a:ext cx="11475720" cy="5303520"/>
          </a:xfrm>
        </p:spPr>
        <p:txBody>
          <a:bodyPr/>
          <a:lstStyle/>
          <a:p>
            <a:r>
              <a:rPr lang="en-US" dirty="0"/>
              <a:t>1210 – A Jurchen delegation arrived from </a:t>
            </a:r>
            <a:r>
              <a:rPr lang="en-US" dirty="0" err="1"/>
              <a:t>Zhangdu</a:t>
            </a:r>
            <a:r>
              <a:rPr lang="en-US" dirty="0"/>
              <a:t> (Beijing)</a:t>
            </a:r>
          </a:p>
          <a:p>
            <a:r>
              <a:rPr lang="en-US" dirty="0"/>
              <a:t>They sent an envoy to inform GK of the changes and demand his submission to the new Golden Khan.</a:t>
            </a:r>
          </a:p>
          <a:p>
            <a:r>
              <a:rPr lang="en-US" dirty="0"/>
              <a:t>The ritual ceremony of submission was a public act of complete submission and promise to be a Mongol slave. </a:t>
            </a:r>
          </a:p>
          <a:p>
            <a:r>
              <a:rPr lang="en-US" dirty="0"/>
              <a:t>At almost 50 </a:t>
            </a:r>
            <a:r>
              <a:rPr lang="en-US" dirty="0" err="1"/>
              <a:t>yrs</a:t>
            </a:r>
            <a:r>
              <a:rPr lang="en-US" dirty="0"/>
              <a:t> old GK would not submit to anyone.</a:t>
            </a:r>
          </a:p>
          <a:p>
            <a:r>
              <a:rPr lang="en-US" dirty="0"/>
              <a:t>GK is reported to have turned south, spat on the ground and unleashed a torrent of insults at the Golden Khan - mounted his horse and rode north leaving the envoy choking on his dust.</a:t>
            </a:r>
          </a:p>
          <a:p>
            <a:r>
              <a:rPr lang="en-US" dirty="0"/>
              <a:t>The disrespect was tantamount to a declaration of war.</a:t>
            </a:r>
          </a:p>
          <a:p>
            <a:endParaRPr lang="en-US" dirty="0"/>
          </a:p>
        </p:txBody>
      </p:sp>
    </p:spTree>
    <p:extLst>
      <p:ext uri="{BB962C8B-B14F-4D97-AF65-F5344CB8AC3E}">
        <p14:creationId xmlns:p14="http://schemas.microsoft.com/office/powerpoint/2010/main" val="187782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201881"/>
            <a:ext cx="11056917" cy="5975082"/>
          </a:xfrm>
        </p:spPr>
        <p:txBody>
          <a:bodyPr>
            <a:normAutofit fontScale="92500" lnSpcReduction="10000"/>
          </a:bodyPr>
          <a:lstStyle/>
          <a:p>
            <a:r>
              <a:rPr lang="en-US" dirty="0"/>
              <a:t>Gains were wiped out by internal turmoil.</a:t>
            </a:r>
          </a:p>
          <a:p>
            <a:r>
              <a:rPr lang="en-US" dirty="0"/>
              <a:t>1207 – </a:t>
            </a:r>
            <a:r>
              <a:rPr lang="en-US" dirty="0" err="1"/>
              <a:t>Khitan</a:t>
            </a:r>
            <a:r>
              <a:rPr lang="en-US" dirty="0"/>
              <a:t> revolt in the North – many tribes joined in the insurrection – the Tanguts/</a:t>
            </a:r>
            <a:r>
              <a:rPr lang="en-US" dirty="0" err="1"/>
              <a:t>Khitan</a:t>
            </a:r>
            <a:r>
              <a:rPr lang="en-US" dirty="0"/>
              <a:t> and the </a:t>
            </a:r>
            <a:r>
              <a:rPr lang="en-US" dirty="0" err="1"/>
              <a:t>Jin’s</a:t>
            </a:r>
            <a:r>
              <a:rPr lang="en-US" dirty="0"/>
              <a:t> own </a:t>
            </a:r>
            <a:r>
              <a:rPr lang="en-US" dirty="0" err="1"/>
              <a:t>demoralised</a:t>
            </a:r>
            <a:r>
              <a:rPr lang="en-US" dirty="0"/>
              <a:t> army.</a:t>
            </a:r>
          </a:p>
          <a:p>
            <a:r>
              <a:rPr lang="en-US" dirty="0"/>
              <a:t>GK was behind the scenes stoking the flames.</a:t>
            </a:r>
          </a:p>
          <a:p>
            <a:r>
              <a:rPr lang="en-US" dirty="0"/>
              <a:t>The </a:t>
            </a:r>
            <a:r>
              <a:rPr lang="en-US" dirty="0" err="1"/>
              <a:t>Khitan</a:t>
            </a:r>
            <a:r>
              <a:rPr lang="en-US" dirty="0"/>
              <a:t> and the Mongols shared much and were quite close. They </a:t>
            </a:r>
            <a:r>
              <a:rPr lang="en-US" dirty="0" err="1"/>
              <a:t>Khitans</a:t>
            </a:r>
            <a:r>
              <a:rPr lang="en-US" dirty="0"/>
              <a:t> had been drifting from China to the Mongols since 1190’s.</a:t>
            </a:r>
          </a:p>
          <a:p>
            <a:r>
              <a:rPr lang="en-US" dirty="0"/>
              <a:t>There were some key escapees – </a:t>
            </a:r>
            <a:r>
              <a:rPr lang="en-US" dirty="0" err="1"/>
              <a:t>Yelu</a:t>
            </a:r>
            <a:r>
              <a:rPr lang="en-US" dirty="0"/>
              <a:t> </a:t>
            </a:r>
            <a:r>
              <a:rPr lang="en-US" dirty="0" err="1"/>
              <a:t>Ahai</a:t>
            </a:r>
            <a:r>
              <a:rPr lang="en-US" dirty="0"/>
              <a:t> – became a high general in the Mongol Army and was at </a:t>
            </a:r>
            <a:r>
              <a:rPr lang="en-US" dirty="0" err="1"/>
              <a:t>Beljuna</a:t>
            </a:r>
            <a:r>
              <a:rPr lang="en-US" dirty="0"/>
              <a:t> with GK</a:t>
            </a:r>
          </a:p>
          <a:p>
            <a:r>
              <a:rPr lang="en-US" dirty="0"/>
              <a:t>In 1208 – 4 native Chinese – senior </a:t>
            </a:r>
            <a:r>
              <a:rPr lang="en-US" dirty="0" err="1"/>
              <a:t>Jin</a:t>
            </a:r>
            <a:r>
              <a:rPr lang="en-US" dirty="0"/>
              <a:t> officials fled to Mongolia and endorsed that the </a:t>
            </a:r>
            <a:r>
              <a:rPr lang="en-US" dirty="0" err="1"/>
              <a:t>Jin</a:t>
            </a:r>
            <a:r>
              <a:rPr lang="en-US" dirty="0"/>
              <a:t> were vulnerable.</a:t>
            </a:r>
          </a:p>
          <a:p>
            <a:r>
              <a:rPr lang="en-US" dirty="0"/>
              <a:t>GK did not rush despite the issues facing the </a:t>
            </a:r>
            <a:r>
              <a:rPr lang="en-US" dirty="0" err="1"/>
              <a:t>Jin</a:t>
            </a:r>
            <a:r>
              <a:rPr lang="en-US" dirty="0"/>
              <a:t>. He waited until famine of 1210-11 had bitten deeply before crossing the Chinese border.</a:t>
            </a:r>
          </a:p>
          <a:p>
            <a:r>
              <a:rPr lang="en-US" dirty="0"/>
              <a:t>“GK was more a chess player than a gambler” </a:t>
            </a:r>
            <a:r>
              <a:rPr lang="en-US" dirty="0" err="1"/>
              <a:t>McLynn</a:t>
            </a:r>
            <a:endParaRPr lang="en-US" dirty="0"/>
          </a:p>
          <a:p>
            <a:r>
              <a:rPr lang="en-US" dirty="0"/>
              <a:t>Reassured that his underbelly was secure and that he faced little chance of a flank attack by subduing the tribes on the Mongol southern frontier.</a:t>
            </a:r>
          </a:p>
        </p:txBody>
      </p:sp>
    </p:spTree>
    <p:extLst>
      <p:ext uri="{BB962C8B-B14F-4D97-AF65-F5344CB8AC3E}">
        <p14:creationId xmlns:p14="http://schemas.microsoft.com/office/powerpoint/2010/main" val="111665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a:t>The </a:t>
            </a:r>
            <a:r>
              <a:rPr lang="en-US" dirty="0" err="1"/>
              <a:t>Khuriltai</a:t>
            </a:r>
            <a:r>
              <a:rPr lang="en-US" dirty="0"/>
              <a:t> - 1211</a:t>
            </a:r>
          </a:p>
        </p:txBody>
      </p:sp>
      <p:sp>
        <p:nvSpPr>
          <p:cNvPr id="3" name="Content Placeholder 2"/>
          <p:cNvSpPr>
            <a:spLocks noGrp="1"/>
          </p:cNvSpPr>
          <p:nvPr>
            <p:ph idx="1"/>
          </p:nvPr>
        </p:nvSpPr>
        <p:spPr>
          <a:xfrm>
            <a:off x="365760" y="1440180"/>
            <a:ext cx="11612880" cy="5166360"/>
          </a:xfrm>
        </p:spPr>
        <p:txBody>
          <a:bodyPr vert="horz" lIns="91440" tIns="45720" rIns="91440" bIns="45720" rtlCol="0" anchor="t">
            <a:normAutofit fontScale="92500" lnSpcReduction="10000"/>
          </a:bodyPr>
          <a:lstStyle/>
          <a:p>
            <a:r>
              <a:rPr lang="en-US" dirty="0"/>
              <a:t>GK returned to his home base and summoned a </a:t>
            </a:r>
            <a:r>
              <a:rPr lang="en-US" dirty="0" err="1"/>
              <a:t>Khuriltai</a:t>
            </a:r>
            <a:r>
              <a:rPr lang="en-US" dirty="0"/>
              <a:t> on the decision to attack the Jurchen.</a:t>
            </a:r>
          </a:p>
          <a:p>
            <a:r>
              <a:rPr lang="en-US" dirty="0"/>
              <a:t>He allowed a long decision process that involved all member of the Mongol nation.</a:t>
            </a:r>
          </a:p>
          <a:p>
            <a:r>
              <a:rPr lang="en-US" dirty="0"/>
              <a:t>Everyone needed to understand the reasons for the campaign and be fully committed. Everyone had a voice.</a:t>
            </a:r>
          </a:p>
          <a:p>
            <a:r>
              <a:rPr lang="en-US" dirty="0"/>
              <a:t>He included representatives form the Uighur and Tangut nations to solidify relations with the newest allies and to ensure the exposed underbelly of the Mongol Nation</a:t>
            </a:r>
          </a:p>
          <a:p>
            <a:r>
              <a:rPr lang="en-US" dirty="0"/>
              <a:t>GK sold the mission on </a:t>
            </a:r>
            <a:r>
              <a:rPr lang="en-US" dirty="0" err="1"/>
              <a:t>honour</a:t>
            </a:r>
            <a:r>
              <a:rPr lang="en-US" dirty="0"/>
              <a:t>, avenging past wrongs and loot.</a:t>
            </a:r>
          </a:p>
          <a:p>
            <a:r>
              <a:rPr lang="en-US" dirty="0"/>
              <a:t>Once the nation stood with him he retired to the mountain to pray to the sky god.</a:t>
            </a:r>
          </a:p>
          <a:p>
            <a:r>
              <a:rPr lang="en-US" dirty="0"/>
              <a:t>The nation prayed and fasted whilst waiting until the fourth day for a response.</a:t>
            </a:r>
          </a:p>
          <a:p>
            <a:r>
              <a:rPr lang="en-US" dirty="0"/>
              <a:t>GK “The eternal blue sky has promised us victory and vengeance.’</a:t>
            </a:r>
          </a:p>
        </p:txBody>
      </p:sp>
    </p:spTree>
    <p:extLst>
      <p:ext uri="{BB962C8B-B14F-4D97-AF65-F5344CB8AC3E}">
        <p14:creationId xmlns:p14="http://schemas.microsoft.com/office/powerpoint/2010/main" val="81709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2011</a:t>
            </a:r>
          </a:p>
        </p:txBody>
      </p:sp>
      <p:sp>
        <p:nvSpPr>
          <p:cNvPr id="3" name="Content Placeholder 2"/>
          <p:cNvSpPr>
            <a:spLocks noGrp="1"/>
          </p:cNvSpPr>
          <p:nvPr>
            <p:ph idx="1"/>
          </p:nvPr>
        </p:nvSpPr>
        <p:spPr/>
        <p:txBody>
          <a:bodyPr>
            <a:normAutofit lnSpcReduction="10000"/>
          </a:bodyPr>
          <a:lstStyle/>
          <a:p>
            <a:r>
              <a:rPr lang="en-US" dirty="0"/>
              <a:t>GK sent an advance force south under </a:t>
            </a:r>
            <a:r>
              <a:rPr lang="en-US" dirty="0" err="1"/>
              <a:t>Jebe</a:t>
            </a:r>
            <a:r>
              <a:rPr lang="en-US" dirty="0"/>
              <a:t> – the </a:t>
            </a:r>
            <a:r>
              <a:rPr lang="en-US" dirty="0" err="1"/>
              <a:t>Jin</a:t>
            </a:r>
            <a:r>
              <a:rPr lang="en-US" dirty="0"/>
              <a:t> responded by sending an army north to intercept him. However they could not stomach a march into the Gobi so spent their time looting </a:t>
            </a:r>
            <a:r>
              <a:rPr lang="en-US" dirty="0" err="1"/>
              <a:t>Ongud</a:t>
            </a:r>
            <a:r>
              <a:rPr lang="en-US" dirty="0"/>
              <a:t> tribes near the great wall.</a:t>
            </a:r>
          </a:p>
          <a:p>
            <a:r>
              <a:rPr lang="en-US" dirty="0" err="1"/>
              <a:t>Jebe</a:t>
            </a:r>
            <a:r>
              <a:rPr lang="en-US" dirty="0"/>
              <a:t> came across this ‘disorganized’ rabble and easily routed them – prompting any ditherers to join the Mongols.</a:t>
            </a:r>
          </a:p>
          <a:p>
            <a:r>
              <a:rPr lang="en-US" dirty="0"/>
              <a:t>Wan Yen Yung Chi – furious with the defeat sent his generals and advisors to jail but was incredulous that the Mongols were attempting this impossible mission. He held a real derision for the Mongols – considering himself superior and he fully believed he could see off the Mongols.</a:t>
            </a:r>
          </a:p>
        </p:txBody>
      </p:sp>
    </p:spTree>
    <p:extLst>
      <p:ext uri="{BB962C8B-B14F-4D97-AF65-F5344CB8AC3E}">
        <p14:creationId xmlns:p14="http://schemas.microsoft.com/office/powerpoint/2010/main" val="142533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r>
              <a:rPr lang="en-US" dirty="0"/>
              <a:t>The Jurchen (JIN) Campaign</a:t>
            </a:r>
          </a:p>
        </p:txBody>
      </p:sp>
      <p:sp>
        <p:nvSpPr>
          <p:cNvPr id="3" name="Content Placeholder 2"/>
          <p:cNvSpPr>
            <a:spLocks noGrp="1"/>
          </p:cNvSpPr>
          <p:nvPr>
            <p:ph idx="1"/>
          </p:nvPr>
        </p:nvSpPr>
        <p:spPr>
          <a:xfrm>
            <a:off x="457200" y="1234440"/>
            <a:ext cx="11224260" cy="5280660"/>
          </a:xfrm>
        </p:spPr>
        <p:txBody>
          <a:bodyPr vert="horz" lIns="91440" tIns="45720" rIns="91440" bIns="45720" rtlCol="0" anchor="t">
            <a:normAutofit fontScale="77500" lnSpcReduction="20000"/>
          </a:bodyPr>
          <a:lstStyle/>
          <a:p>
            <a:r>
              <a:rPr lang="en-US" dirty="0"/>
              <a:t>The Jurchen seemed unconcerned with the approaching Mongol attack. </a:t>
            </a:r>
          </a:p>
          <a:p>
            <a:r>
              <a:rPr lang="en-US" dirty="0"/>
              <a:t>A Chinese scholar claimed the Golden Khan asked of GK ‘How can we fear you?’</a:t>
            </a:r>
          </a:p>
          <a:p>
            <a:r>
              <a:rPr lang="en-US" dirty="0"/>
              <a:t>GK had a clear plan: To conquer China and maintain his Steppe powerbase.</a:t>
            </a:r>
          </a:p>
          <a:p>
            <a:r>
              <a:rPr lang="en-US" dirty="0"/>
              <a:t>He used the merchants of the silk route for support and information on the </a:t>
            </a:r>
            <a:r>
              <a:rPr lang="en-US" dirty="0" err="1"/>
              <a:t>Jin</a:t>
            </a:r>
            <a:r>
              <a:rPr lang="en-US" dirty="0"/>
              <a:t>.</a:t>
            </a:r>
          </a:p>
          <a:p>
            <a:r>
              <a:rPr lang="en-US" dirty="0"/>
              <a:t>He outlined </a:t>
            </a:r>
            <a:r>
              <a:rPr lang="en-US" dirty="0" err="1"/>
              <a:t>Jin</a:t>
            </a:r>
            <a:r>
              <a:rPr lang="en-US" dirty="0"/>
              <a:t> weaknesses but warned of their strength. He believed the </a:t>
            </a:r>
            <a:r>
              <a:rPr lang="en-US" dirty="0" err="1"/>
              <a:t>Jin</a:t>
            </a:r>
            <a:r>
              <a:rPr lang="en-US" dirty="0"/>
              <a:t> would fight to the bitter end.</a:t>
            </a:r>
          </a:p>
          <a:p>
            <a:r>
              <a:rPr lang="en-US" dirty="0"/>
              <a:t>Military matters were also of concern – the number of </a:t>
            </a:r>
            <a:r>
              <a:rPr lang="en-US" dirty="0" err="1"/>
              <a:t>Jin</a:t>
            </a:r>
            <a:r>
              <a:rPr lang="en-US" dirty="0"/>
              <a:t> forces were far superior. 6 million were eligible for military service. They had a standing army of 500,000 infantry and 120,000 mounted bowman and impregnable fortresses.</a:t>
            </a:r>
          </a:p>
          <a:p>
            <a:r>
              <a:rPr lang="en-US" dirty="0"/>
              <a:t>But</a:t>
            </a:r>
            <a:r>
              <a:rPr lang="is-IS" dirty="0"/>
              <a:t>….......</a:t>
            </a:r>
          </a:p>
          <a:p>
            <a:r>
              <a:rPr lang="is-IS" dirty="0"/>
              <a:t>The Mongols had greater mobility and accuracy. Mobilisation did not harm economic efficiency of nomads like it did the agriculturalists. It was expensive for the Jin to train archers – for nomads it was a way of life.</a:t>
            </a:r>
          </a:p>
          <a:p>
            <a:r>
              <a:rPr lang="is-IS" dirty="0"/>
              <a:t>Their horses were very adaptable and they could move as a unit much easier than sedentary societies.</a:t>
            </a:r>
          </a:p>
          <a:p>
            <a:r>
              <a:rPr lang="is-IS" dirty="0"/>
              <a:t>GK urged his followers to be ruthless and have no sympathy for the Jin.</a:t>
            </a:r>
            <a:endParaRPr lang="en-US" dirty="0"/>
          </a:p>
          <a:p>
            <a:endParaRPr lang="en-US" dirty="0"/>
          </a:p>
        </p:txBody>
      </p:sp>
    </p:spTree>
    <p:extLst>
      <p:ext uri="{BB962C8B-B14F-4D97-AF65-F5344CB8AC3E}">
        <p14:creationId xmlns:p14="http://schemas.microsoft.com/office/powerpoint/2010/main" val="40683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20CAD2-0C24-E349-A7E6-4CBD528F1A5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2806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338"/>
          </a:xfrm>
        </p:spPr>
        <p:txBody>
          <a:bodyPr>
            <a:normAutofit fontScale="90000"/>
          </a:bodyPr>
          <a:lstStyle/>
          <a:p>
            <a:r>
              <a:rPr lang="en-US" dirty="0"/>
              <a:t>Planning </a:t>
            </a:r>
            <a:r>
              <a:rPr lang="en-US"/>
              <a:t>the Attack</a:t>
            </a:r>
          </a:p>
        </p:txBody>
      </p:sp>
      <p:sp>
        <p:nvSpPr>
          <p:cNvPr id="3" name="Content Placeholder 2"/>
          <p:cNvSpPr>
            <a:spLocks noGrp="1"/>
          </p:cNvSpPr>
          <p:nvPr>
            <p:ph idx="1"/>
          </p:nvPr>
        </p:nvSpPr>
        <p:spPr>
          <a:xfrm>
            <a:off x="553453" y="1191126"/>
            <a:ext cx="10800347" cy="4985837"/>
          </a:xfrm>
        </p:spPr>
        <p:txBody>
          <a:bodyPr>
            <a:normAutofit fontScale="85000" lnSpcReduction="20000"/>
          </a:bodyPr>
          <a:lstStyle/>
          <a:p>
            <a:r>
              <a:rPr lang="en-US" dirty="0"/>
              <a:t>GK was aware of the risks of the attack – if he was unsuccessful his recently united empire would implode.</a:t>
            </a:r>
          </a:p>
          <a:p>
            <a:r>
              <a:rPr lang="en-US" dirty="0"/>
              <a:t>Very careful planning would have to be made.</a:t>
            </a:r>
          </a:p>
          <a:p>
            <a:r>
              <a:rPr lang="en-US" dirty="0"/>
              <a:t>He probably set off with 110,000 troops, hoping to add 10 – 20,000 </a:t>
            </a:r>
            <a:r>
              <a:rPr lang="en-US" dirty="0" err="1"/>
              <a:t>Onguds</a:t>
            </a:r>
            <a:r>
              <a:rPr lang="en-US" dirty="0"/>
              <a:t>.</a:t>
            </a:r>
          </a:p>
          <a:p>
            <a:r>
              <a:rPr lang="en-US" dirty="0"/>
              <a:t>This force required 300,000 horses, all needing water and forage. Tens of thousands of sheep and cattle were needed to provide meat and camels and ox drawn carts would move the war equipment.</a:t>
            </a:r>
          </a:p>
          <a:p>
            <a:r>
              <a:rPr lang="en-US" dirty="0"/>
              <a:t>Even so rations would be needed – although the Mongols were used to travelling on little food.</a:t>
            </a:r>
          </a:p>
          <a:p>
            <a:r>
              <a:rPr lang="en-US" dirty="0"/>
              <a:t>The main problem was the Gobi – lack of water. The move was carefully planned to leave at the optimum time. In spring there were pockets of melting snow. He sent scouts to all parts of the Gobi – charting all possible crossing points and the best places to water and graze the herds.</a:t>
            </a:r>
          </a:p>
          <a:p>
            <a:r>
              <a:rPr lang="en-US" dirty="0"/>
              <a:t>GK left </a:t>
            </a:r>
            <a:r>
              <a:rPr lang="en-US" dirty="0" err="1"/>
              <a:t>Temuge</a:t>
            </a:r>
            <a:r>
              <a:rPr lang="en-US" dirty="0"/>
              <a:t> and </a:t>
            </a:r>
            <a:r>
              <a:rPr lang="en-US" dirty="0" err="1"/>
              <a:t>Toquchor</a:t>
            </a:r>
            <a:r>
              <a:rPr lang="en-US" dirty="0"/>
              <a:t> in charge of the Mongol Empire plus 20,000 men on a roving brief to proceed at once to any trouble spots in the Mongol rear.</a:t>
            </a:r>
          </a:p>
        </p:txBody>
      </p:sp>
    </p:spTree>
    <p:extLst>
      <p:ext uri="{BB962C8B-B14F-4D97-AF65-F5344CB8AC3E}">
        <p14:creationId xmlns:p14="http://schemas.microsoft.com/office/powerpoint/2010/main" val="167921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338"/>
          </a:xfrm>
        </p:spPr>
        <p:txBody>
          <a:bodyPr>
            <a:normAutofit fontScale="90000"/>
          </a:bodyPr>
          <a:lstStyle/>
          <a:p>
            <a:r>
              <a:rPr lang="en-US" dirty="0"/>
              <a:t>The Forces - 1211</a:t>
            </a:r>
          </a:p>
        </p:txBody>
      </p:sp>
      <p:sp>
        <p:nvSpPr>
          <p:cNvPr id="3" name="Content Placeholder 2"/>
          <p:cNvSpPr>
            <a:spLocks noGrp="1"/>
          </p:cNvSpPr>
          <p:nvPr>
            <p:ph idx="1"/>
          </p:nvPr>
        </p:nvSpPr>
        <p:spPr>
          <a:xfrm>
            <a:off x="493295" y="1058779"/>
            <a:ext cx="11201400" cy="5118184"/>
          </a:xfrm>
        </p:spPr>
        <p:txBody>
          <a:bodyPr>
            <a:normAutofit fontScale="92500"/>
          </a:bodyPr>
          <a:lstStyle/>
          <a:p>
            <a:r>
              <a:rPr lang="en-US" dirty="0"/>
              <a:t>The Mongol army was divided into the western and eastern detachments.</a:t>
            </a:r>
          </a:p>
          <a:p>
            <a:r>
              <a:rPr lang="en-US" dirty="0"/>
              <a:t>The larger eastern force was subdivided to ease pressure on food and water.</a:t>
            </a:r>
          </a:p>
          <a:p>
            <a:r>
              <a:rPr lang="en-US" dirty="0"/>
              <a:t>The two eastern units left the River </a:t>
            </a:r>
            <a:r>
              <a:rPr lang="en-US" dirty="0" err="1"/>
              <a:t>Kerluen</a:t>
            </a:r>
            <a:r>
              <a:rPr lang="en-US" dirty="0"/>
              <a:t> in March 1211.</a:t>
            </a:r>
          </a:p>
          <a:p>
            <a:r>
              <a:rPr lang="en-US" dirty="0"/>
              <a:t>GK commanded the main force with </a:t>
            </a:r>
            <a:r>
              <a:rPr lang="en-US" dirty="0" err="1"/>
              <a:t>Tolui</a:t>
            </a:r>
            <a:r>
              <a:rPr lang="en-US" dirty="0"/>
              <a:t> as deputy and </a:t>
            </a:r>
            <a:r>
              <a:rPr lang="en-US" dirty="0" err="1"/>
              <a:t>Mugali</a:t>
            </a:r>
            <a:r>
              <a:rPr lang="en-US" dirty="0"/>
              <a:t> as commander on the left wing</a:t>
            </a:r>
          </a:p>
          <a:p>
            <a:r>
              <a:rPr lang="en-US" dirty="0"/>
              <a:t>On his left and to the east was another force under </a:t>
            </a:r>
            <a:r>
              <a:rPr lang="en-US" dirty="0" err="1"/>
              <a:t>Jebe</a:t>
            </a:r>
            <a:r>
              <a:rPr lang="en-US" dirty="0"/>
              <a:t>, </a:t>
            </a:r>
            <a:r>
              <a:rPr lang="en-US" dirty="0" err="1"/>
              <a:t>Subedei</a:t>
            </a:r>
            <a:r>
              <a:rPr lang="en-US" dirty="0"/>
              <a:t> and </a:t>
            </a:r>
            <a:r>
              <a:rPr lang="en-US" dirty="0" err="1"/>
              <a:t>Qasar</a:t>
            </a:r>
            <a:r>
              <a:rPr lang="en-US" dirty="0"/>
              <a:t>.</a:t>
            </a:r>
          </a:p>
          <a:p>
            <a:r>
              <a:rPr lang="en-US" dirty="0"/>
              <a:t>The westward detachment commanded by the 3 princes </a:t>
            </a:r>
            <a:r>
              <a:rPr lang="en-US" dirty="0" err="1"/>
              <a:t>Jochi</a:t>
            </a:r>
            <a:r>
              <a:rPr lang="en-US" dirty="0"/>
              <a:t>, Chagatai and </a:t>
            </a:r>
            <a:r>
              <a:rPr lang="en-US" dirty="0" err="1"/>
              <a:t>Ogodei</a:t>
            </a:r>
            <a:r>
              <a:rPr lang="en-US" dirty="0"/>
              <a:t> started from the River Tula and its target was the fortress of Chung-</a:t>
            </a:r>
            <a:r>
              <a:rPr lang="en-US" dirty="0" err="1"/>
              <a:t>chou</a:t>
            </a:r>
            <a:r>
              <a:rPr lang="en-US" dirty="0"/>
              <a:t> – 50 miles north of the Yellow River.</a:t>
            </a:r>
          </a:p>
          <a:p>
            <a:r>
              <a:rPr lang="en-US" dirty="0"/>
              <a:t>The army struck due south before veering S E to enter China at the extreme western edge of </a:t>
            </a:r>
            <a:r>
              <a:rPr lang="en-US" dirty="0" err="1"/>
              <a:t>Ongud</a:t>
            </a:r>
            <a:r>
              <a:rPr lang="en-US" dirty="0"/>
              <a:t> territory.</a:t>
            </a:r>
          </a:p>
          <a:p>
            <a:endParaRPr lang="en-US" dirty="0"/>
          </a:p>
        </p:txBody>
      </p:sp>
    </p:spTree>
    <p:extLst>
      <p:ext uri="{BB962C8B-B14F-4D97-AF65-F5344CB8AC3E}">
        <p14:creationId xmlns:p14="http://schemas.microsoft.com/office/powerpoint/2010/main" val="21526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26" y="341063"/>
            <a:ext cx="10515600" cy="453022"/>
          </a:xfrm>
        </p:spPr>
        <p:txBody>
          <a:bodyPr>
            <a:normAutofit fontScale="90000"/>
          </a:bodyPr>
          <a:lstStyle/>
          <a:p>
            <a:r>
              <a:rPr lang="en-US" dirty="0"/>
              <a:t>1211 - continued</a:t>
            </a:r>
          </a:p>
        </p:txBody>
      </p:sp>
      <p:sp>
        <p:nvSpPr>
          <p:cNvPr id="3" name="Content Placeholder 2"/>
          <p:cNvSpPr>
            <a:spLocks noGrp="1"/>
          </p:cNvSpPr>
          <p:nvPr>
            <p:ph idx="1"/>
          </p:nvPr>
        </p:nvSpPr>
        <p:spPr>
          <a:xfrm>
            <a:off x="336884" y="794086"/>
            <a:ext cx="11562348" cy="5943598"/>
          </a:xfrm>
        </p:spPr>
        <p:txBody>
          <a:bodyPr>
            <a:normAutofit fontScale="62500" lnSpcReduction="20000"/>
          </a:bodyPr>
          <a:lstStyle/>
          <a:p>
            <a:r>
              <a:rPr lang="en-US" dirty="0"/>
              <a:t>March and April – the two armies marched along parallel lines in a south easterly direction – 230 miles apart. They kept in constant contact via fast post horses and could reunite in 48 hours if necessary.</a:t>
            </a:r>
          </a:p>
          <a:p>
            <a:r>
              <a:rPr lang="en-US" dirty="0"/>
              <a:t>The princes crossed the west Gobi desert with no opposition and reached Chung Chou in May and took it easily.</a:t>
            </a:r>
          </a:p>
          <a:p>
            <a:r>
              <a:rPr lang="en-US" dirty="0"/>
              <a:t>Awaiting </a:t>
            </a:r>
            <a:r>
              <a:rPr lang="en-US" dirty="0" err="1"/>
              <a:t>Jin</a:t>
            </a:r>
            <a:r>
              <a:rPr lang="en-US" dirty="0"/>
              <a:t> counter they surveyed the land and took advantage of the surrounding area to rest and feed troops and animals.</a:t>
            </a:r>
          </a:p>
          <a:p>
            <a:r>
              <a:rPr lang="en-US" dirty="0"/>
              <a:t>Meanwhile in May GK and </a:t>
            </a:r>
            <a:r>
              <a:rPr lang="en-US" dirty="0" err="1"/>
              <a:t>Jebe</a:t>
            </a:r>
            <a:r>
              <a:rPr lang="en-US" dirty="0"/>
              <a:t> reached the </a:t>
            </a:r>
            <a:r>
              <a:rPr lang="en-US" dirty="0" err="1"/>
              <a:t>Jin</a:t>
            </a:r>
            <a:r>
              <a:rPr lang="en-US" dirty="0"/>
              <a:t> walls marking the boundary of China.</a:t>
            </a:r>
          </a:p>
          <a:p>
            <a:r>
              <a:rPr lang="en-US" dirty="0"/>
              <a:t>This was not THE Great Wall (1368) but an early version. Completed in 1200 they were built in the north of Peking in 2 parallel lines. Since they were not linked to form a continuous chain the Mongols simply bypassed them.</a:t>
            </a:r>
          </a:p>
          <a:p>
            <a:r>
              <a:rPr lang="en-US" dirty="0"/>
              <a:t>The walls were manned by the </a:t>
            </a:r>
            <a:r>
              <a:rPr lang="en-US" dirty="0" err="1"/>
              <a:t>Juyin</a:t>
            </a:r>
            <a:r>
              <a:rPr lang="en-US" dirty="0"/>
              <a:t> who rebelled the second the Mongols invaded.</a:t>
            </a:r>
          </a:p>
          <a:p>
            <a:r>
              <a:rPr lang="en-US" dirty="0"/>
              <a:t>GK started by raiding the land between the walls and the Gobi – hoping to tempt the </a:t>
            </a:r>
            <a:r>
              <a:rPr lang="en-US" dirty="0" err="1"/>
              <a:t>Jin</a:t>
            </a:r>
            <a:r>
              <a:rPr lang="en-US" dirty="0"/>
              <a:t> into battle on more favorable terrain for the Mongols.</a:t>
            </a:r>
          </a:p>
          <a:p>
            <a:r>
              <a:rPr lang="en-US" dirty="0"/>
              <a:t>WYYC boxed clever and freed the imprisoned generals and put them under the command of two large armies. He sent an army commander to talk peace terms with GK – whether genuine or a stall tactic is unsure but it amounted to nothing.</a:t>
            </a:r>
          </a:p>
          <a:p>
            <a:r>
              <a:rPr lang="en-US" dirty="0"/>
              <a:t>He sent other commanders to strengthen mountain fortifications leading to the most important cities in the eastern part of the realm.</a:t>
            </a:r>
          </a:p>
          <a:p>
            <a:r>
              <a:rPr lang="en-US" dirty="0"/>
              <a:t>As the </a:t>
            </a:r>
            <a:r>
              <a:rPr lang="en-US" dirty="0" err="1"/>
              <a:t>Jin</a:t>
            </a:r>
            <a:r>
              <a:rPr lang="en-US" dirty="0"/>
              <a:t> refused to take the bait of a pitched battle GK decided to penetrate deeper into Chinese territory even if this meant fighting on </a:t>
            </a:r>
            <a:r>
              <a:rPr lang="en-US" dirty="0" err="1"/>
              <a:t>Jin</a:t>
            </a:r>
            <a:r>
              <a:rPr lang="en-US" dirty="0"/>
              <a:t> terms. His forces quickly </a:t>
            </a:r>
            <a:r>
              <a:rPr lang="en-US" dirty="0" err="1"/>
              <a:t>overan</a:t>
            </a:r>
            <a:r>
              <a:rPr lang="en-US" dirty="0"/>
              <a:t> the static </a:t>
            </a:r>
            <a:r>
              <a:rPr lang="en-US" dirty="0" err="1"/>
              <a:t>Jin</a:t>
            </a:r>
            <a:r>
              <a:rPr lang="en-US" dirty="0"/>
              <a:t> positions yet the two main </a:t>
            </a:r>
            <a:r>
              <a:rPr lang="en-US" dirty="0" err="1"/>
              <a:t>Jin</a:t>
            </a:r>
            <a:r>
              <a:rPr lang="en-US" dirty="0"/>
              <a:t> forces remained in tact.</a:t>
            </a:r>
          </a:p>
          <a:p>
            <a:r>
              <a:rPr lang="en-US" dirty="0"/>
              <a:t>It was quickly clear that the </a:t>
            </a:r>
            <a:r>
              <a:rPr lang="en-US" dirty="0" err="1"/>
              <a:t>Jin</a:t>
            </a:r>
            <a:r>
              <a:rPr lang="en-US" dirty="0"/>
              <a:t> strategy was to ignore the Princes to the west and focus on GK. Once defeated the Princes would have to run back to Mongolia.</a:t>
            </a:r>
          </a:p>
          <a:p>
            <a:r>
              <a:rPr lang="en-US" dirty="0"/>
              <a:t>The </a:t>
            </a:r>
            <a:r>
              <a:rPr lang="en-US" dirty="0" err="1"/>
              <a:t>Jin</a:t>
            </a:r>
            <a:r>
              <a:rPr lang="en-US" dirty="0"/>
              <a:t> split their forces – one threatened the Mongol right flank and were in a position to intercept the Princes if they marched east.</a:t>
            </a:r>
          </a:p>
        </p:txBody>
      </p:sp>
    </p:spTree>
    <p:extLst>
      <p:ext uri="{BB962C8B-B14F-4D97-AF65-F5344CB8AC3E}">
        <p14:creationId xmlns:p14="http://schemas.microsoft.com/office/powerpoint/2010/main" val="151728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442" y="132346"/>
            <a:ext cx="11887200" cy="6545179"/>
          </a:xfrm>
        </p:spPr>
        <p:txBody>
          <a:bodyPr>
            <a:normAutofit fontScale="62500" lnSpcReduction="20000"/>
          </a:bodyPr>
          <a:lstStyle/>
          <a:p>
            <a:r>
              <a:rPr lang="en-US" dirty="0"/>
              <a:t>To counter GK decided to take out the smaller army before attacking the larger force.</a:t>
            </a:r>
          </a:p>
          <a:p>
            <a:r>
              <a:rPr lang="en-US" dirty="0"/>
              <a:t>He gave the task to </a:t>
            </a:r>
            <a:r>
              <a:rPr lang="en-US" dirty="0" err="1"/>
              <a:t>Jebe</a:t>
            </a:r>
            <a:r>
              <a:rPr lang="en-US" dirty="0"/>
              <a:t> who with </a:t>
            </a:r>
            <a:r>
              <a:rPr lang="en-US" dirty="0" err="1"/>
              <a:t>Subedei</a:t>
            </a:r>
            <a:r>
              <a:rPr lang="en-US" dirty="0"/>
              <a:t> had performed brilliantly – capturing two key fortresses.</a:t>
            </a:r>
          </a:p>
          <a:p>
            <a:r>
              <a:rPr lang="en-US" dirty="0" err="1"/>
              <a:t>Jebe</a:t>
            </a:r>
            <a:r>
              <a:rPr lang="en-US" dirty="0"/>
              <a:t> marched due west behind GK and came across the smaller force. He swept upon them like a whirlwind, taking them by surprise and routed them, removing the threat to GK’s right flank.</a:t>
            </a:r>
          </a:p>
          <a:p>
            <a:r>
              <a:rPr lang="en-US" dirty="0" err="1"/>
              <a:t>Jebe</a:t>
            </a:r>
            <a:r>
              <a:rPr lang="en-US" dirty="0"/>
              <a:t> demolished the fortifications and moved on to the next town. The governor there panicked and left his post – he offered his services to the Mongols. He was sent back to get the town to surrender which it did. He was given a job as a roving commissar – going round persuading other towns to capitulate. </a:t>
            </a:r>
          </a:p>
          <a:p>
            <a:r>
              <a:rPr lang="en-US" dirty="0" err="1"/>
              <a:t>Jebe</a:t>
            </a:r>
            <a:r>
              <a:rPr lang="en-US" dirty="0"/>
              <a:t> rejoined GK at Fu Chou in late August just in time to storm another fortress.</a:t>
            </a:r>
          </a:p>
          <a:p>
            <a:r>
              <a:rPr lang="en-US" dirty="0"/>
              <a:t>Outwitted and with one army defeated the </a:t>
            </a:r>
            <a:r>
              <a:rPr lang="en-US" dirty="0" err="1"/>
              <a:t>Jin</a:t>
            </a:r>
            <a:r>
              <a:rPr lang="en-US" dirty="0"/>
              <a:t> tried to lure GK into an ambush.</a:t>
            </a:r>
          </a:p>
          <a:p>
            <a:r>
              <a:rPr lang="en-US" dirty="0"/>
              <a:t>There were two gateways from Mongolia to China</a:t>
            </a:r>
          </a:p>
          <a:p>
            <a:r>
              <a:rPr lang="en-US" dirty="0"/>
              <a:t>1. Wild Fox Ridge</a:t>
            </a:r>
          </a:p>
          <a:p>
            <a:r>
              <a:rPr lang="en-US" dirty="0"/>
              <a:t>2. Badger’s Snout</a:t>
            </a:r>
          </a:p>
          <a:p>
            <a:r>
              <a:rPr lang="en-US" dirty="0"/>
              <a:t>General </a:t>
            </a:r>
            <a:r>
              <a:rPr lang="en-US" dirty="0" err="1"/>
              <a:t>Chih</a:t>
            </a:r>
            <a:r>
              <a:rPr lang="en-US" dirty="0"/>
              <a:t> Chung prepared his army at Badger’s Snout – the numerical advantage would prove great when the Mongols were trapped in a tight space. Outnumbered 10-1 the </a:t>
            </a:r>
            <a:r>
              <a:rPr lang="en-US" dirty="0" err="1"/>
              <a:t>Jin</a:t>
            </a:r>
            <a:r>
              <a:rPr lang="en-US" dirty="0"/>
              <a:t> were strong but their men were not all trained. An envoy sent to GK to kill him defected and spilled the plot.</a:t>
            </a:r>
          </a:p>
          <a:p>
            <a:r>
              <a:rPr lang="en-US" dirty="0"/>
              <a:t>GK chose a spot where numbers would not matter – </a:t>
            </a:r>
            <a:r>
              <a:rPr lang="en-US" dirty="0" err="1"/>
              <a:t>Chih</a:t>
            </a:r>
            <a:r>
              <a:rPr lang="en-US" dirty="0"/>
              <a:t> Chung took the bait and offered battle. GK rained firepower on them and then delivered two lightening strikes. Forced back by sheer impetus the </a:t>
            </a:r>
            <a:r>
              <a:rPr lang="en-US" dirty="0" err="1"/>
              <a:t>Jin</a:t>
            </a:r>
            <a:r>
              <a:rPr lang="en-US" dirty="0"/>
              <a:t> cavalry ended up trampling itself and the army dissolved into chaos.</a:t>
            </a:r>
          </a:p>
          <a:p>
            <a:r>
              <a:rPr lang="en-US" dirty="0" err="1"/>
              <a:t>Chih</a:t>
            </a:r>
            <a:r>
              <a:rPr lang="en-US" dirty="0"/>
              <a:t> Chung fled and rallied a strong  force of Jurchen horsemen – they put up a good stand but were overrun by the Mongols.</a:t>
            </a:r>
          </a:p>
          <a:p>
            <a:r>
              <a:rPr lang="en-US" dirty="0"/>
              <a:t>Three pitched battles in September destroyed the </a:t>
            </a:r>
            <a:r>
              <a:rPr lang="en-US" dirty="0" err="1"/>
              <a:t>Jin</a:t>
            </a:r>
            <a:r>
              <a:rPr lang="en-US" dirty="0"/>
              <a:t> as a credible battlefield force and would now fight a war of attrition. The defeat attracted widespread revolt.</a:t>
            </a:r>
          </a:p>
          <a:p>
            <a:r>
              <a:rPr lang="en-US" dirty="0"/>
              <a:t>At the Imperial court </a:t>
            </a:r>
            <a:r>
              <a:rPr lang="en-US" dirty="0" err="1"/>
              <a:t>Chih</a:t>
            </a:r>
            <a:r>
              <a:rPr lang="en-US" dirty="0"/>
              <a:t> Chung was widely blamed for the debacle as GK captured key cities and fortresses in the north. </a:t>
            </a:r>
          </a:p>
        </p:txBody>
      </p:sp>
    </p:spTree>
    <p:extLst>
      <p:ext uri="{BB962C8B-B14F-4D97-AF65-F5344CB8AC3E}">
        <p14:creationId xmlns:p14="http://schemas.microsoft.com/office/powerpoint/2010/main" val="103485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Beijing held out, isolated leaving the Mongols free to roam and loot at will. GK headed southward 300 Km to the Yellow River.</a:t>
            </a:r>
          </a:p>
          <a:p>
            <a:r>
              <a:rPr lang="en-US" dirty="0"/>
              <a:t>The Princes secured land along the Yellow River and in the east </a:t>
            </a:r>
            <a:r>
              <a:rPr lang="en-US" dirty="0" err="1"/>
              <a:t>Jebe</a:t>
            </a:r>
            <a:r>
              <a:rPr lang="en-US" dirty="0"/>
              <a:t> struck 300km into Manchuria crossing the frozen Liao River to attack Shenyang, the old Manchurian capital of Mukden – </a:t>
            </a:r>
            <a:r>
              <a:rPr lang="en-US" dirty="0" err="1"/>
              <a:t>Jin’s</a:t>
            </a:r>
            <a:r>
              <a:rPr lang="en-US" dirty="0"/>
              <a:t> second city after Beijing. It proved impregnable by direct </a:t>
            </a:r>
            <a:r>
              <a:rPr lang="en-US" dirty="0" err="1"/>
              <a:t>assult</a:t>
            </a:r>
            <a:r>
              <a:rPr lang="en-US" dirty="0"/>
              <a:t>. </a:t>
            </a:r>
          </a:p>
          <a:p>
            <a:r>
              <a:rPr lang="en-US" dirty="0" err="1"/>
              <a:t>Jebe</a:t>
            </a:r>
            <a:r>
              <a:rPr lang="en-US" dirty="0"/>
              <a:t> pretended to flee and left baggage as if strewn in panic. When </a:t>
            </a:r>
            <a:r>
              <a:rPr lang="en-US" dirty="0" err="1"/>
              <a:t>Jin</a:t>
            </a:r>
            <a:r>
              <a:rPr lang="en-US" dirty="0"/>
              <a:t> scouts confirmed that the Mongols were 150km away the </a:t>
            </a:r>
            <a:r>
              <a:rPr lang="en-US" dirty="0" err="1"/>
              <a:t>Jin</a:t>
            </a:r>
            <a:r>
              <a:rPr lang="en-US" dirty="0"/>
              <a:t> began their New Years celebration (1212) by gathering up their unexpected windfall, drawing them further and further from the city walls. The Mongols sprang, after a 24 </a:t>
            </a:r>
            <a:r>
              <a:rPr lang="en-US" dirty="0" err="1"/>
              <a:t>hr</a:t>
            </a:r>
            <a:r>
              <a:rPr lang="en-US" dirty="0"/>
              <a:t> non-stop ride they found the city open and partying – the surprise and defeat was total.</a:t>
            </a:r>
          </a:p>
          <a:p>
            <a:r>
              <a:rPr lang="en-US" dirty="0"/>
              <a:t>From here GK withdrew to the borderlands for the winter and to rest.</a:t>
            </a:r>
          </a:p>
        </p:txBody>
      </p:sp>
    </p:spTree>
    <p:extLst>
      <p:ext uri="{BB962C8B-B14F-4D97-AF65-F5344CB8AC3E}">
        <p14:creationId xmlns:p14="http://schemas.microsoft.com/office/powerpoint/2010/main" val="295557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365126"/>
            <a:ext cx="10992853" cy="525212"/>
          </a:xfrm>
        </p:spPr>
        <p:txBody>
          <a:bodyPr>
            <a:normAutofit fontScale="90000"/>
          </a:bodyPr>
          <a:lstStyle/>
          <a:p>
            <a:r>
              <a:rPr lang="en-US"/>
              <a:t>Chinese failures</a:t>
            </a:r>
          </a:p>
        </p:txBody>
      </p:sp>
      <p:sp>
        <p:nvSpPr>
          <p:cNvPr id="3" name="Content Placeholder 2"/>
          <p:cNvSpPr>
            <a:spLocks noGrp="1"/>
          </p:cNvSpPr>
          <p:nvPr>
            <p:ph idx="1"/>
          </p:nvPr>
        </p:nvSpPr>
        <p:spPr>
          <a:xfrm>
            <a:off x="360947" y="1179095"/>
            <a:ext cx="10992853" cy="4997868"/>
          </a:xfrm>
        </p:spPr>
        <p:txBody>
          <a:bodyPr>
            <a:normAutofit fontScale="92500" lnSpcReduction="20000"/>
          </a:bodyPr>
          <a:lstStyle/>
          <a:p>
            <a:r>
              <a:rPr lang="en-US" dirty="0"/>
              <a:t>The Emperor was furious – 1211 was the only year in which the </a:t>
            </a:r>
            <a:r>
              <a:rPr lang="en-US" dirty="0" err="1"/>
              <a:t>Jin</a:t>
            </a:r>
            <a:r>
              <a:rPr lang="en-US" dirty="0"/>
              <a:t> could have defeated the Mongols. </a:t>
            </a:r>
          </a:p>
          <a:p>
            <a:r>
              <a:rPr lang="en-US" dirty="0"/>
              <a:t>He had not taken the threat seriously and had failed to call out the militia in response.</a:t>
            </a:r>
          </a:p>
          <a:p>
            <a:r>
              <a:rPr lang="en-US" dirty="0"/>
              <a:t>He had also failed to respond to the Tangut call for help during the Mongol attack. They were so angry they invaded China in a war that would last until 1225.</a:t>
            </a:r>
          </a:p>
          <a:p>
            <a:r>
              <a:rPr lang="en-US" dirty="0"/>
              <a:t>In 6 months he had lost his credibility. His advisors whispered behind his back and mocked him.</a:t>
            </a:r>
          </a:p>
          <a:p>
            <a:r>
              <a:rPr lang="en-US" dirty="0"/>
              <a:t>No great </a:t>
            </a:r>
            <a:r>
              <a:rPr lang="en-US" dirty="0" err="1"/>
              <a:t>militray</a:t>
            </a:r>
            <a:r>
              <a:rPr lang="en-US" dirty="0"/>
              <a:t> talent emerged from the </a:t>
            </a:r>
            <a:r>
              <a:rPr lang="en-US" dirty="0" err="1"/>
              <a:t>Jin</a:t>
            </a:r>
            <a:r>
              <a:rPr lang="en-US" dirty="0"/>
              <a:t> as opposed to the Mongols who possessed at least 3 captains of genius (</a:t>
            </a:r>
            <a:r>
              <a:rPr lang="en-US" dirty="0" err="1"/>
              <a:t>Jebe</a:t>
            </a:r>
            <a:r>
              <a:rPr lang="en-US" dirty="0"/>
              <a:t>, </a:t>
            </a:r>
            <a:r>
              <a:rPr lang="en-US" dirty="0" err="1"/>
              <a:t>Subedei</a:t>
            </a:r>
            <a:r>
              <a:rPr lang="en-US" dirty="0"/>
              <a:t> </a:t>
            </a:r>
            <a:r>
              <a:rPr lang="en-US" dirty="0" err="1"/>
              <a:t>andMuqali</a:t>
            </a:r>
            <a:r>
              <a:rPr lang="en-US" dirty="0"/>
              <a:t>) and many younger men making a name for themselves.</a:t>
            </a:r>
          </a:p>
          <a:p>
            <a:r>
              <a:rPr lang="en-US" dirty="0"/>
              <a:t>Despite this – the </a:t>
            </a:r>
            <a:r>
              <a:rPr lang="en-US" dirty="0" err="1"/>
              <a:t>Jin</a:t>
            </a:r>
            <a:r>
              <a:rPr lang="en-US" dirty="0"/>
              <a:t> could have won the war – the Mongols did not have the manpower to man the cities captured and when they retreated in 1211 the </a:t>
            </a:r>
            <a:r>
              <a:rPr lang="en-US" dirty="0" err="1"/>
              <a:t>Jin</a:t>
            </a:r>
            <a:r>
              <a:rPr lang="en-US" dirty="0"/>
              <a:t> captured back all land lost.</a:t>
            </a:r>
          </a:p>
        </p:txBody>
      </p:sp>
    </p:spTree>
    <p:extLst>
      <p:ext uri="{BB962C8B-B14F-4D97-AF65-F5344CB8AC3E}">
        <p14:creationId xmlns:p14="http://schemas.microsoft.com/office/powerpoint/2010/main" val="92061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1212</a:t>
            </a:r>
          </a:p>
        </p:txBody>
      </p:sp>
      <p:sp>
        <p:nvSpPr>
          <p:cNvPr id="3" name="Content Placeholder 2"/>
          <p:cNvSpPr>
            <a:spLocks noGrp="1"/>
          </p:cNvSpPr>
          <p:nvPr>
            <p:ph idx="1"/>
          </p:nvPr>
        </p:nvSpPr>
        <p:spPr/>
        <p:txBody>
          <a:bodyPr>
            <a:normAutofit fontScale="92500" lnSpcReduction="20000"/>
          </a:bodyPr>
          <a:lstStyle/>
          <a:p>
            <a:r>
              <a:rPr lang="en-US" dirty="0"/>
              <a:t>In comparison to 1211 – 1212 was anti-climatic.</a:t>
            </a:r>
          </a:p>
          <a:p>
            <a:r>
              <a:rPr lang="en-US" dirty="0"/>
              <a:t>A major revolt of the </a:t>
            </a:r>
            <a:r>
              <a:rPr lang="en-US" dirty="0" err="1"/>
              <a:t>Khitan</a:t>
            </a:r>
            <a:r>
              <a:rPr lang="en-US" dirty="0"/>
              <a:t> saw the declaration of an independent territory of Manchuria and the reestablishment of the old ruling aristocracy. </a:t>
            </a:r>
            <a:r>
              <a:rPr lang="en-US" dirty="0" err="1"/>
              <a:t>Yelu</a:t>
            </a:r>
            <a:r>
              <a:rPr lang="en-US" dirty="0"/>
              <a:t> Like proclaimed himself king. This loss was not to be tolerated by the </a:t>
            </a:r>
            <a:r>
              <a:rPr lang="en-US" dirty="0" err="1"/>
              <a:t>Jin</a:t>
            </a:r>
            <a:r>
              <a:rPr lang="en-US" dirty="0"/>
              <a:t> who sent an army. </a:t>
            </a:r>
            <a:r>
              <a:rPr lang="en-US" dirty="0" err="1"/>
              <a:t>Yelu</a:t>
            </a:r>
            <a:r>
              <a:rPr lang="en-US" dirty="0"/>
              <a:t> appealed to Genghis who provided 3000 men to help rout the </a:t>
            </a:r>
            <a:r>
              <a:rPr lang="en-US" dirty="0" err="1"/>
              <a:t>Jin</a:t>
            </a:r>
            <a:r>
              <a:rPr lang="en-US" dirty="0"/>
              <a:t> army.</a:t>
            </a:r>
          </a:p>
          <a:p>
            <a:r>
              <a:rPr lang="en-US" dirty="0"/>
              <a:t>In return  </a:t>
            </a:r>
            <a:r>
              <a:rPr lang="en-US" dirty="0" err="1"/>
              <a:t>Yelu</a:t>
            </a:r>
            <a:r>
              <a:rPr lang="en-US" dirty="0"/>
              <a:t> paid tribute to GK and was officially titled Liao Wang (Prince of Liao).</a:t>
            </a:r>
          </a:p>
          <a:p>
            <a:r>
              <a:rPr lang="en-US" dirty="0"/>
              <a:t>China continued to be wracked by famine, revolts increased and the Tangut attacked from the west.</a:t>
            </a:r>
          </a:p>
          <a:p>
            <a:r>
              <a:rPr lang="en-US" dirty="0"/>
              <a:t>In the autumn of 1212 the Mongols came back for more loot. They would have driven on to the capital if GK had not been injured by an arrow and ordered a withdrawal.</a:t>
            </a:r>
          </a:p>
          <a:p>
            <a:endParaRPr lang="en-US" dirty="0"/>
          </a:p>
        </p:txBody>
      </p:sp>
    </p:spTree>
    <p:extLst>
      <p:ext uri="{BB962C8B-B14F-4D97-AF65-F5344CB8AC3E}">
        <p14:creationId xmlns:p14="http://schemas.microsoft.com/office/powerpoint/2010/main" val="511462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1213</a:t>
            </a:r>
          </a:p>
        </p:txBody>
      </p:sp>
      <p:sp>
        <p:nvSpPr>
          <p:cNvPr id="3" name="Content Placeholder 2"/>
          <p:cNvSpPr>
            <a:spLocks noGrp="1"/>
          </p:cNvSpPr>
          <p:nvPr>
            <p:ph idx="1"/>
          </p:nvPr>
        </p:nvSpPr>
        <p:spPr/>
        <p:txBody>
          <a:bodyPr>
            <a:normAutofit fontScale="62500" lnSpcReduction="20000"/>
          </a:bodyPr>
          <a:lstStyle/>
          <a:p>
            <a:r>
              <a:rPr lang="en-US" dirty="0"/>
              <a:t>The following summer he returned , retaking towns along the route with renewed attacks on the Wild Fox Ridge and its two massive fortresses. The road to Beijing was now open.</a:t>
            </a:r>
          </a:p>
          <a:p>
            <a:endParaRPr lang="en-US" dirty="0"/>
          </a:p>
          <a:p>
            <a:r>
              <a:rPr lang="en-US" dirty="0"/>
              <a:t>The </a:t>
            </a:r>
            <a:r>
              <a:rPr lang="en-US" dirty="0" err="1"/>
              <a:t>Jin</a:t>
            </a:r>
            <a:r>
              <a:rPr lang="en-US" dirty="0"/>
              <a:t> empire was under apocalyptic strain. Thousands of soldiers died in battle and famine was widespread. Beijing sank into political turmoil. The erratic general </a:t>
            </a:r>
            <a:r>
              <a:rPr lang="en-US" dirty="0" err="1"/>
              <a:t>Chih</a:t>
            </a:r>
            <a:r>
              <a:rPr lang="en-US" dirty="0"/>
              <a:t>-Chung, a </a:t>
            </a:r>
            <a:r>
              <a:rPr lang="en-US" dirty="0" err="1"/>
              <a:t>favourite</a:t>
            </a:r>
            <a:r>
              <a:rPr lang="en-US" dirty="0"/>
              <a:t> of Emperor WYYC, was pardoned for his earlier defeat and had shown his distain for the Mongols by </a:t>
            </a:r>
            <a:r>
              <a:rPr lang="en-US" dirty="0" err="1"/>
              <a:t>organising</a:t>
            </a:r>
            <a:r>
              <a:rPr lang="en-US" dirty="0"/>
              <a:t> raids with his own private army. On seeing the Mongols he </a:t>
            </a:r>
            <a:r>
              <a:rPr lang="en-US" dirty="0" err="1"/>
              <a:t>realised</a:t>
            </a:r>
            <a:r>
              <a:rPr lang="en-US" dirty="0"/>
              <a:t> the mission was suicidal but he had no intention of placing himself in the hands of his unreliable emperor. In September he staged a coup, slew the 500 soldiers guarding the Forbidden City, murdered the emperor, placed his own uncle on the throne (</a:t>
            </a:r>
            <a:r>
              <a:rPr lang="en-US" dirty="0" err="1"/>
              <a:t>Xuanzong</a:t>
            </a:r>
            <a:r>
              <a:rPr lang="en-US" dirty="0"/>
              <a:t>) and proclaimed himself regent, celebrating with a banquet.</a:t>
            </a:r>
          </a:p>
          <a:p>
            <a:r>
              <a:rPr lang="en-US" dirty="0"/>
              <a:t>Two months later the Mongol army surrounded the city. </a:t>
            </a:r>
            <a:r>
              <a:rPr lang="en-US" dirty="0" err="1"/>
              <a:t>Chih</a:t>
            </a:r>
            <a:r>
              <a:rPr lang="en-US" dirty="0"/>
              <a:t> - Chung dispatched 6000 men to oppose them, threatening the death for the commander, </a:t>
            </a:r>
            <a:r>
              <a:rPr lang="en-US" dirty="0" err="1"/>
              <a:t>Gaoqi</a:t>
            </a:r>
            <a:r>
              <a:rPr lang="en-US" dirty="0"/>
              <a:t>, should he fail – which he did.</a:t>
            </a:r>
          </a:p>
          <a:p>
            <a:r>
              <a:rPr lang="en-US" dirty="0"/>
              <a:t>To avoid the death he knew was waiting for him he turned assassin. He rode back ahead of the bad news with a small band of men. He cornered his commander and beheaded him. Still carrying the head he ran to the new emperor and confessed all. Whether out of relief at his own escape or terror at the </a:t>
            </a:r>
            <a:r>
              <a:rPr lang="en-US" dirty="0" err="1"/>
              <a:t>grusome</a:t>
            </a:r>
            <a:r>
              <a:rPr lang="en-US" dirty="0"/>
              <a:t> sight, the emperor made </a:t>
            </a:r>
            <a:r>
              <a:rPr lang="en-US" dirty="0" err="1"/>
              <a:t>Gaoqi</a:t>
            </a:r>
            <a:r>
              <a:rPr lang="en-US" dirty="0"/>
              <a:t> vice-commander of the empire.</a:t>
            </a:r>
          </a:p>
          <a:p>
            <a:r>
              <a:rPr lang="en-US" dirty="0"/>
              <a:t>Not that there was much of an empire. The emperor was pinned in his capital city and most towns were </a:t>
            </a:r>
            <a:r>
              <a:rPr lang="en-US" dirty="0" err="1"/>
              <a:t>forzen</a:t>
            </a:r>
            <a:r>
              <a:rPr lang="en-US" dirty="0"/>
              <a:t> with fear. GK sent off all but a small force to ravage the countryside and seize cities.</a:t>
            </a:r>
          </a:p>
        </p:txBody>
      </p:sp>
    </p:spTree>
    <p:extLst>
      <p:ext uri="{BB962C8B-B14F-4D97-AF65-F5344CB8AC3E}">
        <p14:creationId xmlns:p14="http://schemas.microsoft.com/office/powerpoint/2010/main" val="64003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Still a nomad army without great siege gear the Mongols used the people as weapons. Corralling prisoners by the thousand, the Mongols forced them to head assaults. The besieged, often </a:t>
            </a:r>
            <a:r>
              <a:rPr lang="en-US" dirty="0" err="1"/>
              <a:t>recognising</a:t>
            </a:r>
            <a:r>
              <a:rPr lang="en-US" dirty="0"/>
              <a:t> relatives in the seething masses could not bear to attack and capitulated rather than fight.</a:t>
            </a:r>
          </a:p>
          <a:p>
            <a:r>
              <a:rPr lang="en-US" dirty="0"/>
              <a:t>Thus an army of 100,000 divided into 3 columns , rode rode south and west to the Yellow River and eastward to the Pacific, blotting up towns by the dozen across an area the size of Germany.</a:t>
            </a:r>
          </a:p>
          <a:p>
            <a:endParaRPr lang="en-US" dirty="0"/>
          </a:p>
        </p:txBody>
      </p:sp>
    </p:spTree>
    <p:extLst>
      <p:ext uri="{BB962C8B-B14F-4D97-AF65-F5344CB8AC3E}">
        <p14:creationId xmlns:p14="http://schemas.microsoft.com/office/powerpoint/2010/main" val="421335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7243"/>
          </a:xfrm>
        </p:spPr>
        <p:txBody>
          <a:bodyPr>
            <a:normAutofit fontScale="90000"/>
          </a:bodyPr>
          <a:lstStyle/>
          <a:p>
            <a:r>
              <a:rPr lang="en-US" dirty="0"/>
              <a:t>Mongol advantage</a:t>
            </a:r>
          </a:p>
        </p:txBody>
      </p:sp>
      <p:sp>
        <p:nvSpPr>
          <p:cNvPr id="3" name="Content Placeholder 2"/>
          <p:cNvSpPr>
            <a:spLocks noGrp="1"/>
          </p:cNvSpPr>
          <p:nvPr>
            <p:ph idx="1"/>
          </p:nvPr>
        </p:nvSpPr>
        <p:spPr>
          <a:xfrm>
            <a:off x="838200" y="1275347"/>
            <a:ext cx="10515600" cy="4901616"/>
          </a:xfrm>
        </p:spPr>
        <p:txBody>
          <a:bodyPr>
            <a:normAutofit fontScale="92500" lnSpcReduction="10000"/>
          </a:bodyPr>
          <a:lstStyle/>
          <a:p>
            <a:r>
              <a:rPr lang="en-US" dirty="0"/>
              <a:t>Military could travel light/speed/agility</a:t>
            </a:r>
          </a:p>
          <a:p>
            <a:r>
              <a:rPr lang="en-US" dirty="0"/>
              <a:t>All soldiers were cavalry</a:t>
            </a:r>
          </a:p>
          <a:p>
            <a:r>
              <a:rPr lang="en-US" dirty="0"/>
              <a:t>Decimal system made them highly mutable and mobile</a:t>
            </a:r>
          </a:p>
          <a:p>
            <a:r>
              <a:rPr lang="en-US" dirty="0"/>
              <a:t>Military </a:t>
            </a:r>
            <a:r>
              <a:rPr lang="en-US" dirty="0" err="1"/>
              <a:t>organisation</a:t>
            </a:r>
            <a:r>
              <a:rPr lang="en-US" dirty="0"/>
              <a:t>, camps and communication very effective</a:t>
            </a:r>
          </a:p>
          <a:p>
            <a:r>
              <a:rPr lang="en-US" dirty="0"/>
              <a:t>Trust of commanders and loyalty of warriors</a:t>
            </a:r>
          </a:p>
          <a:p>
            <a:r>
              <a:rPr lang="en-US" dirty="0"/>
              <a:t>Used psychological tactics to exploit divisions</a:t>
            </a:r>
          </a:p>
          <a:p>
            <a:r>
              <a:rPr lang="en-US" dirty="0"/>
              <a:t>Collected scholars to give advice and info</a:t>
            </a:r>
          </a:p>
          <a:p>
            <a:r>
              <a:rPr lang="en-US" dirty="0"/>
              <a:t>Use of locals as captives to support the army</a:t>
            </a:r>
          </a:p>
          <a:p>
            <a:r>
              <a:rPr lang="en-US" dirty="0"/>
              <a:t>Use of fear and displaced peasants</a:t>
            </a:r>
          </a:p>
          <a:p>
            <a:r>
              <a:rPr lang="en-US" dirty="0"/>
              <a:t>Crow storm – falling stars attack</a:t>
            </a:r>
          </a:p>
          <a:p>
            <a:r>
              <a:rPr lang="en-US" dirty="0"/>
              <a:t>Captured/enticed engineers of siege engines to work for them</a:t>
            </a:r>
          </a:p>
        </p:txBody>
      </p:sp>
    </p:spTree>
    <p:extLst>
      <p:ext uri="{BB962C8B-B14F-4D97-AF65-F5344CB8AC3E}">
        <p14:creationId xmlns:p14="http://schemas.microsoft.com/office/powerpoint/2010/main" val="101537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89394"/>
            <a:ext cx="10363200" cy="689379"/>
          </a:xfrm>
        </p:spPr>
        <p:txBody>
          <a:bodyPr>
            <a:normAutofit fontScale="90000"/>
          </a:bodyPr>
          <a:lstStyle/>
          <a:p>
            <a:r>
              <a:rPr lang="en-US" dirty="0"/>
              <a:t>The Chinese Dynasties</a:t>
            </a:r>
          </a:p>
        </p:txBody>
      </p:sp>
      <p:sp>
        <p:nvSpPr>
          <p:cNvPr id="8" name="Text Placeholder 7"/>
          <p:cNvSpPr>
            <a:spLocks noGrp="1"/>
          </p:cNvSpPr>
          <p:nvPr>
            <p:ph type="body" sz="half" idx="2"/>
          </p:nvPr>
        </p:nvSpPr>
        <p:spPr>
          <a:xfrm>
            <a:off x="415722" y="980877"/>
            <a:ext cx="11360555" cy="6269603"/>
          </a:xfrm>
        </p:spPr>
        <p:txBody>
          <a:bodyPr>
            <a:normAutofit/>
          </a:bodyPr>
          <a:lstStyle/>
          <a:p>
            <a:r>
              <a:rPr lang="en-US" dirty="0"/>
              <a:t>The Area of modern day China consisted of many independent states and kingdoms - containing perhaps 1/3 of the worlds population.</a:t>
            </a:r>
          </a:p>
          <a:p>
            <a:r>
              <a:rPr lang="en-US" dirty="0"/>
              <a:t>The largest of the Chinese kingdoms was the Song Dynasty – based in </a:t>
            </a:r>
            <a:r>
              <a:rPr lang="en-US" dirty="0" err="1"/>
              <a:t>Hangzhan</a:t>
            </a:r>
            <a:r>
              <a:rPr lang="en-US" dirty="0"/>
              <a:t> and ruling </a:t>
            </a:r>
            <a:r>
              <a:rPr lang="en-US" dirty="0" err="1"/>
              <a:t>approx</a:t>
            </a:r>
            <a:r>
              <a:rPr lang="en-US" dirty="0"/>
              <a:t> 60 million people.</a:t>
            </a:r>
          </a:p>
          <a:p>
            <a:r>
              <a:rPr lang="en-US" dirty="0"/>
              <a:t>The second largest was the Jurchen who established the </a:t>
            </a:r>
            <a:r>
              <a:rPr lang="en-US" dirty="0" err="1"/>
              <a:t>Jin</a:t>
            </a:r>
            <a:r>
              <a:rPr lang="en-US" dirty="0"/>
              <a:t> Dynasty in 1127 - containing </a:t>
            </a:r>
            <a:r>
              <a:rPr lang="en-US" dirty="0" err="1"/>
              <a:t>approx</a:t>
            </a:r>
            <a:r>
              <a:rPr lang="en-US" dirty="0"/>
              <a:t> 50 million people.</a:t>
            </a:r>
          </a:p>
          <a:p>
            <a:r>
              <a:rPr lang="en-US" dirty="0"/>
              <a:t> In 1207 there existed a string of nomadic buffer states separating the Mongolian plateau from the Chinese Dynasties.</a:t>
            </a:r>
          </a:p>
          <a:p>
            <a:r>
              <a:rPr lang="en-US" dirty="0"/>
              <a:t>West of the Jurchen were the Tangut/Xia Dynasty, then the Uighur and finally the Black </a:t>
            </a:r>
            <a:r>
              <a:rPr lang="en-US" dirty="0" err="1"/>
              <a:t>Khitan</a:t>
            </a:r>
            <a:r>
              <a:rPr lang="en-US" dirty="0"/>
              <a:t>.</a:t>
            </a:r>
          </a:p>
          <a:p>
            <a:r>
              <a:rPr lang="en-US" dirty="0"/>
              <a:t>By 1207 the Uighur had already committed allegiance to GK</a:t>
            </a:r>
          </a:p>
        </p:txBody>
      </p:sp>
    </p:spTree>
    <p:extLst>
      <p:ext uri="{BB962C8B-B14F-4D97-AF65-F5344CB8AC3E}">
        <p14:creationId xmlns:p14="http://schemas.microsoft.com/office/powerpoint/2010/main" val="873068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Beijing (</a:t>
            </a:r>
            <a:r>
              <a:rPr lang="en-US" dirty="0" err="1"/>
              <a:t>Zhongdu</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Beijing was a tough nut to crack. A century before it had been turned into an impenetrable fortress city. Outside the walls were four fortress villages, each with its own </a:t>
            </a:r>
            <a:r>
              <a:rPr lang="en-US" dirty="0" err="1"/>
              <a:t>granery</a:t>
            </a:r>
            <a:r>
              <a:rPr lang="en-US" dirty="0"/>
              <a:t> and arsenal, each linked to the capital by a tunnel. Three moats fed from the Kunming Lake protected the walls themselves, which formed a rectangle some 15 </a:t>
            </a:r>
            <a:r>
              <a:rPr lang="en-US" dirty="0" err="1"/>
              <a:t>kms</a:t>
            </a:r>
            <a:r>
              <a:rPr lang="en-US" dirty="0"/>
              <a:t> around and some some 15km thick at the base. </a:t>
            </a:r>
          </a:p>
          <a:p>
            <a:r>
              <a:rPr lang="en-US" dirty="0"/>
              <a:t>A crenellated parapet rose 12mtrs above the ground, with 13 gates and a guard tower every 15mtrs – over 900 of them in all.</a:t>
            </a:r>
          </a:p>
          <a:p>
            <a:r>
              <a:rPr lang="en-US" dirty="0"/>
              <a:t>Inside the walls the inhabitants deployed equally formidable weapons. Double and triple bow crossbows could fire 3mtr arrows a </a:t>
            </a:r>
            <a:r>
              <a:rPr lang="en-US" dirty="0" err="1"/>
              <a:t>kilometre</a:t>
            </a:r>
            <a:r>
              <a:rPr lang="en-US" dirty="0"/>
              <a:t>. Traction trebuchets could catapult from a distance – all could be adapted to fire incendiary devices.</a:t>
            </a:r>
          </a:p>
        </p:txBody>
      </p:sp>
    </p:spTree>
    <p:extLst>
      <p:ext uri="{BB962C8B-B14F-4D97-AF65-F5344CB8AC3E}">
        <p14:creationId xmlns:p14="http://schemas.microsoft.com/office/powerpoint/2010/main" val="1879973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Siege of Beijing (</a:t>
            </a:r>
            <a:r>
              <a:rPr lang="en-US" dirty="0" err="1"/>
              <a:t>Zhongdu</a:t>
            </a:r>
            <a:r>
              <a:rPr lang="en-US" dirty="0"/>
              <a:t>)</a:t>
            </a:r>
          </a:p>
        </p:txBody>
      </p:sp>
      <p:sp>
        <p:nvSpPr>
          <p:cNvPr id="3" name="Content Placeholder 2"/>
          <p:cNvSpPr>
            <a:spLocks noGrp="1"/>
          </p:cNvSpPr>
          <p:nvPr>
            <p:ph idx="1"/>
          </p:nvPr>
        </p:nvSpPr>
        <p:spPr/>
        <p:txBody>
          <a:bodyPr/>
          <a:lstStyle/>
          <a:p>
            <a:r>
              <a:rPr lang="en-US" dirty="0"/>
              <a:t>The siege lasted more than a year.</a:t>
            </a:r>
          </a:p>
        </p:txBody>
      </p:sp>
    </p:spTree>
    <p:extLst>
      <p:ext uri="{BB962C8B-B14F-4D97-AF65-F5344CB8AC3E}">
        <p14:creationId xmlns:p14="http://schemas.microsoft.com/office/powerpoint/2010/main" val="170726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013643-F0F1-9A49-8F79-F635C106074F}"/>
              </a:ext>
            </a:extLst>
          </p:cNvPr>
          <p:cNvPicPr>
            <a:picLocks noChangeAspect="1"/>
          </p:cNvPicPr>
          <p:nvPr/>
        </p:nvPicPr>
        <p:blipFill>
          <a:blip r:embed="rId2"/>
          <a:stretch>
            <a:fillRect/>
          </a:stretch>
        </p:blipFill>
        <p:spPr>
          <a:xfrm>
            <a:off x="749876" y="1"/>
            <a:ext cx="9876559" cy="6858000"/>
          </a:xfrm>
          <a:prstGeom prst="rect">
            <a:avLst/>
          </a:prstGeom>
        </p:spPr>
      </p:pic>
    </p:spTree>
    <p:extLst>
      <p:ext uri="{BB962C8B-B14F-4D97-AF65-F5344CB8AC3E}">
        <p14:creationId xmlns:p14="http://schemas.microsoft.com/office/powerpoint/2010/main" val="205261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687820"/>
          </a:xfrm>
        </p:spPr>
        <p:txBody>
          <a:bodyPr>
            <a:normAutofit fontScale="90000"/>
          </a:bodyPr>
          <a:lstStyle/>
          <a:p>
            <a:r>
              <a:rPr lang="en-US" b="1" u="sng" dirty="0"/>
              <a:t>Consolidation of the Empire</a:t>
            </a:r>
          </a:p>
        </p:txBody>
      </p:sp>
      <p:sp>
        <p:nvSpPr>
          <p:cNvPr id="6" name="Content Placeholder 5"/>
          <p:cNvSpPr>
            <a:spLocks noGrp="1"/>
          </p:cNvSpPr>
          <p:nvPr>
            <p:ph idx="1"/>
          </p:nvPr>
        </p:nvSpPr>
        <p:spPr>
          <a:xfrm>
            <a:off x="339436" y="1052946"/>
            <a:ext cx="3622964" cy="4351338"/>
          </a:xfrm>
        </p:spPr>
        <p:txBody>
          <a:bodyPr/>
          <a:lstStyle/>
          <a:p>
            <a:r>
              <a:rPr lang="en-US" dirty="0"/>
              <a:t>1207 – the Kirghiz submitted to Genghis Khan</a:t>
            </a:r>
          </a:p>
          <a:p>
            <a:r>
              <a:rPr lang="en-US" dirty="0"/>
              <a:t>1208 – the </a:t>
            </a:r>
            <a:r>
              <a:rPr lang="en-US" dirty="0" err="1"/>
              <a:t>Oirats</a:t>
            </a:r>
            <a:r>
              <a:rPr lang="en-US" dirty="0"/>
              <a:t> also submitted</a:t>
            </a:r>
          </a:p>
          <a:p>
            <a:r>
              <a:rPr lang="en-US" dirty="0"/>
              <a:t>1209 – the Uighurs sent an envoy to offer suzerainty over them to GK</a:t>
            </a:r>
          </a:p>
        </p:txBody>
      </p:sp>
      <p:pic>
        <p:nvPicPr>
          <p:cNvPr id="3" name="Picture 2">
            <a:extLst>
              <a:ext uri="{FF2B5EF4-FFF2-40B4-BE49-F238E27FC236}">
                <a16:creationId xmlns:a16="http://schemas.microsoft.com/office/drawing/2014/main" id="{340C5C3A-C3DA-0047-9DA1-EE50114DA43E}"/>
              </a:ext>
            </a:extLst>
          </p:cNvPr>
          <p:cNvPicPr>
            <a:picLocks noChangeAspect="1"/>
          </p:cNvPicPr>
          <p:nvPr/>
        </p:nvPicPr>
        <p:blipFill>
          <a:blip r:embed="rId2"/>
          <a:stretch>
            <a:fillRect/>
          </a:stretch>
        </p:blipFill>
        <p:spPr>
          <a:xfrm>
            <a:off x="4158095" y="1052946"/>
            <a:ext cx="7195706" cy="4791133"/>
          </a:xfrm>
          <a:prstGeom prst="rect">
            <a:avLst/>
          </a:prstGeom>
        </p:spPr>
      </p:pic>
    </p:spTree>
    <p:extLst>
      <p:ext uri="{BB962C8B-B14F-4D97-AF65-F5344CB8AC3E}">
        <p14:creationId xmlns:p14="http://schemas.microsoft.com/office/powerpoint/2010/main" val="182399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Tangut/Western Xia</a:t>
            </a:r>
          </a:p>
        </p:txBody>
      </p:sp>
      <p:sp>
        <p:nvSpPr>
          <p:cNvPr id="6" name="Content Placeholder 5"/>
          <p:cNvSpPr>
            <a:spLocks noGrp="1"/>
          </p:cNvSpPr>
          <p:nvPr>
            <p:ph idx="1"/>
          </p:nvPr>
        </p:nvSpPr>
        <p:spPr/>
        <p:txBody>
          <a:bodyPr>
            <a:normAutofit fontScale="92500" lnSpcReduction="20000"/>
          </a:bodyPr>
          <a:lstStyle/>
          <a:p>
            <a:r>
              <a:rPr lang="en-US" dirty="0"/>
              <a:t>The Tangut were conquered by Genghis Khan in a series of raids between 1207 – 09 and acted as a dress rehearsal for the later attack on the </a:t>
            </a:r>
            <a:r>
              <a:rPr lang="en-US" dirty="0" err="1"/>
              <a:t>Jin</a:t>
            </a:r>
            <a:r>
              <a:rPr lang="en-US" dirty="0"/>
              <a:t> Dynasty.</a:t>
            </a:r>
          </a:p>
          <a:p>
            <a:r>
              <a:rPr lang="en-US" dirty="0"/>
              <a:t>The Tangut were Tibetan people who had created an empire of farmers and herders along the upper reaches of the Yellow River.</a:t>
            </a:r>
          </a:p>
          <a:p>
            <a:r>
              <a:rPr lang="en-US" dirty="0"/>
              <a:t>They held a weak line along the Oases in the interior Gobi desert that controlled the flow of goods from east to west.</a:t>
            </a:r>
          </a:p>
          <a:p>
            <a:r>
              <a:rPr lang="en-US" dirty="0"/>
              <a:t>The Tangut were well fortified and had an army of over 150,000 men, double the size of the Mongol army.</a:t>
            </a:r>
          </a:p>
          <a:p>
            <a:r>
              <a:rPr lang="en-US" dirty="0"/>
              <a:t>The Tangut raids spurred GK to learn new types of warfare against walled cities, moats and fortresses.</a:t>
            </a:r>
          </a:p>
          <a:p>
            <a:r>
              <a:rPr lang="en-US" dirty="0"/>
              <a:t>GK had no siege techniques and was forced to invent his own.</a:t>
            </a:r>
          </a:p>
        </p:txBody>
      </p:sp>
    </p:spTree>
    <p:extLst>
      <p:ext uri="{BB962C8B-B14F-4D97-AF65-F5344CB8AC3E}">
        <p14:creationId xmlns:p14="http://schemas.microsoft.com/office/powerpoint/2010/main" val="133943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a:t>
            </a:r>
          </a:p>
        </p:txBody>
      </p:sp>
      <p:sp>
        <p:nvSpPr>
          <p:cNvPr id="3" name="Content Placeholder 2"/>
          <p:cNvSpPr>
            <a:spLocks noGrp="1"/>
          </p:cNvSpPr>
          <p:nvPr>
            <p:ph idx="1"/>
          </p:nvPr>
        </p:nvSpPr>
        <p:spPr/>
        <p:txBody>
          <a:bodyPr/>
          <a:lstStyle/>
          <a:p>
            <a:r>
              <a:rPr lang="en-US" dirty="0"/>
              <a:t>Read the two accounts of the Tangut campaign.</a:t>
            </a:r>
          </a:p>
          <a:p>
            <a:endParaRPr lang="en-US" dirty="0"/>
          </a:p>
          <a:p>
            <a:r>
              <a:rPr lang="en-US" dirty="0"/>
              <a:t>Compare and contrast the accounts;</a:t>
            </a:r>
          </a:p>
          <a:p>
            <a:endParaRPr lang="en-US" dirty="0"/>
          </a:p>
          <a:p>
            <a:r>
              <a:rPr lang="en-US" dirty="0"/>
              <a:t>Similarities </a:t>
            </a:r>
          </a:p>
          <a:p>
            <a:r>
              <a:rPr lang="en-US" dirty="0"/>
              <a:t>Differences</a:t>
            </a:r>
          </a:p>
          <a:p>
            <a:endParaRPr lang="en-US" dirty="0"/>
          </a:p>
          <a:p>
            <a:r>
              <a:rPr lang="en-US" dirty="0"/>
              <a:t>How do we account for the differences?</a:t>
            </a:r>
          </a:p>
        </p:txBody>
      </p:sp>
    </p:spTree>
    <p:extLst>
      <p:ext uri="{BB962C8B-B14F-4D97-AF65-F5344CB8AC3E}">
        <p14:creationId xmlns:p14="http://schemas.microsoft.com/office/powerpoint/2010/main" val="17931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From 1211 – 1216 GK was absent from Mongolia, pursuing his golden dream of the conquest of northern China.</a:t>
            </a:r>
          </a:p>
          <a:p>
            <a:r>
              <a:rPr lang="en-US" dirty="0"/>
              <a:t>He approached his attack on the </a:t>
            </a:r>
            <a:r>
              <a:rPr lang="en-US" dirty="0" err="1"/>
              <a:t>Jin</a:t>
            </a:r>
            <a:r>
              <a:rPr lang="en-US" dirty="0"/>
              <a:t> in an ‘intelligent and analytical’ way. (</a:t>
            </a:r>
            <a:r>
              <a:rPr lang="en-US" dirty="0" err="1"/>
              <a:t>McLynn</a:t>
            </a:r>
            <a:r>
              <a:rPr lang="en-US" dirty="0"/>
              <a:t>)</a:t>
            </a:r>
          </a:p>
        </p:txBody>
      </p:sp>
    </p:spTree>
    <p:extLst>
      <p:ext uri="{BB962C8B-B14F-4D97-AF65-F5344CB8AC3E}">
        <p14:creationId xmlns:p14="http://schemas.microsoft.com/office/powerpoint/2010/main" val="37860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5524"/>
          </a:xfrm>
        </p:spPr>
        <p:txBody>
          <a:bodyPr>
            <a:normAutofit fontScale="90000"/>
          </a:bodyPr>
          <a:lstStyle/>
          <a:p>
            <a:r>
              <a:rPr lang="en-US" dirty="0"/>
              <a:t>Background to China</a:t>
            </a:r>
          </a:p>
        </p:txBody>
      </p:sp>
      <p:sp>
        <p:nvSpPr>
          <p:cNvPr id="3" name="Content Placeholder 2"/>
          <p:cNvSpPr>
            <a:spLocks noGrp="1"/>
          </p:cNvSpPr>
          <p:nvPr>
            <p:ph idx="1"/>
          </p:nvPr>
        </p:nvSpPr>
        <p:spPr>
          <a:xfrm>
            <a:off x="510639" y="1056904"/>
            <a:ext cx="11412187" cy="5474525"/>
          </a:xfrm>
        </p:spPr>
        <p:txBody>
          <a:bodyPr vert="horz" lIns="91440" tIns="45720" rIns="91440" bIns="45720" rtlCol="0" anchor="t">
            <a:normAutofit/>
          </a:bodyPr>
          <a:lstStyle/>
          <a:p>
            <a:r>
              <a:rPr lang="en-US" dirty="0"/>
              <a:t>The Great Tang Dynasty collapsed in 907.</a:t>
            </a:r>
          </a:p>
          <a:p>
            <a:r>
              <a:rPr lang="en-US" dirty="0"/>
              <a:t>China entered a 400 year period of disunification and alien rule.</a:t>
            </a:r>
          </a:p>
          <a:p>
            <a:r>
              <a:rPr lang="en-US" dirty="0"/>
              <a:t>First into the power vacuum were the </a:t>
            </a:r>
            <a:r>
              <a:rPr lang="en-US" dirty="0" err="1"/>
              <a:t>Khitan</a:t>
            </a:r>
            <a:r>
              <a:rPr lang="en-US" dirty="0"/>
              <a:t> people – ‘forest-tribe’ of Manchuria – prominent on the Steppe since the 7</a:t>
            </a:r>
            <a:r>
              <a:rPr lang="en-US" baseline="30000" dirty="0"/>
              <a:t>th</a:t>
            </a:r>
            <a:r>
              <a:rPr lang="en-US" dirty="0"/>
              <a:t> century.</a:t>
            </a:r>
          </a:p>
          <a:p>
            <a:r>
              <a:rPr lang="en-US" dirty="0"/>
              <a:t>The </a:t>
            </a:r>
            <a:r>
              <a:rPr lang="en-US" dirty="0" err="1"/>
              <a:t>Khitans</a:t>
            </a:r>
            <a:r>
              <a:rPr lang="en-US" dirty="0"/>
              <a:t> founded the Liao dynasty in 907 - great ruler A-Pao-Chi – first Liao Emperor.</a:t>
            </a:r>
          </a:p>
          <a:p>
            <a:r>
              <a:rPr lang="en-US" dirty="0"/>
              <a:t>In 960 a new dynasty, the Song was founded in southern China. They fought to push the </a:t>
            </a:r>
            <a:r>
              <a:rPr lang="en-US" dirty="0" err="1"/>
              <a:t>Khitan</a:t>
            </a:r>
            <a:r>
              <a:rPr lang="en-US" dirty="0"/>
              <a:t> out of China but the wars only </a:t>
            </a:r>
            <a:r>
              <a:rPr lang="en-US" dirty="0" err="1"/>
              <a:t>succeded</a:t>
            </a:r>
            <a:r>
              <a:rPr lang="en-US" dirty="0"/>
              <a:t> in </a:t>
            </a:r>
            <a:r>
              <a:rPr lang="en-US" dirty="0" err="1"/>
              <a:t>strengtheing</a:t>
            </a:r>
            <a:r>
              <a:rPr lang="en-US" dirty="0"/>
              <a:t> the Tangut who had been allowed to settle on the yellow river by the Tang Dynasty. The Song ended up paying tribute to the Liao and the Tangut.</a:t>
            </a:r>
          </a:p>
          <a:p>
            <a:r>
              <a:rPr lang="en-US" dirty="0"/>
              <a:t>1005 the Song agreed to a humiliating peace settlement. </a:t>
            </a:r>
          </a:p>
          <a:p>
            <a:r>
              <a:rPr lang="en-US" dirty="0"/>
              <a:t>Much of the 11</a:t>
            </a:r>
            <a:r>
              <a:rPr lang="en-US" baseline="30000" dirty="0"/>
              <a:t>th</a:t>
            </a:r>
            <a:r>
              <a:rPr lang="en-US" dirty="0"/>
              <a:t> century was spent in peace with the Liao.</a:t>
            </a:r>
          </a:p>
        </p:txBody>
      </p:sp>
    </p:spTree>
    <p:extLst>
      <p:ext uri="{BB962C8B-B14F-4D97-AF65-F5344CB8AC3E}">
        <p14:creationId xmlns:p14="http://schemas.microsoft.com/office/powerpoint/2010/main" val="1509863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TotalTime>
  <Words>4193</Words>
  <Application>Microsoft Office PowerPoint</Application>
  <PresentationFormat>Widescreen</PresentationFormat>
  <Paragraphs>214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Why did they begin to expand?</vt:lpstr>
      <vt:lpstr>PowerPoint Presentation</vt:lpstr>
      <vt:lpstr>The Chinese Dynasties</vt:lpstr>
      <vt:lpstr>PowerPoint Presentation</vt:lpstr>
      <vt:lpstr>Consolidation of the Empire</vt:lpstr>
      <vt:lpstr>The Tangut/Western Xia</vt:lpstr>
      <vt:lpstr>Task:</vt:lpstr>
      <vt:lpstr>PowerPoint Presentation</vt:lpstr>
      <vt:lpstr>Background to China</vt:lpstr>
      <vt:lpstr>PowerPoint Presentation</vt:lpstr>
      <vt:lpstr>PowerPoint Presentation</vt:lpstr>
      <vt:lpstr>The Jurchen (JIN)</vt:lpstr>
      <vt:lpstr>Jin Weaknesses</vt:lpstr>
      <vt:lpstr>PowerPoint Presentation</vt:lpstr>
      <vt:lpstr>The Delegation - 1210</vt:lpstr>
      <vt:lpstr>PowerPoint Presentation</vt:lpstr>
      <vt:lpstr>The Khuriltai - 1211</vt:lpstr>
      <vt:lpstr>2011</vt:lpstr>
      <vt:lpstr>The Jurchen (JIN) Campaign</vt:lpstr>
      <vt:lpstr>Planning the Attack</vt:lpstr>
      <vt:lpstr>The Forces - 1211</vt:lpstr>
      <vt:lpstr>1211 - continued</vt:lpstr>
      <vt:lpstr>PowerPoint Presentation</vt:lpstr>
      <vt:lpstr>PowerPoint Presentation</vt:lpstr>
      <vt:lpstr>Chinese failures</vt:lpstr>
      <vt:lpstr>1212</vt:lpstr>
      <vt:lpstr>1213</vt:lpstr>
      <vt:lpstr>PowerPoint Presentation</vt:lpstr>
      <vt:lpstr>Mongol advantage</vt:lpstr>
      <vt:lpstr>Beijing (Zhongdu)</vt:lpstr>
      <vt:lpstr>Siege of Beijing (Zhongdu)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Morgan</dc:creator>
  <cp:lastModifiedBy>Helen Morgan</cp:lastModifiedBy>
  <cp:revision>57</cp:revision>
  <dcterms:created xsi:type="dcterms:W3CDTF">2017-10-09T01:55:25Z</dcterms:created>
  <dcterms:modified xsi:type="dcterms:W3CDTF">2019-09-24T01:56:31Z</dcterms:modified>
</cp:coreProperties>
</file>