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0" r:id="rId6"/>
    <p:sldId id="262" r:id="rId7"/>
    <p:sldId id="264" r:id="rId8"/>
    <p:sldId id="265" r:id="rId9"/>
    <p:sldId id="266" r:id="rId10"/>
    <p:sldId id="263" r:id="rId11"/>
    <p:sldId id="267" r:id="rId12"/>
    <p:sldId id="25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0"/>
  </p:normalViewPr>
  <p:slideViewPr>
    <p:cSldViewPr>
      <p:cViewPr varScale="1">
        <p:scale>
          <a:sx n="111" d="100"/>
          <a:sy n="111" d="100"/>
        </p:scale>
        <p:origin x="1680" y="2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E10178F-897A-4F8E-8D5B-49B87AA3371C}" type="datetimeFigureOut">
              <a:rPr lang="en-US" smtClean="0"/>
              <a:pPr/>
              <a:t>3/4/21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2FD9D-58C9-42A4-A165-3B355E6E19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10178F-897A-4F8E-8D5B-49B87AA3371C}" type="datetimeFigureOut">
              <a:rPr lang="en-US" smtClean="0"/>
              <a:pPr/>
              <a:t>3/4/21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2FD9D-58C9-42A4-A165-3B355E6E19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10178F-897A-4F8E-8D5B-49B87AA3371C}" type="datetimeFigureOut">
              <a:rPr lang="en-US" smtClean="0"/>
              <a:pPr/>
              <a:t>3/4/21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2FD9D-58C9-42A4-A165-3B355E6E19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10178F-897A-4F8E-8D5B-49B87AA3371C}" type="datetimeFigureOut">
              <a:rPr lang="en-US" smtClean="0"/>
              <a:pPr/>
              <a:t>3/4/21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2FD9D-58C9-42A4-A165-3B355E6E19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10178F-897A-4F8E-8D5B-49B87AA3371C}" type="datetimeFigureOut">
              <a:rPr lang="en-US" smtClean="0"/>
              <a:pPr/>
              <a:t>3/4/21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2FD9D-58C9-42A4-A165-3B355E6E198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E10178F-897A-4F8E-8D5B-49B87AA3371C}" type="datetimeFigureOut">
              <a:rPr lang="en-US" smtClean="0"/>
              <a:pPr/>
              <a:t>3/4/21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2FD9D-58C9-42A4-A165-3B355E6E19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E10178F-897A-4F8E-8D5B-49B87AA3371C}" type="datetimeFigureOut">
              <a:rPr lang="en-US" smtClean="0"/>
              <a:pPr/>
              <a:t>3/4/21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C2FD9D-58C9-42A4-A165-3B355E6E198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E10178F-897A-4F8E-8D5B-49B87AA3371C}" type="datetimeFigureOut">
              <a:rPr lang="en-US" smtClean="0"/>
              <a:pPr/>
              <a:t>3/4/21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C2FD9D-58C9-42A4-A165-3B355E6E19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10178F-897A-4F8E-8D5B-49B87AA3371C}" type="datetimeFigureOut">
              <a:rPr lang="en-US" smtClean="0"/>
              <a:pPr/>
              <a:t>3/4/21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C2FD9D-58C9-42A4-A165-3B355E6E19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10178F-897A-4F8E-8D5B-49B87AA3371C}" type="datetimeFigureOut">
              <a:rPr lang="en-US" smtClean="0"/>
              <a:pPr/>
              <a:t>3/4/21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2FD9D-58C9-42A4-A165-3B355E6E198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10178F-897A-4F8E-8D5B-49B87AA3371C}" type="datetimeFigureOut">
              <a:rPr lang="en-US" smtClean="0"/>
              <a:pPr/>
              <a:t>3/4/21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2FD9D-58C9-42A4-A165-3B355E6E198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10178F-897A-4F8E-8D5B-49B87AA3371C}" type="datetimeFigureOut">
              <a:rPr lang="en-US" smtClean="0"/>
              <a:pPr/>
              <a:t>3/4/21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2FD9D-58C9-42A4-A165-3B355E6E19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Exchange Rate Game </a:t>
            </a:r>
          </a:p>
        </p:txBody>
      </p:sp>
      <p:pic>
        <p:nvPicPr>
          <p:cNvPr id="3074" name="Picture 2" descr="http://images.citysearch.net/assets/imgdb2/reinvent/profile/2012/7/27/2/mgglFlIu.jpg"/>
          <p:cNvPicPr>
            <a:picLocks noChangeAspect="1" noChangeArrowheads="1"/>
          </p:cNvPicPr>
          <p:nvPr/>
        </p:nvPicPr>
        <p:blipFill>
          <a:blip r:embed="rId2" cstate="print"/>
          <a:srcRect/>
          <a:stretch>
            <a:fillRect/>
          </a:stretch>
        </p:blipFill>
        <p:spPr bwMode="auto">
          <a:xfrm>
            <a:off x="1371600" y="1295400"/>
            <a:ext cx="6400800" cy="6468894"/>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images.citysearch.net/assets/imgdb2/reinvent/profile/2012/7/27/2/mgglFlIu.jpg"/>
          <p:cNvPicPr>
            <a:picLocks noChangeAspect="1" noChangeArrowheads="1"/>
          </p:cNvPicPr>
          <p:nvPr/>
        </p:nvPicPr>
        <p:blipFill>
          <a:blip r:embed="rId2" cstate="print">
            <a:lum bright="67000" contrast="-61000"/>
          </a:blip>
          <a:srcRect/>
          <a:stretch>
            <a:fillRect/>
          </a:stretch>
        </p:blipFill>
        <p:spPr bwMode="auto">
          <a:xfrm>
            <a:off x="-304800" y="-1921213"/>
            <a:ext cx="9753600" cy="985736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 Forces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51203840"/>
              </p:ext>
            </p:extLst>
          </p:nvPr>
        </p:nvGraphicFramePr>
        <p:xfrm>
          <a:off x="457200" y="1600200"/>
          <a:ext cx="8229600" cy="4561114"/>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642257">
                <a:tc>
                  <a:txBody>
                    <a:bodyPr/>
                    <a:lstStyle/>
                    <a:p>
                      <a:endParaRPr lang="en-US" dirty="0"/>
                    </a:p>
                  </a:txBody>
                  <a:tcPr/>
                </a:tc>
                <a:tc>
                  <a:txBody>
                    <a:bodyPr/>
                    <a:lstStyle/>
                    <a:p>
                      <a:r>
                        <a:rPr lang="en-US" dirty="0"/>
                        <a:t>Country A</a:t>
                      </a:r>
                    </a:p>
                  </a:txBody>
                  <a:tcPr/>
                </a:tc>
                <a:tc>
                  <a:txBody>
                    <a:bodyPr/>
                    <a:lstStyle/>
                    <a:p>
                      <a:r>
                        <a:rPr lang="en-US" dirty="0"/>
                        <a:t>Country B</a:t>
                      </a:r>
                    </a:p>
                  </a:txBody>
                  <a:tcPr/>
                </a:tc>
                <a:extLst>
                  <a:ext uri="{0D108BD9-81ED-4DB2-BD59-A6C34878D82A}">
                    <a16:rowId xmlns:a16="http://schemas.microsoft.com/office/drawing/2014/main" val="10000"/>
                  </a:ext>
                </a:extLst>
              </a:tr>
              <a:tr h="642257">
                <a:tc>
                  <a:txBody>
                    <a:bodyPr/>
                    <a:lstStyle/>
                    <a:p>
                      <a:r>
                        <a:rPr lang="en-US" dirty="0"/>
                        <a:t>Frogs</a:t>
                      </a:r>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0001"/>
                  </a:ext>
                </a:extLst>
              </a:tr>
              <a:tr h="642257">
                <a:tc>
                  <a:txBody>
                    <a:bodyPr/>
                    <a:lstStyle/>
                    <a:p>
                      <a:r>
                        <a:rPr lang="en-US" dirty="0"/>
                        <a:t>Ice cream</a:t>
                      </a:r>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2"/>
                  </a:ext>
                </a:extLst>
              </a:tr>
              <a:tr h="642257">
                <a:tc>
                  <a:txBody>
                    <a:bodyPr/>
                    <a:lstStyle/>
                    <a:p>
                      <a:r>
                        <a:rPr lang="en-US" dirty="0"/>
                        <a:t>Buses</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707572">
                <a:tc>
                  <a:txBody>
                    <a:bodyPr/>
                    <a:lstStyle/>
                    <a:p>
                      <a:r>
                        <a:rPr lang="en-US" dirty="0"/>
                        <a:t>Fish</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4"/>
                  </a:ext>
                </a:extLst>
              </a:tr>
              <a:tr h="642257">
                <a:tc>
                  <a:txBody>
                    <a:bodyPr/>
                    <a:lstStyle/>
                    <a:p>
                      <a:r>
                        <a:rPr lang="en-US" dirty="0"/>
                        <a:t>Exchange rates</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5"/>
                  </a:ext>
                </a:extLst>
              </a:tr>
              <a:tr h="642257">
                <a:tc>
                  <a:txBody>
                    <a:bodyPr/>
                    <a:lstStyle/>
                    <a:p>
                      <a:r>
                        <a:rPr lang="en-US" dirty="0"/>
                        <a:t>Interest Rate</a:t>
                      </a:r>
                    </a:p>
                  </a:txBody>
                  <a:tcPr/>
                </a:tc>
                <a:tc>
                  <a:txBody>
                    <a:bodyPr/>
                    <a:lstStyle/>
                    <a:p>
                      <a:r>
                        <a:rPr lang="en-US" dirty="0"/>
                        <a:t>2%</a:t>
                      </a:r>
                    </a:p>
                  </a:txBody>
                  <a:tcPr/>
                </a:tc>
                <a:tc>
                  <a:txBody>
                    <a:bodyPr/>
                    <a:lstStyle/>
                    <a:p>
                      <a:r>
                        <a:rPr lang="en-US" dirty="0"/>
                        <a:t>2%</a:t>
                      </a:r>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images.citysearch.net/assets/imgdb2/reinvent/profile/2012/7/27/2/mgglFlIu.jpg"/>
          <p:cNvPicPr>
            <a:picLocks noChangeAspect="1" noChangeArrowheads="1"/>
          </p:cNvPicPr>
          <p:nvPr/>
        </p:nvPicPr>
        <p:blipFill>
          <a:blip r:embed="rId2" cstate="print">
            <a:lum bright="67000" contrast="-61000"/>
          </a:blip>
          <a:srcRect/>
          <a:stretch>
            <a:fillRect/>
          </a:stretch>
        </p:blipFill>
        <p:spPr bwMode="auto">
          <a:xfrm>
            <a:off x="-304800" y="-1921213"/>
            <a:ext cx="9753600" cy="9857362"/>
          </a:xfrm>
          <a:prstGeom prst="rect">
            <a:avLst/>
          </a:prstGeom>
          <a:noFill/>
        </p:spPr>
      </p:pic>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r>
              <a:rPr lang="en-US" dirty="0"/>
              <a:t>Objectives: </a:t>
            </a:r>
          </a:p>
          <a:p>
            <a:endParaRPr lang="en-US" dirty="0"/>
          </a:p>
          <a:p>
            <a:r>
              <a:rPr lang="en-US" dirty="0"/>
              <a:t>to understand that an exchange rate is the price of a currency </a:t>
            </a:r>
            <a:r>
              <a:rPr lang="en-US"/>
              <a:t>in terms </a:t>
            </a:r>
            <a:r>
              <a:rPr lang="en-US" dirty="0"/>
              <a:t>of another</a:t>
            </a:r>
          </a:p>
          <a:p>
            <a:pPr>
              <a:buNone/>
            </a:pPr>
            <a:endParaRPr lang="en-US" dirty="0"/>
          </a:p>
          <a:p>
            <a:r>
              <a:rPr lang="en-US" dirty="0"/>
              <a:t>To understand the determinants of the exchange rate between two countries </a:t>
            </a:r>
          </a:p>
          <a:p>
            <a:endParaRPr lang="en-US" dirty="0"/>
          </a:p>
          <a:p>
            <a:r>
              <a:rPr lang="en-US" dirty="0"/>
              <a:t>To understand how  government and central bank policies can affect the exchange rate between countries</a:t>
            </a:r>
          </a:p>
          <a:p>
            <a:pPr>
              <a:buNone/>
            </a:pPr>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images.citysearch.net/assets/imgdb2/reinvent/profile/2012/7/27/2/mgglFlIu.jpg"/>
          <p:cNvPicPr>
            <a:picLocks noChangeAspect="1" noChangeArrowheads="1"/>
          </p:cNvPicPr>
          <p:nvPr/>
        </p:nvPicPr>
        <p:blipFill>
          <a:blip r:embed="rId2" cstate="print">
            <a:lum bright="67000" contrast="-61000"/>
          </a:blip>
          <a:srcRect/>
          <a:stretch>
            <a:fillRect/>
          </a:stretch>
        </p:blipFill>
        <p:spPr bwMode="auto">
          <a:xfrm>
            <a:off x="-304800" y="-1921213"/>
            <a:ext cx="9753600" cy="9857362"/>
          </a:xfrm>
          <a:prstGeom prst="rect">
            <a:avLst/>
          </a:prstGeom>
          <a:noFill/>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 Scenario - in this 'game' that models a multi country world countries are free to trade with each other, indeed they are encouraged to.</a:t>
            </a:r>
          </a:p>
          <a:p>
            <a:r>
              <a:rPr lang="en-US" dirty="0"/>
              <a:t>Countries should maximize the production and consumption of a variety of goods, these goods represent desirable goods to all countries</a:t>
            </a:r>
          </a:p>
          <a:p>
            <a:r>
              <a:rPr lang="en-US" dirty="0"/>
              <a:t>Countries are successful through maximizing the production, trade and consumption</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images.citysearch.net/assets/imgdb2/reinvent/profile/2012/7/27/2/mgglFlIu.jpg"/>
          <p:cNvPicPr>
            <a:picLocks noChangeAspect="1" noChangeArrowheads="1"/>
          </p:cNvPicPr>
          <p:nvPr/>
        </p:nvPicPr>
        <p:blipFill>
          <a:blip r:embed="rId2" cstate="print">
            <a:lum bright="67000" contrast="-61000"/>
          </a:blip>
          <a:srcRect/>
          <a:stretch>
            <a:fillRect/>
          </a:stretch>
        </p:blipFill>
        <p:spPr bwMode="auto">
          <a:xfrm>
            <a:off x="-304800" y="-1921213"/>
            <a:ext cx="9753600" cy="9857362"/>
          </a:xfrm>
          <a:prstGeom prst="rect">
            <a:avLst/>
          </a:prstGeom>
          <a:noFill/>
        </p:spPr>
      </p:pic>
      <p:sp>
        <p:nvSpPr>
          <p:cNvPr id="2" name="Title 1"/>
          <p:cNvSpPr>
            <a:spLocks noGrp="1"/>
          </p:cNvSpPr>
          <p:nvPr>
            <p:ph type="title"/>
          </p:nvPr>
        </p:nvSpPr>
        <p:spPr/>
        <p:txBody>
          <a:bodyPr/>
          <a:lstStyle/>
          <a:p>
            <a:r>
              <a:rPr lang="en-US" dirty="0"/>
              <a:t>What each country needs</a:t>
            </a:r>
          </a:p>
        </p:txBody>
      </p:sp>
      <p:sp>
        <p:nvSpPr>
          <p:cNvPr id="3" name="Content Placeholder 2"/>
          <p:cNvSpPr>
            <a:spLocks noGrp="1"/>
          </p:cNvSpPr>
          <p:nvPr>
            <p:ph idx="1"/>
          </p:nvPr>
        </p:nvSpPr>
        <p:spPr/>
        <p:txBody>
          <a:bodyPr/>
          <a:lstStyle/>
          <a:p>
            <a:r>
              <a:rPr lang="en-US" dirty="0"/>
              <a:t>A currency</a:t>
            </a:r>
          </a:p>
          <a:p>
            <a:r>
              <a:rPr lang="en-US" dirty="0"/>
              <a:t>A banker</a:t>
            </a:r>
          </a:p>
          <a:p>
            <a:r>
              <a:rPr lang="en-US" dirty="0"/>
              <a:t>Some scissors and paper</a:t>
            </a:r>
          </a:p>
          <a:p>
            <a:r>
              <a:rPr lang="en-US" dirty="0"/>
              <a:t>You must set the price level in your own country for a variety of goods</a:t>
            </a:r>
          </a:p>
          <a:p>
            <a:pPr>
              <a:buNone/>
            </a:pPr>
            <a:r>
              <a:rPr lang="en-US" dirty="0"/>
              <a:t>Frogs           Ice Creams 	Buses	Fish</a:t>
            </a:r>
          </a:p>
        </p:txBody>
      </p:sp>
      <p:pic>
        <p:nvPicPr>
          <p:cNvPr id="19458" name="Picture 2" descr="http://t0.gstatic.com/images?q=tbn:ANd9GcQloCYKPUwGiG61DjJuVQSUPydmQXKEBGtL39XdYZLCrVaK-KGd"/>
          <p:cNvPicPr>
            <a:picLocks noChangeAspect="1" noChangeArrowheads="1"/>
          </p:cNvPicPr>
          <p:nvPr/>
        </p:nvPicPr>
        <p:blipFill>
          <a:blip r:embed="rId3" cstate="print"/>
          <a:srcRect/>
          <a:stretch>
            <a:fillRect/>
          </a:stretch>
        </p:blipFill>
        <p:spPr bwMode="auto">
          <a:xfrm>
            <a:off x="-304800" y="5124449"/>
            <a:ext cx="2638425" cy="1733551"/>
          </a:xfrm>
          <a:prstGeom prst="rect">
            <a:avLst/>
          </a:prstGeom>
          <a:noFill/>
        </p:spPr>
      </p:pic>
      <p:sp>
        <p:nvSpPr>
          <p:cNvPr id="19462" name="AutoShape 6" descr="data:image/jpeg;base64,/9j/4AAQSkZJRgABAQAAAQABAAD/2wCEAAkGBhQSDxQUEBIUFBUUFhQUFBUXFRUUFRQVFRUVFBUVFRQXHSYeFxkjGRQUHy8gIycpLC0sFR4xNTAqNSYrLCkBCQoKDgwOFw8PFywkHCQsLCwpLCwsLCwsKSwpLCwsLCwsLCwsLCwsLCksKSwsLCwsKSwsLCwpLCwsLCwsLCwsKf/AABEIAMsA+AMBIgACEQEDEQH/xAAcAAEAAQUBAQAAAAAAAAAAAAAABwECAwUGBAj/xABHEAABAwICBAkHCQcDBQAAAAABAAIDBBESIQUGBzETIkFRYXGBktIUFRcyU5GhIzNSVHKCk8HRQmJjc7Gy8ESiwiQ0g+Hi/8QAFwEBAQEBAAAAAAAAAAAAAAAAAAECA//EAB0RAQEBAAIDAQEAAAAAAAAAAAARARIhAiIxcUH/2gAMAwEAAhEDEQA/AJxREQEREBFwFdtmpI5Xs4Od2BzmYmtbhJaSCRxt2Sw+nCj9lUd1niUokVFHXpwo/ZVHdZ4lcNt9H7Ofut8SokNFHh23UX0J+4P1WM7c6P2VR3W+JSiR0UdjbjRezqO43xK123Ki5Iqg/daP+StEjIo3G3Sj5Yajus8SuG3Oi9nUdxviUokZFHnpxofoVP4Y8StdtyouSOoP3G+JKJFRRv6daO/zNR3WeJXHblRezqO63xJRIyKN/TpR+xqO6zxJ6dKP2NR3WeJKJIRRx6c6P2NR3WeJUO3Sk9jUd1niSiSEUa+nak9hUe5niXQaobRINIyPjhZIxzGh9nhouCbG1idxt7wqOqREQEREBERAREQEREBaPXTTfklBPKDZwYWx/wAx/FZ12Jv2LeKJtuOnPmKVp55n/FsY/vPYEESuJVhKqSrSVhAuS6oVS6C66oqXS6CqqFaCrkFCFSyuJ6VRBRERARFRBUoi3egtS6us/wC3gcW7sZ4rB985dguUGkustNSvkcGxtc9xyDWguJ6gMypd1f2GMFnV0xf/AA4uK3qMhzPYB1qR9Eav09K3DTQsjG44Rmet289qsVCmgNjdZPZ0+GmYfpcaS3RGDl2kKUtUdnlNo9xfEZHyFuBz3u3gkEgNFmgXaOnpXUorAREVBERAREQEREBERAXzLrppryqvnmBu0vLWfy2cVh7QL9qnXaLpvyXRszwbPeOCZz4pOLcdIGI9i+bnFTUUJVt0JRZFCUARVQFRVRAREQUVUuiAi9ujdESTuwswDpfIyNveeQPzXcaubOKZxvU1kcjm+tFFIwBv2n3uR9n3om7EewQOe4NY1z3HINaC5xPQBmVn0pomaneGVET4nEBwa8WJB3H/ADqX0LoQ0dI3DC2njG4lr2Bx+04m7t3KV6dM6PotJRcDI+OQ5lhY9hkYeUsIJt1blYubmuB2U0Gi5wAYiapoxObMQ9ptvdE2waR1jEL5qXWNAAAAAGQAyAHMAvnnW7UOo0XKJY3OdEHXjnZdrozyB9vUd07j8F3OoW11s2GCvIZLkGTZBkh3AP5GOPuPQqfqT0RFVEREBERAREQEREBERARFR7gASTYDMnmCCHduOmsU0NM05RtMr/tP4rAekNDj99RWVt9adNGqrZp87PeSzoYOKwd0BaglY1FqIqIKqiKqAqKpWOSdrd5/X3IMllQrxSaRP7I7SsDnl283Vg9z6oDdn/nOsJnJ6FjYxZQxBVjVnY1Y2tWZqIvDRzfBZYZiwgsJaRuLThPRmFjCrZFdvq3tTqYBwdRaqhORZLm4DcQHm9x0OuOpY9PaCo6z5bRb2xyO9eieQxxPLwBOTvsg9XMuNVCgkLUHalJSP8nri90IOHE4EywEZWIObm9BzHJzKbqOsZLG2SJ7XscLtc03BHQQvlWprXyWMpLyAAHOzfYbgXb3Drv2LotR9f5tHPsBwkDjd8RNs/pxn9l3wPLyEWj6ORa7QWnoayBs1O/E12/6TXcrXDkcP8yzWxVUREQEREBERAREQFyO1PTfk2jJbGzprQN+/fGe4HLrlB+27TnCVkdO08WBmJ38ySx+DA3vOU0RwXK1LqhWUVRYpKhrd57OVeSbSf0R2n9EHvLgF5pdING7Pq3e9a58hdvN1aArFeiStceWw6P1WEBA1ZGtVQa1ZWtVGtWVrUFzGrK1qtasgURUBXhWgK4BBcFddWhXAqKqqFqvVFUWWVQVUqiRW61Y1pmoZhJA7I24Rh9SRo5HDkO+x3hT1qvr3S1zQInhstruhfk8c9uR46W37F82gLKxxBBBNwbg3sQeccxTCvq9FBOre1qqprMm/wCojH0jaRo6JOX71+sKVdXNe6StAEUmGTlifxJOwHJ/W0laV0KIiAiIgIiIMdRUNYxz3mzWguceYNFyfcF8r6f0oZ6iWd+Rle5+fJc8VvY2w7FPW1zSD4tETGPIvLIyRyNe4Bx92Xavm11NizJJU1N0krwNwv8ABeWSsceW3Us/kI5ynkTecqFeBVsvd5G3pTyVvSrR4cKua1e3yYKnAjmSpXna1ZGtWXgwmFQqgarw1UsrkRc0LIFiCqCgzAKoWG6qL86DMFW6w9qrmis4KqsGfOq4jzqlZwFcGLACelXhrkRmDFeGrE0HnVwB50KyhqyMbbMcnZbtWJrTzrICfpKwru9Wtp1VT2ZLeojGVnH5Ro/dk5ep1+sKUdAa409WBwb8L+WN/Ff2Dc7suvnuOdw3OK9Ec7t+N3PkbblqHKPphF5NEwllPE15LnNjY1ziSSSGgEkneb3XrWWxERBzm0XR/DaKq2coic8dcfHH9q+YonL66rKYSRvjdue1zD1OBafgV8l1FOY3uYcixzmHra4tPxCjOrDuVpVVQhEFbZVSyChRyusq2UGOyELJhTCqMdlSyzBiYEgxgJZZeDTAkGINV+BX4FUMQYw1XAK/AqFUAEsqAq8IioCvaVjBWUKi4OWQFYwVe0oq9XNKtCuuqjLHIttoOm4WeKO18ckbbdBcAfhdaYFdbs2pRJpKC/7JdJ3Gk/1sqiekRFh1EREBfNG0vR3AaXqWgZPeJR1SAPP+7EvpdfP22WoDtLPBaPk4om3F7m4L8+nj2U1NcGSrV1+z3U9mkKl8cjnMYyMvJba++w3rqdD7KKV9AaqWWYWE0gALQMEZdhJ4vM0FTERRZXNapS1b2aUsr6ZsvC3kpXVEtngWJeGsw5ZC11i1h1EpIJasMD8NPSRytu+54aR+EAm2YtyKwRphVGhTBq7s5o5KqoZJG57IW0wAMjvnJGB77kEc+5a+r1Ip+GkDad7GnSEVOy3CD5HC7HYnkJtxlYIyLEDFMWsWzajhmo2xsktNUcFJeRxuyxOR5D0rVas6lU0r6EyROcJnVglGJ4B4L5vdbD+aERmY1dg/zJTHpfZ7TNqWNhpSWOpah2XCOAmZbgyTf1uS3KvbSajQHRJwUjG1ElLcksvJwoF8sWbSTzW3pCIPDVW3V8FLWldRiTM6OiAJjpJowGNFpGloniA3ZjESF0mtGqEbqdr6Wkh4WOSGXAI42lzb2kYdwItc2PMhEA2VcK+htXNWhGahstNEGcO50Li2N2KKSxw5XIDbkWK09JqY9hia6njc2Oeohe48HeSllB4OQ87mkiw35IkQnwSvj0XK++CKR1t+FjnWvz2GS+g9CatnyDyeqjYHWlhxANcSwkiN9xuNrKzQeh6iKphle1ox04gqQHj5yE2jkAHrYh7rosfPrdDzXtwMt8WG2B3rcjd3rdC9UGrdS8XZTTOFyCRG42I3i4G8Kd9M6pySTVDonNaJ2wyxkkgx1UDrtdYD1XNyJ35HLNbHQWjpYppi7AI5sE2EOcSyYtAmAFrFpIvf4IR88U2q9S9zAyCQmQOMdh64b6xbz2XqqNT6uMuElO9pYzhXXtlHfDi37rqaodUZIj8k5gEVQaimvj4scmU8LsshYm1r8i2Wm9AmWaGRhaAwSRytde0kEos9otuIIBCpEGUWolZK9zGQ3cwNc4Y2Ahrxdjs3biOUKrdTKnEWljWlsrYHBz2jDI4XaDnkCBkdymPRerEkEkD+GYTEx9PJ63ytPiLob8z29oyVdOauMmlldw7GCWIRyA2vwsbg6GYG4zba1uYoRFNTs6rI5I2SMY0yuLGfKNILwL4SRuJG6+9UoNQ55XxMD4mmYPLC5zrYozZ8Zs0kPFt1lL+loo56QRS1ULZW4HNlDm8WaOxbIGl194OV9xK1bqGBrnO8vpmnh2VUfHZ8nLa04F35sfnlyX5UpET61auSUEzY5i1xc0PBZfDa9t7gDycy3+xuuYNJFhBxPheGXt6wLXH/AGhy6LaxJSVVHjiqoDNCcTAJGOL2uyfGLHfuI6W25VGWpekvJ9JUspOQla132X8Q/wByxvltSdvp1ERabEREBfNu02bFpiqPM9re7GwL6SUP6e2NVVRVzzCeBolle9oIkJs45A2G+1lnyTXKbPdcotHunM0T5DK1jBgLRYAuLr357t3cy6n0w0rabydtDJwOAx4OFaBgIsRe1+UrhNaNU5KGoMMj2uIa14c0EAh191+kEdi0/k56FnvGak6PbHAx2KLR5a7g2wg8MLiNpuG+ruzVlRtpY4uPm6Ml+EOLnglwYbtDuJnbkUZmJdBqlqY6uMlpODYwDjYcV3Hc21+a5V9i66p23OUXwUcIuQTd7jewAzsBc5LzP25VpOUVOBe9rP8AdfEso2PD62fwh4lcNj7Prb/wm+JPZe3lfturTb5OnFjf1XnkIt63SsL9tOkDa3AC38M+JbH0Ps+tP/Cb4lVux+PlqpOyNo/NPY7aU7X9I5WljFr7om8qxO2r6S+sAbx81Hy9i6MbIYeWpm7rFd6IYPrE3djTsmuVO1DSX1o7rfNx7u6rDtK0if8AVv3W9WPd3V1vohg+sTd1ivZsjpuWac9wfkk0muKdtD0gRY1ktrW/ZGXY1YZNeK92+tn79t3UF3w2TUntJ+8zwqvompPaT95nhSaTUeP1xrTvraj8VytOtlZ9cqfxX/qpF9E1J7SfvM8KvGyqj55z/wCQeFJpEZO1jqjvqqg8vz0m/n3qw6cqPrM/40viUpDZXRfxvxf/AJVfRZRc034v/pJpETu0lKd80p65ZPEsZqnnfJJ33/qpdbstoQfVmPQZf0CyjZnQ+yf+K9TjpEMucTvJPWSVaWjmXfa76mwUxidAxwY/E113l3GFiMzuuL+5csKBvN8Srw1nemp4Mcw9wVeDHMPctw2gZ9H4lSbq/qVSGkhMtMxz3MDnE4rnFmOXmsnDVztDjTbcjnHeN4zHWMx8VO8Wp1EP9JD2tJ/qVtKPVKgO+ip/wx+acVjoNCVvDUsMt78JFG+/PiaCV7lho6ZkcbWRNaxjRZrWgNa0cwA3LMttCIiAiIghHbOy2kWnngYfc+QLghuUi7a2f9bCeeAD3SP/AFUdEZKM6wuapp1J0R5PQxtcLOfeV/QX2sOxoCjTU7QvlNYxpF2N+Uk5sLeQ9ZsFNCGCIirQiIgIiICIiAiIgIiICIiAiIg0mudDwtFJbey0g+7v+BKi7CppmhD2uadzgWnqcLfmockhLHGNwOJjnNPW0kLWMeSyOK5AG8kAdZyUzQQ4GNYNzWtaPugD8lF2rNLwlZCLZB+I9TBi/JSopq+Is0EtisKqo039JUXC9a0FHUWK3UMlwgyoiICIiCItt0Xy9M62+ORvuc0/8lGWFSvtxjypHdMw94jP5KMtFUBmnjiBzke1vUCcz2C5UZ36kPZnoXg6d0zhxpsm/YafzNz2LslfQ0IaxrGCzWANaOgCwXvbo5VprrJZbLzcq+bUGsslls/Nyr5tQauyWW083J5uQauyWW182p5uQaqyWW183J5uQaqyWW283J5tQamyWW383J5uQaiyWW383Kvm5Bp8KjnXag4OsLuSVokHX6rviL9ql7zcuM2oaKApo5QM2SBt/wB2QEf3NarjPl8aDUCjvO9/0GWHW8/o0+9SNFRXXK7OqT5B7res+3Y1o/VSFBFYJq58avzanm1bnCmFRWobo8he6mjIXpwpZBVERAREQRxtrhvTU55pSPew/ouf2XaCLpH1DhkwcGz7R9Y9gy+8uu2uwF1DHhFzw7LDnJDmj4lbrVjQIpqWKK2bWgu6XnN3xKif1saOmsvaAjW2VVVUsq2RECypZVRBSyrZEQLJZEQLJZEQLJZEQEREBERAWo1s0Z5RRTRjeWEt+03jN+IW3VCEHNakaPwUMGVi5uM9bzf+ll0oCoxgAsBYDIK5AREQEREBERAREQeWu0cybAJBcMe2QD95t7X7T8F6QFVEBERAREQEREBERAREQEREBERAREQEREBERAREQEREBERAREQf/9k="/>
          <p:cNvSpPr>
            <a:spLocks noChangeAspect="1" noChangeArrowheads="1"/>
          </p:cNvSpPr>
          <p:nvPr/>
        </p:nvSpPr>
        <p:spPr bwMode="auto">
          <a:xfrm>
            <a:off x="155575" y="-1165225"/>
            <a:ext cx="2962275" cy="24288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9464" name="AutoShape 8" descr="data:image/jpeg;base64,/9j/4AAQSkZJRgABAQAAAQABAAD/2wCEAAkGBhQSDxQUEBIUFBUUFhQUFBUXFRUUFRQVFRUVFBUVFRQXHSYeFxkjGRQUHy8gIycpLC0sFR4xNTAqNSYrLCkBCQoKDgwOFw8PFywkHCQsLCwpLCwsLCwsKSwpLCwsLCwsLCwsLCwsLCksKSwsLCwsKSwsLCwpLCwsLCwsLCwsKf/AABEIAMsA+AMBIgACEQEDEQH/xAAcAAEAAQUBAQAAAAAAAAAAAAAABwECAwUGBAj/xABHEAABAwICBAkHCQcDBQAAAAABAAIDBBESIQUGBzETIkFRYXGBktIUFRcyU5GhIzNSVHKCk8HRQmJjc7Gy8ESiwiQ0g+Hi/8QAFwEBAQEBAAAAAAAAAAAAAAAAAAECA//EAB0RAQEBAAIDAQEAAAAAAAAAAAARARIhAiIxcUH/2gAMAwEAAhEDEQA/AJxREQEREBFwFdtmpI5Xs4Od2BzmYmtbhJaSCRxt2Sw+nCj9lUd1niUokVFHXpwo/ZVHdZ4lcNt9H7Ofut8SokNFHh23UX0J+4P1WM7c6P2VR3W+JSiR0UdjbjRezqO43xK123Ki5Iqg/daP+StEjIo3G3Sj5Yajus8SuG3Oi9nUdxviUokZFHnpxofoVP4Y8StdtyouSOoP3G+JKJFRRv6daO/zNR3WeJXHblRezqO63xJRIyKN/TpR+xqO6zxJ6dKP2NR3WeJKJIRRx6c6P2NR3WeJUO3Sk9jUd1niSiSEUa+nak9hUe5niXQaobRINIyPjhZIxzGh9nhouCbG1idxt7wqOqREQEREBERAREQEREBaPXTTfklBPKDZwYWx/wAx/FZ12Jv2LeKJtuOnPmKVp55n/FsY/vPYEESuJVhKqSrSVhAuS6oVS6C66oqXS6CqqFaCrkFCFSyuJ6VRBRERARFRBUoi3egtS6us/wC3gcW7sZ4rB985dguUGkustNSvkcGxtc9xyDWguJ6gMypd1f2GMFnV0xf/AA4uK3qMhzPYB1qR9Eav09K3DTQsjG44Rmet289qsVCmgNjdZPZ0+GmYfpcaS3RGDl2kKUtUdnlNo9xfEZHyFuBz3u3gkEgNFmgXaOnpXUorAREVBERAREQEREBERAXzLrppryqvnmBu0vLWfy2cVh7QL9qnXaLpvyXRszwbPeOCZz4pOLcdIGI9i+bnFTUUJVt0JRZFCUARVQFRVRAREQUVUuiAi9ujdESTuwswDpfIyNveeQPzXcaubOKZxvU1kcjm+tFFIwBv2n3uR9n3om7EewQOe4NY1z3HINaC5xPQBmVn0pomaneGVET4nEBwa8WJB3H/ADqX0LoQ0dI3DC2njG4lr2Bx+04m7t3KV6dM6PotJRcDI+OQ5lhY9hkYeUsIJt1blYubmuB2U0Gi5wAYiapoxObMQ9ptvdE2waR1jEL5qXWNAAAAAGQAyAHMAvnnW7UOo0XKJY3OdEHXjnZdrozyB9vUd07j8F3OoW11s2GCvIZLkGTZBkh3AP5GOPuPQqfqT0RFVEREBERAREQEREBERARFR7gASTYDMnmCCHduOmsU0NM05RtMr/tP4rAekNDj99RWVt9adNGqrZp87PeSzoYOKwd0BaglY1FqIqIKqiKqAqKpWOSdrd5/X3IMllQrxSaRP7I7SsDnl283Vg9z6oDdn/nOsJnJ6FjYxZQxBVjVnY1Y2tWZqIvDRzfBZYZiwgsJaRuLThPRmFjCrZFdvq3tTqYBwdRaqhORZLm4DcQHm9x0OuOpY9PaCo6z5bRb2xyO9eieQxxPLwBOTvsg9XMuNVCgkLUHalJSP8nri90IOHE4EywEZWIObm9BzHJzKbqOsZLG2SJ7XscLtc03BHQQvlWprXyWMpLyAAHOzfYbgXb3Drv2LotR9f5tHPsBwkDjd8RNs/pxn9l3wPLyEWj6ORa7QWnoayBs1O/E12/6TXcrXDkcP8yzWxVUREQEREBERAREQFyO1PTfk2jJbGzprQN+/fGe4HLrlB+27TnCVkdO08WBmJ38ySx+DA3vOU0RwXK1LqhWUVRYpKhrd57OVeSbSf0R2n9EHvLgF5pdING7Pq3e9a58hdvN1aArFeiStceWw6P1WEBA1ZGtVQa1ZWtVGtWVrUFzGrK1qtasgURUBXhWgK4BBcFddWhXAqKqqFqvVFUWWVQVUqiRW61Y1pmoZhJA7I24Rh9SRo5HDkO+x3hT1qvr3S1zQInhstruhfk8c9uR46W37F82gLKxxBBBNwbg3sQeccxTCvq9FBOre1qqprMm/wCojH0jaRo6JOX71+sKVdXNe6StAEUmGTlifxJOwHJ/W0laV0KIiAiIgIiIMdRUNYxz3mzWguceYNFyfcF8r6f0oZ6iWd+Rle5+fJc8VvY2w7FPW1zSD4tETGPIvLIyRyNe4Bx92Xavm11NizJJU1N0krwNwv8ABeWSsceW3Us/kI5ynkTecqFeBVsvd5G3pTyVvSrR4cKua1e3yYKnAjmSpXna1ZGtWXgwmFQqgarw1UsrkRc0LIFiCqCgzAKoWG6qL86DMFW6w9qrmis4KqsGfOq4jzqlZwFcGLACelXhrkRmDFeGrE0HnVwB50KyhqyMbbMcnZbtWJrTzrICfpKwru9Wtp1VT2ZLeojGVnH5Ro/dk5ep1+sKUdAa409WBwb8L+WN/Ff2Dc7suvnuOdw3OK9Ec7t+N3PkbblqHKPphF5NEwllPE15LnNjY1ziSSSGgEkneb3XrWWxERBzm0XR/DaKq2coic8dcfHH9q+YonL66rKYSRvjdue1zD1OBafgV8l1FOY3uYcixzmHra4tPxCjOrDuVpVVQhEFbZVSyChRyusq2UGOyELJhTCqMdlSyzBiYEgxgJZZeDTAkGINV+BX4FUMQYw1XAK/AqFUAEsqAq8IioCvaVjBWUKi4OWQFYwVe0oq9XNKtCuuqjLHIttoOm4WeKO18ckbbdBcAfhdaYFdbs2pRJpKC/7JdJ3Gk/1sqiekRFh1EREBfNG0vR3AaXqWgZPeJR1SAPP+7EvpdfP22WoDtLPBaPk4om3F7m4L8+nj2U1NcGSrV1+z3U9mkKl8cjnMYyMvJba++w3rqdD7KKV9AaqWWYWE0gALQMEZdhJ4vM0FTERRZXNapS1b2aUsr6ZsvC3kpXVEtngWJeGsw5ZC11i1h1EpIJasMD8NPSRytu+54aR+EAm2YtyKwRphVGhTBq7s5o5KqoZJG57IW0wAMjvnJGB77kEc+5a+r1Ip+GkDad7GnSEVOy3CD5HC7HYnkJtxlYIyLEDFMWsWzajhmo2xsktNUcFJeRxuyxOR5D0rVas6lU0r6EyROcJnVglGJ4B4L5vdbD+aERmY1dg/zJTHpfZ7TNqWNhpSWOpah2XCOAmZbgyTf1uS3KvbSajQHRJwUjG1ElLcksvJwoF8sWbSTzW3pCIPDVW3V8FLWldRiTM6OiAJjpJowGNFpGloniA3ZjESF0mtGqEbqdr6Wkh4WOSGXAI42lzb2kYdwItc2PMhEA2VcK+htXNWhGahstNEGcO50Li2N2KKSxw5XIDbkWK09JqY9hia6njc2Oeohe48HeSllB4OQ87mkiw35IkQnwSvj0XK++CKR1t+FjnWvz2GS+g9CatnyDyeqjYHWlhxANcSwkiN9xuNrKzQeh6iKphle1ox04gqQHj5yE2jkAHrYh7rosfPrdDzXtwMt8WG2B3rcjd3rdC9UGrdS8XZTTOFyCRG42I3i4G8Kd9M6pySTVDonNaJ2wyxkkgx1UDrtdYD1XNyJ35HLNbHQWjpYppi7AI5sE2EOcSyYtAmAFrFpIvf4IR88U2q9S9zAyCQmQOMdh64b6xbz2XqqNT6uMuElO9pYzhXXtlHfDi37rqaodUZIj8k5gEVQaimvj4scmU8LsshYm1r8i2Wm9AmWaGRhaAwSRytde0kEos9otuIIBCpEGUWolZK9zGQ3cwNc4Y2Ahrxdjs3biOUKrdTKnEWljWlsrYHBz2jDI4XaDnkCBkdymPRerEkEkD+GYTEx9PJ63ytPiLob8z29oyVdOauMmlldw7GCWIRyA2vwsbg6GYG4zba1uYoRFNTs6rI5I2SMY0yuLGfKNILwL4SRuJG6+9UoNQ55XxMD4mmYPLC5zrYozZ8Zs0kPFt1lL+loo56QRS1ULZW4HNlDm8WaOxbIGl194OV9xK1bqGBrnO8vpmnh2VUfHZ8nLa04F35sfnlyX5UpET61auSUEzY5i1xc0PBZfDa9t7gDycy3+xuuYNJFhBxPheGXt6wLXH/AGhy6LaxJSVVHjiqoDNCcTAJGOL2uyfGLHfuI6W25VGWpekvJ9JUspOQla132X8Q/wByxvltSdvp1ERabEREBfNu02bFpiqPM9re7GwL6SUP6e2NVVRVzzCeBolle9oIkJs45A2G+1lnyTXKbPdcotHunM0T5DK1jBgLRYAuLr357t3cy6n0w0rabydtDJwOAx4OFaBgIsRe1+UrhNaNU5KGoMMj2uIa14c0EAh191+kEdi0/k56FnvGak6PbHAx2KLR5a7g2wg8MLiNpuG+ruzVlRtpY4uPm6Ml+EOLnglwYbtDuJnbkUZmJdBqlqY6uMlpODYwDjYcV3Hc21+a5V9i66p23OUXwUcIuQTd7jewAzsBc5LzP25VpOUVOBe9rP8AdfEso2PD62fwh4lcNj7Prb/wm+JPZe3lfturTb5OnFjf1XnkIt63SsL9tOkDa3AC38M+JbH0Ps+tP/Cb4lVux+PlqpOyNo/NPY7aU7X9I5WljFr7om8qxO2r6S+sAbx81Hy9i6MbIYeWpm7rFd6IYPrE3djTsmuVO1DSX1o7rfNx7u6rDtK0if8AVv3W9WPd3V1vohg+sTd1ivZsjpuWac9wfkk0muKdtD0gRY1ktrW/ZGXY1YZNeK92+tn79t3UF3w2TUntJ+8zwqvompPaT95nhSaTUeP1xrTvraj8VytOtlZ9cqfxX/qpF9E1J7SfvM8KvGyqj55z/wCQeFJpEZO1jqjvqqg8vz0m/n3qw6cqPrM/40viUpDZXRfxvxf/AJVfRZRc034v/pJpETu0lKd80p65ZPEsZqnnfJJ33/qpdbstoQfVmPQZf0CyjZnQ+yf+K9TjpEMucTvJPWSVaWjmXfa76mwUxidAxwY/E113l3GFiMzuuL+5csKBvN8Srw1nemp4Mcw9wVeDHMPctw2gZ9H4lSbq/qVSGkhMtMxz3MDnE4rnFmOXmsnDVztDjTbcjnHeN4zHWMx8VO8Wp1EP9JD2tJ/qVtKPVKgO+ip/wx+acVjoNCVvDUsMt78JFG+/PiaCV7lho6ZkcbWRNaxjRZrWgNa0cwA3LMttCIiAiIghHbOy2kWnngYfc+QLghuUi7a2f9bCeeAD3SP/AFUdEZKM6wuapp1J0R5PQxtcLOfeV/QX2sOxoCjTU7QvlNYxpF2N+Uk5sLeQ9ZsFNCGCIirQiIgIiICIiAiIgIiICIiAiIg0mudDwtFJbey0g+7v+BKi7CppmhD2uadzgWnqcLfmockhLHGNwOJjnNPW0kLWMeSyOK5AG8kAdZyUzQQ4GNYNzWtaPugD8lF2rNLwlZCLZB+I9TBi/JSopq+Is0EtisKqo039JUXC9a0FHUWK3UMlwgyoiICIiCItt0Xy9M62+ORvuc0/8lGWFSvtxjypHdMw94jP5KMtFUBmnjiBzke1vUCcz2C5UZ36kPZnoXg6d0zhxpsm/YafzNz2LslfQ0IaxrGCzWANaOgCwXvbo5VprrJZbLzcq+bUGsslls/Nyr5tQauyWW083J5uQauyWW182p5uQaqyWW183J5uQaqyWW283J5tQamyWW383J5uQaiyWW383Kvm5Bp8KjnXag4OsLuSVokHX6rviL9ql7zcuM2oaKApo5QM2SBt/wB2QEf3NarjPl8aDUCjvO9/0GWHW8/o0+9SNFRXXK7OqT5B7res+3Y1o/VSFBFYJq58avzanm1bnCmFRWobo8he6mjIXpwpZBVERAREQRxtrhvTU55pSPew/ouf2XaCLpH1DhkwcGz7R9Y9gy+8uu2uwF1DHhFzw7LDnJDmj4lbrVjQIpqWKK2bWgu6XnN3xKif1saOmsvaAjW2VVVUsq2RECypZVRBSyrZEQLJZEQLJZEQLJZEQEREBERAWo1s0Z5RRTRjeWEt+03jN+IW3VCEHNakaPwUMGVi5uM9bzf+ll0oCoxgAsBYDIK5AREQEREBERAREQeWu0cybAJBcMe2QD95t7X7T8F6QFVEBERAREQEREBERAREQEREBERAREQEREBERAREQEREBERAREQf/9k="/>
          <p:cNvSpPr>
            <a:spLocks noChangeAspect="1" noChangeArrowheads="1"/>
          </p:cNvSpPr>
          <p:nvPr/>
        </p:nvSpPr>
        <p:spPr bwMode="auto">
          <a:xfrm>
            <a:off x="155575" y="-1165225"/>
            <a:ext cx="2962275" cy="24288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9466" name="AutoShape 10" descr="data:image/jpeg;base64,/9j/4AAQSkZJRgABAQAAAQABAAD/2wCEAAkGBhQSDxQUEBIUFBUUFhQUFBUXFRUUFRQVFRUVFBUVFRQXHSYeFxkjGRQUHy8gIycpLC0sFR4xNTAqNSYrLCkBCQoKDgwOFw8PFywkHCQsLCwpLCwsLCwsKSwpLCwsLCwsLCwsLCwsLCksKSwsLCwsKSwsLCwpLCwsLCwsLCwsKf/AABEIAMsA+AMBIgACEQEDEQH/xAAcAAEAAQUBAQAAAAAAAAAAAAAABwECAwUGBAj/xABHEAABAwICBAkHCQcDBQAAAAABAAIDBBESIQUGBzETIkFRYXGBktIUFRcyU5GhIzNSVHKCk8HRQmJjc7Gy8ESiwiQ0g+Hi/8QAFwEBAQEBAAAAAAAAAAAAAAAAAAECA//EAB0RAQEBAAIDAQEAAAAAAAAAAAARARIhAiIxcUH/2gAMAwEAAhEDEQA/AJxREQEREBFwFdtmpI5Xs4Od2BzmYmtbhJaSCRxt2Sw+nCj9lUd1niUokVFHXpwo/ZVHdZ4lcNt9H7Ofut8SokNFHh23UX0J+4P1WM7c6P2VR3W+JSiR0UdjbjRezqO43xK123Ki5Iqg/daP+StEjIo3G3Sj5Yajus8SuG3Oi9nUdxviUokZFHnpxofoVP4Y8StdtyouSOoP3G+JKJFRRv6daO/zNR3WeJXHblRezqO63xJRIyKN/TpR+xqO6zxJ6dKP2NR3WeJKJIRRx6c6P2NR3WeJUO3Sk9jUd1niSiSEUa+nak9hUe5niXQaobRINIyPjhZIxzGh9nhouCbG1idxt7wqOqREQEREBERAREQEREBaPXTTfklBPKDZwYWx/wAx/FZ12Jv2LeKJtuOnPmKVp55n/FsY/vPYEESuJVhKqSrSVhAuS6oVS6C66oqXS6CqqFaCrkFCFSyuJ6VRBRERARFRBUoi3egtS6us/wC3gcW7sZ4rB985dguUGkustNSvkcGxtc9xyDWguJ6gMypd1f2GMFnV0xf/AA4uK3qMhzPYB1qR9Eav09K3DTQsjG44Rmet289qsVCmgNjdZPZ0+GmYfpcaS3RGDl2kKUtUdnlNo9xfEZHyFuBz3u3gkEgNFmgXaOnpXUorAREVBERAREQEREBERAXzLrppryqvnmBu0vLWfy2cVh7QL9qnXaLpvyXRszwbPeOCZz4pOLcdIGI9i+bnFTUUJVt0JRZFCUARVQFRVRAREQUVUuiAi9ujdESTuwswDpfIyNveeQPzXcaubOKZxvU1kcjm+tFFIwBv2n3uR9n3om7EewQOe4NY1z3HINaC5xPQBmVn0pomaneGVET4nEBwa8WJB3H/ADqX0LoQ0dI3DC2njG4lr2Bx+04m7t3KV6dM6PotJRcDI+OQ5lhY9hkYeUsIJt1blYubmuB2U0Gi5wAYiapoxObMQ9ptvdE2waR1jEL5qXWNAAAAAGQAyAHMAvnnW7UOo0XKJY3OdEHXjnZdrozyB9vUd07j8F3OoW11s2GCvIZLkGTZBkh3AP5GOPuPQqfqT0RFVEREBERAREQEREBERARFR7gASTYDMnmCCHduOmsU0NM05RtMr/tP4rAekNDj99RWVt9adNGqrZp87PeSzoYOKwd0BaglY1FqIqIKqiKqAqKpWOSdrd5/X3IMllQrxSaRP7I7SsDnl283Vg9z6oDdn/nOsJnJ6FjYxZQxBVjVnY1Y2tWZqIvDRzfBZYZiwgsJaRuLThPRmFjCrZFdvq3tTqYBwdRaqhORZLm4DcQHm9x0OuOpY9PaCo6z5bRb2xyO9eieQxxPLwBOTvsg9XMuNVCgkLUHalJSP8nri90IOHE4EywEZWIObm9BzHJzKbqOsZLG2SJ7XscLtc03BHQQvlWprXyWMpLyAAHOzfYbgXb3Drv2LotR9f5tHPsBwkDjd8RNs/pxn9l3wPLyEWj6ORa7QWnoayBs1O/E12/6TXcrXDkcP8yzWxVUREQEREBERAREQFyO1PTfk2jJbGzprQN+/fGe4HLrlB+27TnCVkdO08WBmJ38ySx+DA3vOU0RwXK1LqhWUVRYpKhrd57OVeSbSf0R2n9EHvLgF5pdING7Pq3e9a58hdvN1aArFeiStceWw6P1WEBA1ZGtVQa1ZWtVGtWVrUFzGrK1qtasgURUBXhWgK4BBcFddWhXAqKqqFqvVFUWWVQVUqiRW61Y1pmoZhJA7I24Rh9SRo5HDkO+x3hT1qvr3S1zQInhstruhfk8c9uR46W37F82gLKxxBBBNwbg3sQeccxTCvq9FBOre1qqprMm/wCojH0jaRo6JOX71+sKVdXNe6StAEUmGTlifxJOwHJ/W0laV0KIiAiIgIiIMdRUNYxz3mzWguceYNFyfcF8r6f0oZ6iWd+Rle5+fJc8VvY2w7FPW1zSD4tETGPIvLIyRyNe4Bx92Xavm11NizJJU1N0krwNwv8ABeWSsceW3Us/kI5ynkTecqFeBVsvd5G3pTyVvSrR4cKua1e3yYKnAjmSpXna1ZGtWXgwmFQqgarw1UsrkRc0LIFiCqCgzAKoWG6qL86DMFW6w9qrmis4KqsGfOq4jzqlZwFcGLACelXhrkRmDFeGrE0HnVwB50KyhqyMbbMcnZbtWJrTzrICfpKwru9Wtp1VT2ZLeojGVnH5Ro/dk5ep1+sKUdAa409WBwb8L+WN/Ff2Dc7suvnuOdw3OK9Ec7t+N3PkbblqHKPphF5NEwllPE15LnNjY1ziSSSGgEkneb3XrWWxERBzm0XR/DaKq2coic8dcfHH9q+YonL66rKYSRvjdue1zD1OBafgV8l1FOY3uYcixzmHra4tPxCjOrDuVpVVQhEFbZVSyChRyusq2UGOyELJhTCqMdlSyzBiYEgxgJZZeDTAkGINV+BX4FUMQYw1XAK/AqFUAEsqAq8IioCvaVjBWUKi4OWQFYwVe0oq9XNKtCuuqjLHIttoOm4WeKO18ckbbdBcAfhdaYFdbs2pRJpKC/7JdJ3Gk/1sqiekRFh1EREBfNG0vR3AaXqWgZPeJR1SAPP+7EvpdfP22WoDtLPBaPk4om3F7m4L8+nj2U1NcGSrV1+z3U9mkKl8cjnMYyMvJba++w3rqdD7KKV9AaqWWYWE0gALQMEZdhJ4vM0FTERRZXNapS1b2aUsr6ZsvC3kpXVEtngWJeGsw5ZC11i1h1EpIJasMD8NPSRytu+54aR+EAm2YtyKwRphVGhTBq7s5o5KqoZJG57IW0wAMjvnJGB77kEc+5a+r1Ip+GkDad7GnSEVOy3CD5HC7HYnkJtxlYIyLEDFMWsWzajhmo2xsktNUcFJeRxuyxOR5D0rVas6lU0r6EyROcJnVglGJ4B4L5vdbD+aERmY1dg/zJTHpfZ7TNqWNhpSWOpah2XCOAmZbgyTf1uS3KvbSajQHRJwUjG1ElLcksvJwoF8sWbSTzW3pCIPDVW3V8FLWldRiTM6OiAJjpJowGNFpGloniA3ZjESF0mtGqEbqdr6Wkh4WOSGXAI42lzb2kYdwItc2PMhEA2VcK+htXNWhGahstNEGcO50Li2N2KKSxw5XIDbkWK09JqY9hia6njc2Oeohe48HeSllB4OQ87mkiw35IkQnwSvj0XK++CKR1t+FjnWvz2GS+g9CatnyDyeqjYHWlhxANcSwkiN9xuNrKzQeh6iKphle1ox04gqQHj5yE2jkAHrYh7rosfPrdDzXtwMt8WG2B3rcjd3rdC9UGrdS8XZTTOFyCRG42I3i4G8Kd9M6pySTVDonNaJ2wyxkkgx1UDrtdYD1XNyJ35HLNbHQWjpYppi7AI5sE2EOcSyYtAmAFrFpIvf4IR88U2q9S9zAyCQmQOMdh64b6xbz2XqqNT6uMuElO9pYzhXXtlHfDi37rqaodUZIj8k5gEVQaimvj4scmU8LsshYm1r8i2Wm9AmWaGRhaAwSRytde0kEos9otuIIBCpEGUWolZK9zGQ3cwNc4Y2Ahrxdjs3biOUKrdTKnEWljWlsrYHBz2jDI4XaDnkCBkdymPRerEkEkD+GYTEx9PJ63ytPiLob8z29oyVdOauMmlldw7GCWIRyA2vwsbg6GYG4zba1uYoRFNTs6rI5I2SMY0yuLGfKNILwL4SRuJG6+9UoNQ55XxMD4mmYPLC5zrYozZ8Zs0kPFt1lL+loo56QRS1ULZW4HNlDm8WaOxbIGl194OV9xK1bqGBrnO8vpmnh2VUfHZ8nLa04F35sfnlyX5UpET61auSUEzY5i1xc0PBZfDa9t7gDycy3+xuuYNJFhBxPheGXt6wLXH/AGhy6LaxJSVVHjiqoDNCcTAJGOL2uyfGLHfuI6W25VGWpekvJ9JUspOQla132X8Q/wByxvltSdvp1ERabEREBfNu02bFpiqPM9re7GwL6SUP6e2NVVRVzzCeBolle9oIkJs45A2G+1lnyTXKbPdcotHunM0T5DK1jBgLRYAuLr357t3cy6n0w0rabydtDJwOAx4OFaBgIsRe1+UrhNaNU5KGoMMj2uIa14c0EAh191+kEdi0/k56FnvGak6PbHAx2KLR5a7g2wg8MLiNpuG+ruzVlRtpY4uPm6Ml+EOLnglwYbtDuJnbkUZmJdBqlqY6uMlpODYwDjYcV3Hc21+a5V9i66p23OUXwUcIuQTd7jewAzsBc5LzP25VpOUVOBe9rP8AdfEso2PD62fwh4lcNj7Prb/wm+JPZe3lfturTb5OnFjf1XnkIt63SsL9tOkDa3AC38M+JbH0Ps+tP/Cb4lVux+PlqpOyNo/NPY7aU7X9I5WljFr7om8qxO2r6S+sAbx81Hy9i6MbIYeWpm7rFd6IYPrE3djTsmuVO1DSX1o7rfNx7u6rDtK0if8AVv3W9WPd3V1vohg+sTd1ivZsjpuWac9wfkk0muKdtD0gRY1ktrW/ZGXY1YZNeK92+tn79t3UF3w2TUntJ+8zwqvompPaT95nhSaTUeP1xrTvraj8VytOtlZ9cqfxX/qpF9E1J7SfvM8KvGyqj55z/wCQeFJpEZO1jqjvqqg8vz0m/n3qw6cqPrM/40viUpDZXRfxvxf/AJVfRZRc034v/pJpETu0lKd80p65ZPEsZqnnfJJ33/qpdbstoQfVmPQZf0CyjZnQ+yf+K9TjpEMucTvJPWSVaWjmXfa76mwUxidAxwY/E113l3GFiMzuuL+5csKBvN8Srw1nemp4Mcw9wVeDHMPctw2gZ9H4lSbq/qVSGkhMtMxz3MDnE4rnFmOXmsnDVztDjTbcjnHeN4zHWMx8VO8Wp1EP9JD2tJ/qVtKPVKgO+ip/wx+acVjoNCVvDUsMt78JFG+/PiaCV7lho6ZkcbWRNaxjRZrWgNa0cwA3LMttCIiAiIghHbOy2kWnngYfc+QLghuUi7a2f9bCeeAD3SP/AFUdEZKM6wuapp1J0R5PQxtcLOfeV/QX2sOxoCjTU7QvlNYxpF2N+Uk5sLeQ9ZsFNCGCIirQiIgIiICIiAiIgIiICIiAiIg0mudDwtFJbey0g+7v+BKi7CppmhD2uadzgWnqcLfmockhLHGNwOJjnNPW0kLWMeSyOK5AG8kAdZyUzQQ4GNYNzWtaPugD8lF2rNLwlZCLZB+I9TBi/JSopq+Is0EtisKqo039JUXC9a0FHUWK3UMlwgyoiICIiCItt0Xy9M62+ORvuc0/8lGWFSvtxjypHdMw94jP5KMtFUBmnjiBzke1vUCcz2C5UZ36kPZnoXg6d0zhxpsm/YafzNz2LslfQ0IaxrGCzWANaOgCwXvbo5VprrJZbLzcq+bUGsslls/Nyr5tQauyWW083J5uQauyWW182p5uQaqyWW183J5uQaqyWW283J5tQamyWW383J5uQaiyWW383Kvm5Bp8KjnXag4OsLuSVokHX6rviL9ql7zcuM2oaKApo5QM2SBt/wB2QEf3NarjPl8aDUCjvO9/0GWHW8/o0+9SNFRXXK7OqT5B7res+3Y1o/VSFBFYJq58avzanm1bnCmFRWobo8he6mjIXpwpZBVERAREQRxtrhvTU55pSPew/ouf2XaCLpH1DhkwcGz7R9Y9gy+8uu2uwF1DHhFzw7LDnJDmj4lbrVjQIpqWKK2bWgu6XnN3xKif1saOmsvaAjW2VVVUsq2RECypZVRBSyrZEQLJZEQLJZEQLJZEQEREBERAWo1s0Z5RRTRjeWEt+03jN+IW3VCEHNakaPwUMGVi5uM9bzf+ll0oCoxgAsBYDIK5AREQEREBERAREQeWu0cybAJBcMe2QD95t7X7T8F6QFVEBERAREQEREBERAREQEREBERAREQEREBERAREQEREBERAREQf/9k="/>
          <p:cNvSpPr>
            <a:spLocks noChangeAspect="1" noChangeArrowheads="1"/>
          </p:cNvSpPr>
          <p:nvPr/>
        </p:nvSpPr>
        <p:spPr bwMode="auto">
          <a:xfrm>
            <a:off x="155575" y="-1165225"/>
            <a:ext cx="2962275" cy="24288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9468" name="AutoShape 12" descr="data:image/jpeg;base64,/9j/4AAQSkZJRgABAQAAAQABAAD/2wCEAAkGBhQSDxQUEBIUFBUUFhQUFBUXFRUUFRQVFRUVFBUVFRQXHSYeFxkjGRQUHy8gIycpLC0sFR4xNTAqNSYrLCkBCQoKDgwOFw8PFywkHCQsLCwpLCwsLCwsKSwpLCwsLCwsLCwsLCwsLCksKSwsLCwsKSwsLCwpLCwsLCwsLCwsKf/AABEIAMsA+AMBIgACEQEDEQH/xAAcAAEAAQUBAQAAAAAAAAAAAAAABwECAwUGBAj/xABHEAABAwICBAkHCQcDBQAAAAABAAIDBBESIQUGBzETIkFRYXGBktIUFRcyU5GhIzNSVHKCk8HRQmJjc7Gy8ESiwiQ0g+Hi/8QAFwEBAQEBAAAAAAAAAAAAAAAAAAECA//EAB0RAQEBAAIDAQEAAAAAAAAAAAARARIhAiIxcUH/2gAMAwEAAhEDEQA/AJxREQEREBFwFdtmpI5Xs4Od2BzmYmtbhJaSCRxt2Sw+nCj9lUd1niUokVFHXpwo/ZVHdZ4lcNt9H7Ofut8SokNFHh23UX0J+4P1WM7c6P2VR3W+JSiR0UdjbjRezqO43xK123Ki5Iqg/daP+StEjIo3G3Sj5Yajus8SuG3Oi9nUdxviUokZFHnpxofoVP4Y8StdtyouSOoP3G+JKJFRRv6daO/zNR3WeJXHblRezqO63xJRIyKN/TpR+xqO6zxJ6dKP2NR3WeJKJIRRx6c6P2NR3WeJUO3Sk9jUd1niSiSEUa+nak9hUe5niXQaobRINIyPjhZIxzGh9nhouCbG1idxt7wqOqREQEREBERAREQEREBaPXTTfklBPKDZwYWx/wAx/FZ12Jv2LeKJtuOnPmKVp55n/FsY/vPYEESuJVhKqSrSVhAuS6oVS6C66oqXS6CqqFaCrkFCFSyuJ6VRBRERARFRBUoi3egtS6us/wC3gcW7sZ4rB985dguUGkustNSvkcGxtc9xyDWguJ6gMypd1f2GMFnV0xf/AA4uK3qMhzPYB1qR9Eav09K3DTQsjG44Rmet289qsVCmgNjdZPZ0+GmYfpcaS3RGDl2kKUtUdnlNo9xfEZHyFuBz3u3gkEgNFmgXaOnpXUorAREVBERAREQEREBERAXzLrppryqvnmBu0vLWfy2cVh7QL9qnXaLpvyXRszwbPeOCZz4pOLcdIGI9i+bnFTUUJVt0JRZFCUARVQFRVRAREQUVUuiAi9ujdESTuwswDpfIyNveeQPzXcaubOKZxvU1kcjm+tFFIwBv2n3uR9n3om7EewQOe4NY1z3HINaC5xPQBmVn0pomaneGVET4nEBwa8WJB3H/ADqX0LoQ0dI3DC2njG4lr2Bx+04m7t3KV6dM6PotJRcDI+OQ5lhY9hkYeUsIJt1blYubmuB2U0Gi5wAYiapoxObMQ9ptvdE2waR1jEL5qXWNAAAAAGQAyAHMAvnnW7UOo0XKJY3OdEHXjnZdrozyB9vUd07j8F3OoW11s2GCvIZLkGTZBkh3AP5GOPuPQqfqT0RFVEREBERAREQEREBERARFR7gASTYDMnmCCHduOmsU0NM05RtMr/tP4rAekNDj99RWVt9adNGqrZp87PeSzoYOKwd0BaglY1FqIqIKqiKqAqKpWOSdrd5/X3IMllQrxSaRP7I7SsDnl283Vg9z6oDdn/nOsJnJ6FjYxZQxBVjVnY1Y2tWZqIvDRzfBZYZiwgsJaRuLThPRmFjCrZFdvq3tTqYBwdRaqhORZLm4DcQHm9x0OuOpY9PaCo6z5bRb2xyO9eieQxxPLwBOTvsg9XMuNVCgkLUHalJSP8nri90IOHE4EywEZWIObm9BzHJzKbqOsZLG2SJ7XscLtc03BHQQvlWprXyWMpLyAAHOzfYbgXb3Drv2LotR9f5tHPsBwkDjd8RNs/pxn9l3wPLyEWj6ORa7QWnoayBs1O/E12/6TXcrXDkcP8yzWxVUREQEREBERAREQFyO1PTfk2jJbGzprQN+/fGe4HLrlB+27TnCVkdO08WBmJ38ySx+DA3vOU0RwXK1LqhWUVRYpKhrd57OVeSbSf0R2n9EHvLgF5pdING7Pq3e9a58hdvN1aArFeiStceWw6P1WEBA1ZGtVQa1ZWtVGtWVrUFzGrK1qtasgURUBXhWgK4BBcFddWhXAqKqqFqvVFUWWVQVUqiRW61Y1pmoZhJA7I24Rh9SRo5HDkO+x3hT1qvr3S1zQInhstruhfk8c9uR46W37F82gLKxxBBBNwbg3sQeccxTCvq9FBOre1qqprMm/wCojH0jaRo6JOX71+sKVdXNe6StAEUmGTlifxJOwHJ/W0laV0KIiAiIgIiIMdRUNYxz3mzWguceYNFyfcF8r6f0oZ6iWd+Rle5+fJc8VvY2w7FPW1zSD4tETGPIvLIyRyNe4Bx92Xavm11NizJJU1N0krwNwv8ABeWSsceW3Us/kI5ynkTecqFeBVsvd5G3pTyVvSrR4cKua1e3yYKnAjmSpXna1ZGtWXgwmFQqgarw1UsrkRc0LIFiCqCgzAKoWG6qL86DMFW6w9qrmis4KqsGfOq4jzqlZwFcGLACelXhrkRmDFeGrE0HnVwB50KyhqyMbbMcnZbtWJrTzrICfpKwru9Wtp1VT2ZLeojGVnH5Ro/dk5ep1+sKUdAa409WBwb8L+WN/Ff2Dc7suvnuOdw3OK9Ec7t+N3PkbblqHKPphF5NEwllPE15LnNjY1ziSSSGgEkneb3XrWWxERBzm0XR/DaKq2coic8dcfHH9q+YonL66rKYSRvjdue1zD1OBafgV8l1FOY3uYcixzmHra4tPxCjOrDuVpVVQhEFbZVSyChRyusq2UGOyELJhTCqMdlSyzBiYEgxgJZZeDTAkGINV+BX4FUMQYw1XAK/AqFUAEsqAq8IioCvaVjBWUKi4OWQFYwVe0oq9XNKtCuuqjLHIttoOm4WeKO18ckbbdBcAfhdaYFdbs2pRJpKC/7JdJ3Gk/1sqiekRFh1EREBfNG0vR3AaXqWgZPeJR1SAPP+7EvpdfP22WoDtLPBaPk4om3F7m4L8+nj2U1NcGSrV1+z3U9mkKl8cjnMYyMvJba++w3rqdD7KKV9AaqWWYWE0gALQMEZdhJ4vM0FTERRZXNapS1b2aUsr6ZsvC3kpXVEtngWJeGsw5ZC11i1h1EpIJasMD8NPSRytu+54aR+EAm2YtyKwRphVGhTBq7s5o5KqoZJG57IW0wAMjvnJGB77kEc+5a+r1Ip+GkDad7GnSEVOy3CD5HC7HYnkJtxlYIyLEDFMWsWzajhmo2xsktNUcFJeRxuyxOR5D0rVas6lU0r6EyROcJnVglGJ4B4L5vdbD+aERmY1dg/zJTHpfZ7TNqWNhpSWOpah2XCOAmZbgyTf1uS3KvbSajQHRJwUjG1ElLcksvJwoF8sWbSTzW3pCIPDVW3V8FLWldRiTM6OiAJjpJowGNFpGloniA3ZjESF0mtGqEbqdr6Wkh4WOSGXAI42lzb2kYdwItc2PMhEA2VcK+htXNWhGahstNEGcO50Li2N2KKSxw5XIDbkWK09JqY9hia6njc2Oeohe48HeSllB4OQ87mkiw35IkQnwSvj0XK++CKR1t+FjnWvz2GS+g9CatnyDyeqjYHWlhxANcSwkiN9xuNrKzQeh6iKphle1ox04gqQHj5yE2jkAHrYh7rosfPrdDzXtwMt8WG2B3rcjd3rdC9UGrdS8XZTTOFyCRG42I3i4G8Kd9M6pySTVDonNaJ2wyxkkgx1UDrtdYD1XNyJ35HLNbHQWjpYppi7AI5sE2EOcSyYtAmAFrFpIvf4IR88U2q9S9zAyCQmQOMdh64b6xbz2XqqNT6uMuElO9pYzhXXtlHfDi37rqaodUZIj8k5gEVQaimvj4scmU8LsshYm1r8i2Wm9AmWaGRhaAwSRytde0kEos9otuIIBCpEGUWolZK9zGQ3cwNc4Y2Ahrxdjs3biOUKrdTKnEWljWlsrYHBz2jDI4XaDnkCBkdymPRerEkEkD+GYTEx9PJ63ytPiLob8z29oyVdOauMmlldw7GCWIRyA2vwsbg6GYG4zba1uYoRFNTs6rI5I2SMY0yuLGfKNILwL4SRuJG6+9UoNQ55XxMD4mmYPLC5zrYozZ8Zs0kPFt1lL+loo56QRS1ULZW4HNlDm8WaOxbIGl194OV9xK1bqGBrnO8vpmnh2VUfHZ8nLa04F35sfnlyX5UpET61auSUEzY5i1xc0PBZfDa9t7gDycy3+xuuYNJFhBxPheGXt6wLXH/AGhy6LaxJSVVHjiqoDNCcTAJGOL2uyfGLHfuI6W25VGWpekvJ9JUspOQla132X8Q/wByxvltSdvp1ERabEREBfNu02bFpiqPM9re7GwL6SUP6e2NVVRVzzCeBolle9oIkJs45A2G+1lnyTXKbPdcotHunM0T5DK1jBgLRYAuLr357t3cy6n0w0rabydtDJwOAx4OFaBgIsRe1+UrhNaNU5KGoMMj2uIa14c0EAh191+kEdi0/k56FnvGak6PbHAx2KLR5a7g2wg8MLiNpuG+ruzVlRtpY4uPm6Ml+EOLnglwYbtDuJnbkUZmJdBqlqY6uMlpODYwDjYcV3Hc21+a5V9i66p23OUXwUcIuQTd7jewAzsBc5LzP25VpOUVOBe9rP8AdfEso2PD62fwh4lcNj7Prb/wm+JPZe3lfturTb5OnFjf1XnkIt63SsL9tOkDa3AC38M+JbH0Ps+tP/Cb4lVux+PlqpOyNo/NPY7aU7X9I5WljFr7om8qxO2r6S+sAbx81Hy9i6MbIYeWpm7rFd6IYPrE3djTsmuVO1DSX1o7rfNx7u6rDtK0if8AVv3W9WPd3V1vohg+sTd1ivZsjpuWac9wfkk0muKdtD0gRY1ktrW/ZGXY1YZNeK92+tn79t3UF3w2TUntJ+8zwqvompPaT95nhSaTUeP1xrTvraj8VytOtlZ9cqfxX/qpF9E1J7SfvM8KvGyqj55z/wCQeFJpEZO1jqjvqqg8vz0m/n3qw6cqPrM/40viUpDZXRfxvxf/AJVfRZRc034v/pJpETu0lKd80p65ZPEsZqnnfJJ33/qpdbstoQfVmPQZf0CyjZnQ+yf+K9TjpEMucTvJPWSVaWjmXfa76mwUxidAxwY/E113l3GFiMzuuL+5csKBvN8Srw1nemp4Mcw9wVeDHMPctw2gZ9H4lSbq/qVSGkhMtMxz3MDnE4rnFmOXmsnDVztDjTbcjnHeN4zHWMx8VO8Wp1EP9JD2tJ/qVtKPVKgO+ip/wx+acVjoNCVvDUsMt78JFG+/PiaCV7lho6ZkcbWRNaxjRZrWgNa0cwA3LMttCIiAiIghHbOy2kWnngYfc+QLghuUi7a2f9bCeeAD3SP/AFUdEZKM6wuapp1J0R5PQxtcLOfeV/QX2sOxoCjTU7QvlNYxpF2N+Uk5sLeQ9ZsFNCGCIirQiIgIiICIiAiIgIiICIiAiIg0mudDwtFJbey0g+7v+BKi7CppmhD2uadzgWnqcLfmockhLHGNwOJjnNPW0kLWMeSyOK5AG8kAdZyUzQQ4GNYNzWtaPugD8lF2rNLwlZCLZB+I9TBi/JSopq+Is0EtisKqo039JUXC9a0FHUWK3UMlwgyoiICIiCItt0Xy9M62+ORvuc0/8lGWFSvtxjypHdMw94jP5KMtFUBmnjiBzke1vUCcz2C5UZ36kPZnoXg6d0zhxpsm/YafzNz2LslfQ0IaxrGCzWANaOgCwXvbo5VprrJZbLzcq+bUGsslls/Nyr5tQauyWW083J5uQauyWW182p5uQaqyWW183J5uQaqyWW283J5tQamyWW383J5uQaiyWW383Kvm5Bp8KjnXag4OsLuSVokHX6rviL9ql7zcuM2oaKApo5QM2SBt/wB2QEf3NarjPl8aDUCjvO9/0GWHW8/o0+9SNFRXXK7OqT5B7res+3Y1o/VSFBFYJq58avzanm1bnCmFRWobo8he6mjIXpwpZBVERAREQRxtrhvTU55pSPew/ouf2XaCLpH1DhkwcGz7R9Y9gy+8uu2uwF1DHhFzw7LDnJDmj4lbrVjQIpqWKK2bWgu6XnN3xKif1saOmsvaAjW2VVVUsq2RECypZVRBSyrZEQLJZEQLJZEQLJZEQEREBERAWo1s0Z5RRTRjeWEt+03jN+IW3VCEHNakaPwUMGVi5uM9bzf+ll0oCoxgAsBYDIK5AREQEREBERAREQeWu0cybAJBcMe2QD95t7X7T8F6QFVEBERAREQEREBERAREQEREBERAREQEREBERAREQEREBERAREQf/9k="/>
          <p:cNvSpPr>
            <a:spLocks noChangeAspect="1" noChangeArrowheads="1"/>
          </p:cNvSpPr>
          <p:nvPr/>
        </p:nvSpPr>
        <p:spPr bwMode="auto">
          <a:xfrm>
            <a:off x="155575" y="-1165225"/>
            <a:ext cx="2962275" cy="24288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 name="Picture 5">
            <a:extLst>
              <a:ext uri="{FF2B5EF4-FFF2-40B4-BE49-F238E27FC236}">
                <a16:creationId xmlns:a16="http://schemas.microsoft.com/office/drawing/2014/main" id="{8846C401-51F0-1242-8353-10C646D2FE8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1126" y="5124449"/>
            <a:ext cx="1698173" cy="1733552"/>
          </a:xfrm>
          <a:prstGeom prst="rect">
            <a:avLst/>
          </a:prstGeom>
        </p:spPr>
      </p:pic>
      <p:pic>
        <p:nvPicPr>
          <p:cNvPr id="8" name="Picture 7">
            <a:extLst>
              <a:ext uri="{FF2B5EF4-FFF2-40B4-BE49-F238E27FC236}">
                <a16:creationId xmlns:a16="http://schemas.microsoft.com/office/drawing/2014/main" id="{E58B6D07-8C20-8242-A017-24BFC87E097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20884" y="5138234"/>
            <a:ext cx="2573867" cy="1447800"/>
          </a:xfrm>
          <a:prstGeom prst="rect">
            <a:avLst/>
          </a:prstGeom>
        </p:spPr>
      </p:pic>
      <p:pic>
        <p:nvPicPr>
          <p:cNvPr id="10" name="Picture 9">
            <a:extLst>
              <a:ext uri="{FF2B5EF4-FFF2-40B4-BE49-F238E27FC236}">
                <a16:creationId xmlns:a16="http://schemas.microsoft.com/office/drawing/2014/main" id="{8E6697EE-C5CA-C945-93B0-CB6F604EBE6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59453" y="5124449"/>
            <a:ext cx="2023422" cy="172243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images.citysearch.net/assets/imgdb2/reinvent/profile/2012/7/27/2/mgglFlIu.jpg"/>
          <p:cNvPicPr>
            <a:picLocks noChangeAspect="1" noChangeArrowheads="1"/>
          </p:cNvPicPr>
          <p:nvPr/>
        </p:nvPicPr>
        <p:blipFill>
          <a:blip r:embed="rId2" cstate="print">
            <a:lum bright="67000" contrast="-61000"/>
          </a:blip>
          <a:srcRect/>
          <a:stretch>
            <a:fillRect/>
          </a:stretch>
        </p:blipFill>
        <p:spPr bwMode="auto">
          <a:xfrm>
            <a:off x="-304800" y="-1921213"/>
            <a:ext cx="9753600" cy="9857362"/>
          </a:xfrm>
          <a:prstGeom prst="rect">
            <a:avLst/>
          </a:prstGeom>
          <a:noFill/>
        </p:spPr>
      </p:pic>
      <p:sp>
        <p:nvSpPr>
          <p:cNvPr id="2" name="Title 1"/>
          <p:cNvSpPr>
            <a:spLocks noGrp="1"/>
          </p:cNvSpPr>
          <p:nvPr>
            <p:ph type="title"/>
          </p:nvPr>
        </p:nvSpPr>
        <p:spPr/>
        <p:txBody>
          <a:bodyPr/>
          <a:lstStyle/>
          <a:p>
            <a:r>
              <a:rPr lang="en-US" dirty="0"/>
              <a:t>Round 1</a:t>
            </a:r>
          </a:p>
        </p:txBody>
      </p:sp>
      <p:sp>
        <p:nvSpPr>
          <p:cNvPr id="3" name="Content Placeholder 2"/>
          <p:cNvSpPr>
            <a:spLocks noGrp="1"/>
          </p:cNvSpPr>
          <p:nvPr>
            <p:ph idx="1"/>
          </p:nvPr>
        </p:nvSpPr>
        <p:spPr>
          <a:xfrm>
            <a:off x="-304800" y="1600200"/>
            <a:ext cx="9753600" cy="5791200"/>
          </a:xfrm>
        </p:spPr>
        <p:txBody>
          <a:bodyPr>
            <a:normAutofit fontScale="92500"/>
          </a:bodyPr>
          <a:lstStyle/>
          <a:p>
            <a:r>
              <a:rPr lang="en-US" dirty="0"/>
              <a:t>You live in a world without an exchange rate and yet trade is necessary</a:t>
            </a:r>
          </a:p>
          <a:p>
            <a:r>
              <a:rPr lang="en-US" dirty="0"/>
              <a:t>Country A has paper but no pairs of scissors and no paper or pens</a:t>
            </a:r>
          </a:p>
          <a:p>
            <a:r>
              <a:rPr lang="en-US" dirty="0"/>
              <a:t>Country B has 10 sheets of paper but no pairs of scissors and no pens</a:t>
            </a:r>
          </a:p>
          <a:p>
            <a:r>
              <a:rPr lang="en-US" dirty="0"/>
              <a:t>Country C has 6 pens but no paper or scissors </a:t>
            </a:r>
          </a:p>
          <a:p>
            <a:r>
              <a:rPr lang="en-US" dirty="0"/>
              <a:t>Country D has 2 pens, 2 pieces of paper and 2 scissors</a:t>
            </a:r>
          </a:p>
          <a:p>
            <a:r>
              <a:rPr lang="en-US" dirty="0"/>
              <a:t>Before you can buy the produce from a country you need to buy its currency to allow the transaction to occur</a:t>
            </a:r>
          </a:p>
          <a:p>
            <a:r>
              <a:rPr lang="en-US" dirty="0"/>
              <a:t>Therefore the bankers must decide on an exchange rate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images.citysearch.net/assets/imgdb2/reinvent/profile/2012/7/27/2/mgglFlIu.jpg"/>
          <p:cNvPicPr>
            <a:picLocks noChangeAspect="1" noChangeArrowheads="1"/>
          </p:cNvPicPr>
          <p:nvPr/>
        </p:nvPicPr>
        <p:blipFill>
          <a:blip r:embed="rId2" cstate="print">
            <a:lum bright="67000" contrast="-61000"/>
          </a:blip>
          <a:srcRect/>
          <a:stretch>
            <a:fillRect/>
          </a:stretch>
        </p:blipFill>
        <p:spPr bwMode="auto">
          <a:xfrm>
            <a:off x="-304800" y="-1921213"/>
            <a:ext cx="9753600" cy="9857362"/>
          </a:xfrm>
          <a:prstGeom prst="rect">
            <a:avLst/>
          </a:prstGeom>
          <a:noFill/>
        </p:spPr>
      </p:pic>
      <p:sp>
        <p:nvSpPr>
          <p:cNvPr id="2" name="Title 1"/>
          <p:cNvSpPr>
            <a:spLocks noGrp="1"/>
          </p:cNvSpPr>
          <p:nvPr>
            <p:ph type="title"/>
          </p:nvPr>
        </p:nvSpPr>
        <p:spPr/>
        <p:txBody>
          <a:bodyPr/>
          <a:lstStyle/>
          <a:p>
            <a:r>
              <a:rPr lang="en-US" dirty="0"/>
              <a:t>Round 1 </a:t>
            </a:r>
          </a:p>
        </p:txBody>
      </p:sp>
      <p:sp>
        <p:nvSpPr>
          <p:cNvPr id="3" name="Content Placeholder 2"/>
          <p:cNvSpPr>
            <a:spLocks noGrp="1"/>
          </p:cNvSpPr>
          <p:nvPr>
            <p:ph idx="1"/>
          </p:nvPr>
        </p:nvSpPr>
        <p:spPr/>
        <p:txBody>
          <a:bodyPr>
            <a:normAutofit/>
          </a:bodyPr>
          <a:lstStyle/>
          <a:p>
            <a:r>
              <a:rPr lang="en-US" dirty="0"/>
              <a:t>You have 15 minutes to produce as many ‘products’ as possible</a:t>
            </a:r>
          </a:p>
          <a:p>
            <a:r>
              <a:rPr lang="en-US" dirty="0"/>
              <a:t>Remember that whilst you are competing against the other country you also want to maximize your trade…</a:t>
            </a:r>
          </a:p>
          <a:p>
            <a:r>
              <a:rPr lang="en-US" dirty="0"/>
              <a:t>Perhaps think about specialization?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interest rate</a:t>
            </a:r>
          </a:p>
        </p:txBody>
      </p:sp>
      <p:sp>
        <p:nvSpPr>
          <p:cNvPr id="3" name="Content Placeholder 2"/>
          <p:cNvSpPr>
            <a:spLocks noGrp="1"/>
          </p:cNvSpPr>
          <p:nvPr>
            <p:ph idx="1"/>
          </p:nvPr>
        </p:nvSpPr>
        <p:spPr/>
        <p:txBody>
          <a:bodyPr>
            <a:normAutofit fontScale="92500"/>
          </a:bodyPr>
          <a:lstStyle/>
          <a:p>
            <a:r>
              <a:rPr lang="en-US" dirty="0"/>
              <a:t>At the end of the round if you are lacking foreign currency you can change your banks interest rate. </a:t>
            </a:r>
          </a:p>
          <a:p>
            <a:r>
              <a:rPr lang="en-US" dirty="0"/>
              <a:t>If you increase it, the other countries bank may be interested in depositing some of its wealth in your bank. Though it will of course need to buy up your currency, therefore creating demand for you currency and increasing the price/value of your currency in terms of theirs!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images.citysearch.net/assets/imgdb2/reinvent/profile/2012/7/27/2/mgglFlIu.jpg"/>
          <p:cNvPicPr>
            <a:picLocks noChangeAspect="1" noChangeArrowheads="1"/>
          </p:cNvPicPr>
          <p:nvPr/>
        </p:nvPicPr>
        <p:blipFill>
          <a:blip r:embed="rId2" cstate="print">
            <a:lum bright="67000" contrast="-61000"/>
          </a:blip>
          <a:srcRect/>
          <a:stretch>
            <a:fillRect/>
          </a:stretch>
        </p:blipFill>
        <p:spPr bwMode="auto">
          <a:xfrm>
            <a:off x="-304800" y="-1921213"/>
            <a:ext cx="9753600" cy="9857362"/>
          </a:xfrm>
          <a:prstGeom prst="rect">
            <a:avLst/>
          </a:prstGeom>
          <a:noFill/>
        </p:spPr>
      </p:pic>
      <p:sp>
        <p:nvSpPr>
          <p:cNvPr id="2" name="Title 1"/>
          <p:cNvSpPr>
            <a:spLocks noGrp="1"/>
          </p:cNvSpPr>
          <p:nvPr>
            <p:ph type="title"/>
          </p:nvPr>
        </p:nvSpPr>
        <p:spPr/>
        <p:txBody>
          <a:bodyPr/>
          <a:lstStyle/>
          <a:p>
            <a:r>
              <a:rPr lang="en-US" dirty="0"/>
              <a:t>Round 2 </a:t>
            </a:r>
          </a:p>
        </p:txBody>
      </p:sp>
      <p:sp>
        <p:nvSpPr>
          <p:cNvPr id="3" name="Content Placeholder 2"/>
          <p:cNvSpPr>
            <a:spLocks noGrp="1"/>
          </p:cNvSpPr>
          <p:nvPr>
            <p:ph idx="1"/>
          </p:nvPr>
        </p:nvSpPr>
        <p:spPr/>
        <p:txBody>
          <a:bodyPr>
            <a:normAutofit/>
          </a:bodyPr>
          <a:lstStyle/>
          <a:p>
            <a:r>
              <a:rPr lang="en-US" dirty="0"/>
              <a:t>You have 10 minutes to produce as many ‘products’ as possible</a:t>
            </a:r>
          </a:p>
          <a:p>
            <a:r>
              <a:rPr lang="en-US" dirty="0"/>
              <a:t>Remember that whilst you are competing against the other country you also want to maximize your trade…</a:t>
            </a:r>
          </a:p>
          <a:p>
            <a:r>
              <a:rPr lang="en-US" dirty="0"/>
              <a:t>Perhaps think about specialization?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images.citysearch.net/assets/imgdb2/reinvent/profile/2012/7/27/2/mgglFlIu.jpg"/>
          <p:cNvPicPr>
            <a:picLocks noChangeAspect="1" noChangeArrowheads="1"/>
          </p:cNvPicPr>
          <p:nvPr/>
        </p:nvPicPr>
        <p:blipFill>
          <a:blip r:embed="rId2" cstate="print">
            <a:lum bright="67000" contrast="-61000"/>
          </a:blip>
          <a:srcRect/>
          <a:stretch>
            <a:fillRect/>
          </a:stretch>
        </p:blipFill>
        <p:spPr bwMode="auto">
          <a:xfrm>
            <a:off x="-304800" y="-1921213"/>
            <a:ext cx="9753600" cy="9857362"/>
          </a:xfrm>
          <a:prstGeom prst="rect">
            <a:avLst/>
          </a:prstGeom>
          <a:noFill/>
        </p:spPr>
      </p:pic>
      <p:sp>
        <p:nvSpPr>
          <p:cNvPr id="2" name="Title 1"/>
          <p:cNvSpPr>
            <a:spLocks noGrp="1"/>
          </p:cNvSpPr>
          <p:nvPr>
            <p:ph type="title"/>
          </p:nvPr>
        </p:nvSpPr>
        <p:spPr/>
        <p:txBody>
          <a:bodyPr/>
          <a:lstStyle/>
          <a:p>
            <a:r>
              <a:rPr lang="en-US" dirty="0"/>
              <a:t>Round 3 </a:t>
            </a:r>
          </a:p>
        </p:txBody>
      </p:sp>
      <p:sp>
        <p:nvSpPr>
          <p:cNvPr id="3" name="Content Placeholder 2"/>
          <p:cNvSpPr>
            <a:spLocks noGrp="1"/>
          </p:cNvSpPr>
          <p:nvPr>
            <p:ph idx="1"/>
          </p:nvPr>
        </p:nvSpPr>
        <p:spPr/>
        <p:txBody>
          <a:bodyPr>
            <a:normAutofit/>
          </a:bodyPr>
          <a:lstStyle/>
          <a:p>
            <a:r>
              <a:rPr lang="en-US" dirty="0"/>
              <a:t>You have 10 minutes to produce as many ‘products’ as possible</a:t>
            </a:r>
          </a:p>
          <a:p>
            <a:r>
              <a:rPr lang="en-US" dirty="0"/>
              <a:t>Remember that whilst you are competing against the other country you also want to maximize your trade…</a:t>
            </a:r>
          </a:p>
          <a:p>
            <a:r>
              <a:rPr lang="en-US" dirty="0"/>
              <a:t>Perhaps think about specialization?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1071</TotalTime>
  <Words>449</Words>
  <Application>Microsoft Macintosh PowerPoint</Application>
  <PresentationFormat>On-screen Show (4:3)</PresentationFormat>
  <Paragraphs>51</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Exchange Rate Game </vt:lpstr>
      <vt:lpstr>PowerPoint Presentation</vt:lpstr>
      <vt:lpstr>PowerPoint Presentation</vt:lpstr>
      <vt:lpstr>What each country needs</vt:lpstr>
      <vt:lpstr>Round 1</vt:lpstr>
      <vt:lpstr>Round 1 </vt:lpstr>
      <vt:lpstr>The interest rate</vt:lpstr>
      <vt:lpstr>Round 2 </vt:lpstr>
      <vt:lpstr>Round 3 </vt:lpstr>
      <vt:lpstr>PowerPoint Presentation</vt:lpstr>
      <vt:lpstr>Market Forces</vt:lpstr>
      <vt:lpstr>PowerPoint Presentation</vt:lpstr>
    </vt:vector>
  </TitlesOfParts>
  <Company>BSH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Exchange Rate Game</dc:title>
  <dc:creator>DBish</dc:creator>
  <cp:lastModifiedBy>Dan Bish</cp:lastModifiedBy>
  <cp:revision>18</cp:revision>
  <dcterms:created xsi:type="dcterms:W3CDTF">2014-03-12T14:57:25Z</dcterms:created>
  <dcterms:modified xsi:type="dcterms:W3CDTF">2021-03-05T14:23:05Z</dcterms:modified>
</cp:coreProperties>
</file>