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61"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9"/>
    <p:restoredTop sz="94611"/>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EE6A8C-DFF2-5245-B50C-59FF40F2CAE3}" type="datetimeFigureOut">
              <a:rPr lang="en-US" smtClean="0"/>
              <a:t>6/9/19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96607B-8108-8B48-8868-4B504E38E73E}" type="slidenum">
              <a:rPr lang="en-US" smtClean="0"/>
              <a:t>‹#›</a:t>
            </a:fld>
            <a:endParaRPr lang="en-US"/>
          </a:p>
        </p:txBody>
      </p:sp>
    </p:spTree>
    <p:extLst>
      <p:ext uri="{BB962C8B-B14F-4D97-AF65-F5344CB8AC3E}">
        <p14:creationId xmlns:p14="http://schemas.microsoft.com/office/powerpoint/2010/main" val="16470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3CDAB-256E-E44A-A071-8C8DF52BA9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3D8443-922A-984A-83FD-8DEC8A4461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72AF45-0F75-FE40-93B9-FE5B5283133F}"/>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0108F82F-82DA-B042-93A2-A46AA03FD4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742BC-D437-7446-AD97-B5A35D152835}"/>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24901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51FD-5257-7044-A0E4-13645593E6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A12C8F-9839-9D4C-B301-73C19B395BA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BC88A7-FACD-9240-A433-A531956D0F11}"/>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ECAF7524-2175-2A4E-8D32-9045CAFB7D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CEF9A-4196-6D46-BAD6-BCFDDC312DAB}"/>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38770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8068B1-6943-C24B-935F-9B513AEBDA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61BCEA3-ADDE-3944-BCB8-C21FCEF019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06BAD-5635-0F4C-84A1-FFE28B7413B2}"/>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F1AB2E4A-15D1-7745-8817-2C5BB80105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FB1AC-9E3B-C64D-9F38-72CC6B17991F}"/>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095130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16F6-B5EC-5746-8540-AE057C7250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71972D-514F-9640-B85A-E2817796EC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5A976-C53A-BC4A-908B-F3808A1F8488}"/>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E054B637-E51C-694A-A688-3D45D40C33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4A265B-F0D0-7F4E-8051-5E8E585AB516}"/>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69373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D354-2EFB-3E42-8861-39453EB542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4E7B76-F197-5440-A860-3562959CFD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B0EC4E-C4DB-0842-872C-720D03C5C030}"/>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C77A5B5F-898E-DC44-A558-0B86522F1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305D5-5F7D-124D-B0C8-4012F7DD8D7F}"/>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731950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98DF8-2429-8B4A-8E8F-1E1F2C372B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6980E2-C98E-7741-8924-69A0798882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02C3B6-232B-8145-B984-3022B42D9A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B22F2A-FBBD-8D49-B776-53F261AA3D64}"/>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6" name="Footer Placeholder 5">
            <a:extLst>
              <a:ext uri="{FF2B5EF4-FFF2-40B4-BE49-F238E27FC236}">
                <a16:creationId xmlns:a16="http://schemas.microsoft.com/office/drawing/2014/main" id="{36EFEFD0-C6AE-F447-B166-619A68ADE5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28E81-3937-234A-B450-BAE0CCE37C38}"/>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94753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AE73-59A1-7743-8A95-5628C54964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0CF5A5-5FE9-564E-BF9F-D5C3D6F65C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B9093AF-20E2-C646-AA16-AAF1BED2A2C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7DA4EC-4EF9-BB4A-8175-A8B1A869FD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4B63B98-265D-0C47-9DA6-28DBB9794B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70AFB4-F40F-324C-9DEA-4816B23F37D1}"/>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8" name="Footer Placeholder 7">
            <a:extLst>
              <a:ext uri="{FF2B5EF4-FFF2-40B4-BE49-F238E27FC236}">
                <a16:creationId xmlns:a16="http://schemas.microsoft.com/office/drawing/2014/main" id="{03EBCE5A-39AB-6641-AFDB-FF987C8A22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000050-7E5C-2A42-9CA8-ADC5A3E17EE1}"/>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24514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AE50-8F92-6D49-A80D-29633CE787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294F87-F05F-F443-9BB9-3831E3B483A0}"/>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4" name="Footer Placeholder 3">
            <a:extLst>
              <a:ext uri="{FF2B5EF4-FFF2-40B4-BE49-F238E27FC236}">
                <a16:creationId xmlns:a16="http://schemas.microsoft.com/office/drawing/2014/main" id="{85378CD0-D21E-404F-AFF7-DA78F3D9B0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12B1AD-88C7-3546-BBBA-A99512FAB76E}"/>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2391997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4AE01B-E62E-4148-8D73-15F97D5DEC68}"/>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3" name="Footer Placeholder 2">
            <a:extLst>
              <a:ext uri="{FF2B5EF4-FFF2-40B4-BE49-F238E27FC236}">
                <a16:creationId xmlns:a16="http://schemas.microsoft.com/office/drawing/2014/main" id="{981AE8BF-0AA0-1E4E-9F19-345F0BF8ED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3BCEB5-A652-634A-B555-64BF6AFDAD26}"/>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130356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70CE6-CAB5-6342-9D4F-40C401055B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59D8A8-8E85-4348-B4DB-1C61E03DFF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9D9CF0-AC0D-5740-B674-1214072A1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BD1516-91C6-9041-8020-F74C20F5A123}"/>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6" name="Footer Placeholder 5">
            <a:extLst>
              <a:ext uri="{FF2B5EF4-FFF2-40B4-BE49-F238E27FC236}">
                <a16:creationId xmlns:a16="http://schemas.microsoft.com/office/drawing/2014/main" id="{978CAFB8-0BD5-824B-982C-2BFF044A3C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A2D62-4ADA-0B4E-B3DE-DB9404F43815}"/>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265572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2153E-78F5-6148-A8B8-18F1AA8F5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2962CF-9B5D-CA46-B5D9-0FD82AB504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3E28D5-0D15-1742-9F9D-18C041631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A8D5FA-D8FD-3C48-8F62-FC533ED52C73}"/>
              </a:ext>
            </a:extLst>
          </p:cNvPr>
          <p:cNvSpPr>
            <a:spLocks noGrp="1"/>
          </p:cNvSpPr>
          <p:nvPr>
            <p:ph type="dt" sz="half" idx="10"/>
          </p:nvPr>
        </p:nvSpPr>
        <p:spPr/>
        <p:txBody>
          <a:bodyPr/>
          <a:lstStyle/>
          <a:p>
            <a:fld id="{53A3D73A-3FF2-A542-9030-CCC5319244C4}" type="datetimeFigureOut">
              <a:rPr lang="en-US" smtClean="0"/>
              <a:t>6/9/19</a:t>
            </a:fld>
            <a:endParaRPr lang="en-US"/>
          </a:p>
        </p:txBody>
      </p:sp>
      <p:sp>
        <p:nvSpPr>
          <p:cNvPr id="6" name="Footer Placeholder 5">
            <a:extLst>
              <a:ext uri="{FF2B5EF4-FFF2-40B4-BE49-F238E27FC236}">
                <a16:creationId xmlns:a16="http://schemas.microsoft.com/office/drawing/2014/main" id="{EA23B9DE-A8B0-F14D-9615-02A5F249C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B0FDA5-A8E7-F543-AD09-33EFCB04D61A}"/>
              </a:ext>
            </a:extLst>
          </p:cNvPr>
          <p:cNvSpPr>
            <a:spLocks noGrp="1"/>
          </p:cNvSpPr>
          <p:nvPr>
            <p:ph type="sldNum" sz="quarter" idx="12"/>
          </p:nvPr>
        </p:nvSpPr>
        <p:spPr/>
        <p:txBody>
          <a:bodyPr/>
          <a:lstStyle/>
          <a:p>
            <a:fld id="{9D6C08D2-CD72-5C4A-A101-C7A6E8BB530A}" type="slidenum">
              <a:rPr lang="en-US" smtClean="0"/>
              <a:t>‹#›</a:t>
            </a:fld>
            <a:endParaRPr lang="en-US"/>
          </a:p>
        </p:txBody>
      </p:sp>
    </p:spTree>
    <p:extLst>
      <p:ext uri="{BB962C8B-B14F-4D97-AF65-F5344CB8AC3E}">
        <p14:creationId xmlns:p14="http://schemas.microsoft.com/office/powerpoint/2010/main" val="80195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E533FC-20D1-7345-B87F-02FC0240D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C259A1-75F3-5744-90B4-0A3BD8A2AF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CA695-4139-914B-A483-9E2F82266B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3D73A-3FF2-A542-9030-CCC5319244C4}" type="datetimeFigureOut">
              <a:rPr lang="en-US" smtClean="0"/>
              <a:t>6/9/19</a:t>
            </a:fld>
            <a:endParaRPr lang="en-US"/>
          </a:p>
        </p:txBody>
      </p:sp>
      <p:sp>
        <p:nvSpPr>
          <p:cNvPr id="5" name="Footer Placeholder 4">
            <a:extLst>
              <a:ext uri="{FF2B5EF4-FFF2-40B4-BE49-F238E27FC236}">
                <a16:creationId xmlns:a16="http://schemas.microsoft.com/office/drawing/2014/main" id="{4C8E8AC6-7389-6446-B554-CD201F2A46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750265-BDDD-004A-A124-2402B364EC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C08D2-CD72-5C4A-A101-C7A6E8BB530A}" type="slidenum">
              <a:rPr lang="en-US" smtClean="0"/>
              <a:t>‹#›</a:t>
            </a:fld>
            <a:endParaRPr lang="en-US"/>
          </a:p>
        </p:txBody>
      </p:sp>
    </p:spTree>
    <p:extLst>
      <p:ext uri="{BB962C8B-B14F-4D97-AF65-F5344CB8AC3E}">
        <p14:creationId xmlns:p14="http://schemas.microsoft.com/office/powerpoint/2010/main" val="2334012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04959-0509-0B4B-B5A4-D8228E252BC2}"/>
              </a:ext>
            </a:extLst>
          </p:cNvPr>
          <p:cNvSpPr>
            <a:spLocks noGrp="1"/>
          </p:cNvSpPr>
          <p:nvPr>
            <p:ph type="ctrTitle"/>
          </p:nvPr>
        </p:nvSpPr>
        <p:spPr>
          <a:xfrm>
            <a:off x="1637284" y="3937129"/>
            <a:ext cx="9144000" cy="2387600"/>
          </a:xfrm>
        </p:spPr>
        <p:txBody>
          <a:bodyPr/>
          <a:lstStyle/>
          <a:p>
            <a:r>
              <a:rPr lang="en-US" b="1" dirty="0">
                <a:latin typeface="KBSticktoIt Medium" panose="02000603000000000000" pitchFamily="2" charset="0"/>
                <a:ea typeface="KBSticktoIt Medium" panose="02000603000000000000" pitchFamily="2" charset="0"/>
              </a:rPr>
              <a:t>Geography IA</a:t>
            </a:r>
          </a:p>
        </p:txBody>
      </p:sp>
      <p:sp>
        <p:nvSpPr>
          <p:cNvPr id="3" name="Subtitle 2">
            <a:extLst>
              <a:ext uri="{FF2B5EF4-FFF2-40B4-BE49-F238E27FC236}">
                <a16:creationId xmlns:a16="http://schemas.microsoft.com/office/drawing/2014/main" id="{B7B2505C-47C3-4849-8F33-3B2FAF300825}"/>
              </a:ext>
            </a:extLst>
          </p:cNvPr>
          <p:cNvSpPr>
            <a:spLocks noGrp="1"/>
          </p:cNvSpPr>
          <p:nvPr>
            <p:ph type="subTitle" idx="1"/>
          </p:nvPr>
        </p:nvSpPr>
        <p:spPr>
          <a:xfrm>
            <a:off x="1546034" y="6153525"/>
            <a:ext cx="9144000" cy="1655762"/>
          </a:xfrm>
        </p:spPr>
        <p:txBody>
          <a:bodyPr/>
          <a:lstStyle/>
          <a:p>
            <a:r>
              <a:rPr lang="en-US" dirty="0"/>
              <a:t>‘To what extent does Houston fit the core-frame model?’</a:t>
            </a:r>
          </a:p>
        </p:txBody>
      </p:sp>
      <p:sp>
        <p:nvSpPr>
          <p:cNvPr id="4" name="TextBox 3">
            <a:extLst>
              <a:ext uri="{FF2B5EF4-FFF2-40B4-BE49-F238E27FC236}">
                <a16:creationId xmlns:a16="http://schemas.microsoft.com/office/drawing/2014/main" id="{EB30FCFE-06E4-D74E-8277-8B5567305825}"/>
              </a:ext>
            </a:extLst>
          </p:cNvPr>
          <p:cNvSpPr txBox="1"/>
          <p:nvPr/>
        </p:nvSpPr>
        <p:spPr>
          <a:xfrm>
            <a:off x="1116376" y="337533"/>
            <a:ext cx="10649638" cy="830997"/>
          </a:xfrm>
          <a:prstGeom prst="rect">
            <a:avLst/>
          </a:prstGeom>
          <a:noFill/>
        </p:spPr>
        <p:txBody>
          <a:bodyPr wrap="square" rtlCol="0">
            <a:spAutoFit/>
          </a:bodyPr>
          <a:lstStyle/>
          <a:p>
            <a:pPr algn="ctr"/>
            <a:r>
              <a:rPr lang="en-US" sz="4800" dirty="0">
                <a:latin typeface="dearJoe 5 CASUAL PRO" panose="02000000000000000000" pitchFamily="2" charset="0"/>
              </a:rPr>
              <a:t>How to write the evaluation </a:t>
            </a:r>
          </a:p>
        </p:txBody>
      </p:sp>
      <p:sp>
        <p:nvSpPr>
          <p:cNvPr id="5" name="TextBox 4">
            <a:extLst>
              <a:ext uri="{FF2B5EF4-FFF2-40B4-BE49-F238E27FC236}">
                <a16:creationId xmlns:a16="http://schemas.microsoft.com/office/drawing/2014/main" id="{97EB95FD-2404-FA49-8105-EE138FA02141}"/>
              </a:ext>
            </a:extLst>
          </p:cNvPr>
          <p:cNvSpPr txBox="1"/>
          <p:nvPr/>
        </p:nvSpPr>
        <p:spPr>
          <a:xfrm>
            <a:off x="9612217" y="1760099"/>
            <a:ext cx="2434727" cy="3477875"/>
          </a:xfrm>
          <a:prstGeom prst="rect">
            <a:avLst/>
          </a:prstGeom>
          <a:solidFill>
            <a:srgbClr val="FFFF00"/>
          </a:solidFill>
        </p:spPr>
        <p:txBody>
          <a:bodyPr wrap="square" rtlCol="0">
            <a:spAutoFit/>
          </a:bodyPr>
          <a:lstStyle/>
          <a:p>
            <a:r>
              <a:rPr lang="en-US" sz="4400" dirty="0"/>
              <a:t>Complete draft deadline</a:t>
            </a:r>
          </a:p>
          <a:p>
            <a:r>
              <a:rPr lang="en-US" sz="4400" dirty="0"/>
              <a:t>11</a:t>
            </a:r>
            <a:r>
              <a:rPr lang="en-US" sz="4400" baseline="30000" dirty="0"/>
              <a:t>th</a:t>
            </a:r>
            <a:r>
              <a:rPr lang="en-US" sz="4400" dirty="0"/>
              <a:t> June 11.59pm</a:t>
            </a:r>
          </a:p>
        </p:txBody>
      </p:sp>
      <p:pic>
        <p:nvPicPr>
          <p:cNvPr id="8" name="Picture 7">
            <a:extLst>
              <a:ext uri="{FF2B5EF4-FFF2-40B4-BE49-F238E27FC236}">
                <a16:creationId xmlns:a16="http://schemas.microsoft.com/office/drawing/2014/main" id="{147A5154-4DE9-0244-ABB4-277083E2441D}"/>
              </a:ext>
            </a:extLst>
          </p:cNvPr>
          <p:cNvPicPr>
            <a:picLocks noChangeAspect="1"/>
          </p:cNvPicPr>
          <p:nvPr/>
        </p:nvPicPr>
        <p:blipFill>
          <a:blip r:embed="rId2"/>
          <a:stretch>
            <a:fillRect/>
          </a:stretch>
        </p:blipFill>
        <p:spPr>
          <a:xfrm>
            <a:off x="4631817" y="1224645"/>
            <a:ext cx="2972434" cy="3954901"/>
          </a:xfrm>
          <a:prstGeom prst="rect">
            <a:avLst/>
          </a:prstGeom>
        </p:spPr>
      </p:pic>
    </p:spTree>
    <p:extLst>
      <p:ext uri="{BB962C8B-B14F-4D97-AF65-F5344CB8AC3E}">
        <p14:creationId xmlns:p14="http://schemas.microsoft.com/office/powerpoint/2010/main" val="824502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210" y="0"/>
            <a:ext cx="10515600" cy="1325563"/>
          </a:xfrm>
          <a:solidFill>
            <a:srgbClr val="00B0F0"/>
          </a:solidFill>
        </p:spPr>
        <p:txBody>
          <a:bodyPr>
            <a:normAutofit/>
          </a:bodyPr>
          <a:lstStyle/>
          <a:p>
            <a:r>
              <a:rPr lang="en-US" sz="4800" b="1" dirty="0"/>
              <a:t>Evaluation</a:t>
            </a:r>
          </a:p>
        </p:txBody>
      </p:sp>
      <p:pic>
        <p:nvPicPr>
          <p:cNvPr id="6" name="Content Placeholder 5">
            <a:extLst>
              <a:ext uri="{FF2B5EF4-FFF2-40B4-BE49-F238E27FC236}">
                <a16:creationId xmlns:a16="http://schemas.microsoft.com/office/drawing/2014/main" id="{A54E0B82-1D7B-8A41-8787-F993BC420B97}"/>
              </a:ext>
            </a:extLst>
          </p:cNvPr>
          <p:cNvPicPr>
            <a:picLocks noGrp="1" noChangeAspect="1"/>
          </p:cNvPicPr>
          <p:nvPr>
            <p:ph idx="1"/>
          </p:nvPr>
        </p:nvPicPr>
        <p:blipFill>
          <a:blip r:embed="rId2"/>
          <a:stretch>
            <a:fillRect/>
          </a:stretch>
        </p:blipFill>
        <p:spPr>
          <a:xfrm>
            <a:off x="3378200" y="1618691"/>
            <a:ext cx="8813800" cy="4165600"/>
          </a:xfrm>
        </p:spPr>
      </p:pic>
      <p:sp>
        <p:nvSpPr>
          <p:cNvPr id="7" name="TextBox 6">
            <a:extLst>
              <a:ext uri="{FF2B5EF4-FFF2-40B4-BE49-F238E27FC236}">
                <a16:creationId xmlns:a16="http://schemas.microsoft.com/office/drawing/2014/main" id="{C205ADF9-DBA6-3D4E-8061-C4C54D00ED28}"/>
              </a:ext>
            </a:extLst>
          </p:cNvPr>
          <p:cNvSpPr txBox="1"/>
          <p:nvPr/>
        </p:nvSpPr>
        <p:spPr>
          <a:xfrm>
            <a:off x="1" y="1435855"/>
            <a:ext cx="3537678" cy="5047536"/>
          </a:xfrm>
          <a:prstGeom prst="rect">
            <a:avLst/>
          </a:prstGeom>
          <a:noFill/>
        </p:spPr>
        <p:txBody>
          <a:bodyPr wrap="square" rtlCol="0">
            <a:spAutoFit/>
          </a:bodyPr>
          <a:lstStyle/>
          <a:p>
            <a:r>
              <a:rPr lang="en-US" sz="1600" dirty="0"/>
              <a:t>Students should review their investigative methodology, including methods of collecting primary information. Within this, they should consider any factors that may have affected the validity of the data, including personal bias and unpredicted external circumstances such as the weather.</a:t>
            </a:r>
          </a:p>
          <a:p>
            <a:r>
              <a:rPr lang="en-US" sz="1600" dirty="0"/>
              <a:t>Students should suggest specific and plausible ways in which the study might have been improved and could be extended in the future.</a:t>
            </a:r>
          </a:p>
          <a:p>
            <a:r>
              <a:rPr lang="en-US" sz="1600" i="1" dirty="0"/>
              <a:t>This criterion assesses the student's ability to review the investigative methodology, by weighing up the strengths and/or weaknesses of the chosen method, and suggest improvements.</a:t>
            </a:r>
            <a:endParaRPr lang="en-US" sz="1600" dirty="0"/>
          </a:p>
          <a:p>
            <a:endParaRPr lang="en-US" dirty="0"/>
          </a:p>
        </p:txBody>
      </p:sp>
    </p:spTree>
    <p:extLst>
      <p:ext uri="{BB962C8B-B14F-4D97-AF65-F5344CB8AC3E}">
        <p14:creationId xmlns:p14="http://schemas.microsoft.com/office/powerpoint/2010/main" val="639735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274638"/>
            <a:ext cx="8229600" cy="715962"/>
          </a:xfrm>
          <a:solidFill>
            <a:srgbClr val="00B0F0"/>
          </a:solidFill>
        </p:spPr>
        <p:txBody>
          <a:bodyPr>
            <a:normAutofit/>
          </a:bodyPr>
          <a:lstStyle/>
          <a:p>
            <a:r>
              <a:rPr lang="en-US" dirty="0"/>
              <a:t>What to include in the evaluation</a:t>
            </a:r>
          </a:p>
        </p:txBody>
      </p:sp>
      <p:sp>
        <p:nvSpPr>
          <p:cNvPr id="9" name="Content Placeholder 8"/>
          <p:cNvSpPr>
            <a:spLocks noGrp="1"/>
          </p:cNvSpPr>
          <p:nvPr>
            <p:ph idx="1"/>
          </p:nvPr>
        </p:nvSpPr>
        <p:spPr>
          <a:xfrm>
            <a:off x="517793" y="1219201"/>
            <a:ext cx="9997807" cy="2925763"/>
          </a:xfrm>
        </p:spPr>
        <p:txBody>
          <a:bodyPr>
            <a:normAutofit fontScale="70000" lnSpcReduction="20000"/>
          </a:bodyPr>
          <a:lstStyle/>
          <a:p>
            <a:pPr marL="0" indent="0">
              <a:buNone/>
            </a:pPr>
            <a:r>
              <a:rPr lang="en-US" dirty="0"/>
              <a:t>300ish words</a:t>
            </a:r>
          </a:p>
          <a:p>
            <a:r>
              <a:rPr lang="en-US" dirty="0"/>
              <a:t>Can you save words by including as a  table?</a:t>
            </a:r>
          </a:p>
          <a:p>
            <a:r>
              <a:rPr lang="en-US" dirty="0"/>
              <a:t>What were the </a:t>
            </a:r>
            <a:r>
              <a:rPr lang="en-US" b="1" dirty="0"/>
              <a:t>strengths</a:t>
            </a:r>
            <a:r>
              <a:rPr lang="en-US" dirty="0"/>
              <a:t> and </a:t>
            </a:r>
            <a:r>
              <a:rPr lang="en-US" b="1" dirty="0"/>
              <a:t>weaknesses</a:t>
            </a:r>
            <a:r>
              <a:rPr lang="en-US" dirty="0"/>
              <a:t> of the </a:t>
            </a:r>
            <a:r>
              <a:rPr lang="en-US" dirty="0">
                <a:solidFill>
                  <a:srgbClr val="0070C0"/>
                </a:solidFill>
              </a:rPr>
              <a:t>sites selected</a:t>
            </a:r>
            <a:r>
              <a:rPr lang="en-US" dirty="0"/>
              <a:t>? </a:t>
            </a:r>
          </a:p>
          <a:p>
            <a:r>
              <a:rPr lang="en-US" dirty="0"/>
              <a:t>What were the </a:t>
            </a:r>
            <a:r>
              <a:rPr lang="en-US" b="1" dirty="0"/>
              <a:t>strengths</a:t>
            </a:r>
            <a:r>
              <a:rPr lang="en-US" dirty="0"/>
              <a:t> and </a:t>
            </a:r>
            <a:r>
              <a:rPr lang="en-US" b="1" dirty="0"/>
              <a:t>weaknesses</a:t>
            </a:r>
            <a:r>
              <a:rPr lang="en-US" dirty="0"/>
              <a:t> of your </a:t>
            </a:r>
            <a:r>
              <a:rPr lang="en-US" dirty="0">
                <a:solidFill>
                  <a:srgbClr val="0070C0"/>
                </a:solidFill>
              </a:rPr>
              <a:t>data collection methods</a:t>
            </a:r>
            <a:r>
              <a:rPr lang="en-US" dirty="0"/>
              <a:t>?</a:t>
            </a:r>
          </a:p>
          <a:p>
            <a:r>
              <a:rPr lang="en-US" dirty="0"/>
              <a:t>Why was the </a:t>
            </a:r>
            <a:r>
              <a:rPr lang="en-US" dirty="0">
                <a:solidFill>
                  <a:schemeClr val="accent1"/>
                </a:solidFill>
              </a:rPr>
              <a:t>fieldwork question </a:t>
            </a:r>
            <a:r>
              <a:rPr lang="en-US" b="1" dirty="0"/>
              <a:t>appropriate</a:t>
            </a:r>
            <a:r>
              <a:rPr lang="en-US" dirty="0"/>
              <a:t>? </a:t>
            </a:r>
          </a:p>
          <a:p>
            <a:r>
              <a:rPr lang="en-US" dirty="0"/>
              <a:t>Is there any way in which you could </a:t>
            </a:r>
            <a:r>
              <a:rPr lang="en-US" b="1" dirty="0"/>
              <a:t>modify and improve </a:t>
            </a:r>
            <a:r>
              <a:rPr lang="en-US" dirty="0"/>
              <a:t>the </a:t>
            </a:r>
            <a:r>
              <a:rPr lang="en-US" dirty="0">
                <a:solidFill>
                  <a:srgbClr val="0070C0"/>
                </a:solidFill>
              </a:rPr>
              <a:t>research question</a:t>
            </a:r>
            <a:r>
              <a:rPr lang="en-US" dirty="0"/>
              <a:t>? </a:t>
            </a:r>
          </a:p>
          <a:p>
            <a:r>
              <a:rPr lang="en-US" dirty="0"/>
              <a:t>Why did you </a:t>
            </a:r>
            <a:r>
              <a:rPr lang="en-US" dirty="0">
                <a:solidFill>
                  <a:srgbClr val="0070C0"/>
                </a:solidFill>
              </a:rPr>
              <a:t>present the data </a:t>
            </a:r>
            <a:r>
              <a:rPr lang="en-US" dirty="0"/>
              <a:t>in the way you did? Was it successful? Is there any way you could improve it? </a:t>
            </a:r>
          </a:p>
          <a:p>
            <a:r>
              <a:rPr lang="en-US" dirty="0"/>
              <a:t>What </a:t>
            </a:r>
            <a:r>
              <a:rPr lang="en-US" b="1" dirty="0"/>
              <a:t>impact</a:t>
            </a:r>
            <a:r>
              <a:rPr lang="en-US" dirty="0"/>
              <a:t> may these improvements have had on your </a:t>
            </a:r>
            <a:r>
              <a:rPr lang="en-US" dirty="0">
                <a:solidFill>
                  <a:srgbClr val="0070C0"/>
                </a:solidFill>
              </a:rPr>
              <a:t>results</a:t>
            </a:r>
            <a:r>
              <a:rPr lang="en-US" dirty="0"/>
              <a:t>?</a:t>
            </a:r>
          </a:p>
          <a:p>
            <a:endParaRPr lang="en-US" dirty="0"/>
          </a:p>
          <a:p>
            <a:endParaRPr lang="en-US" dirty="0"/>
          </a:p>
        </p:txBody>
      </p:sp>
    </p:spTree>
    <p:extLst>
      <p:ext uri="{BB962C8B-B14F-4D97-AF65-F5344CB8AC3E}">
        <p14:creationId xmlns:p14="http://schemas.microsoft.com/office/powerpoint/2010/main" val="14215366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221</Words>
  <Application>Microsoft Macintosh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dearJoe 5 CASUAL PRO</vt:lpstr>
      <vt:lpstr>KBSticktoIt Medium</vt:lpstr>
      <vt:lpstr>Office Theme</vt:lpstr>
      <vt:lpstr>Geography IA</vt:lpstr>
      <vt:lpstr>Evaluation</vt:lpstr>
      <vt:lpstr>What to include in the 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IA</dc:title>
  <dc:creator>Anna Bennett</dc:creator>
  <cp:lastModifiedBy>Anna Bennett</cp:lastModifiedBy>
  <cp:revision>4</cp:revision>
  <dcterms:created xsi:type="dcterms:W3CDTF">2018-05-14T15:33:05Z</dcterms:created>
  <dcterms:modified xsi:type="dcterms:W3CDTF">2019-06-09T12:07:55Z</dcterms:modified>
</cp:coreProperties>
</file>