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8" r:id="rId3"/>
    <p:sldId id="262" r:id="rId4"/>
    <p:sldId id="347" r:id="rId5"/>
    <p:sldId id="348" r:id="rId6"/>
    <p:sldId id="334" r:id="rId7"/>
    <p:sldId id="309" r:id="rId8"/>
    <p:sldId id="337" r:id="rId9"/>
    <p:sldId id="323" r:id="rId10"/>
    <p:sldId id="346" r:id="rId11"/>
    <p:sldId id="263" r:id="rId12"/>
    <p:sldId id="335" r:id="rId13"/>
    <p:sldId id="340" r:id="rId14"/>
    <p:sldId id="336" r:id="rId15"/>
    <p:sldId id="351" r:id="rId16"/>
    <p:sldId id="339" r:id="rId17"/>
    <p:sldId id="330" r:id="rId18"/>
    <p:sldId id="338" r:id="rId19"/>
    <p:sldId id="352" r:id="rId20"/>
    <p:sldId id="345" r:id="rId21"/>
    <p:sldId id="341" r:id="rId22"/>
    <p:sldId id="342" r:id="rId23"/>
    <p:sldId id="344" r:id="rId24"/>
    <p:sldId id="353" r:id="rId25"/>
    <p:sldId id="354" r:id="rId26"/>
    <p:sldId id="349" r:id="rId27"/>
    <p:sldId id="316" r:id="rId28"/>
    <p:sldId id="307" r:id="rId29"/>
    <p:sldId id="35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4632"/>
  </p:normalViewPr>
  <p:slideViewPr>
    <p:cSldViewPr snapToGrid="0" snapToObjects="1">
      <p:cViewPr varScale="1">
        <p:scale>
          <a:sx n="113" d="100"/>
          <a:sy n="113" d="100"/>
        </p:scale>
        <p:origin x="52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167B2-41DD-BA49-A823-B2090000F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FFEB9D-4BDE-1344-BD9E-B575CED832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036542-67AF-C744-833D-F936CCF055A5}"/>
              </a:ext>
            </a:extLst>
          </p:cNvPr>
          <p:cNvSpPr>
            <a:spLocks noGrp="1"/>
          </p:cNvSpPr>
          <p:nvPr>
            <p:ph type="dt" sz="half" idx="10"/>
          </p:nvPr>
        </p:nvSpPr>
        <p:spPr/>
        <p:txBody>
          <a:bodyPr/>
          <a:lstStyle/>
          <a:p>
            <a:fld id="{EDFC0E9F-F573-524F-A075-20F7DCC95E57}" type="datetimeFigureOut">
              <a:rPr lang="en-US" smtClean="0"/>
              <a:t>1/8/19</a:t>
            </a:fld>
            <a:endParaRPr lang="en-US"/>
          </a:p>
        </p:txBody>
      </p:sp>
      <p:sp>
        <p:nvSpPr>
          <p:cNvPr id="5" name="Footer Placeholder 4">
            <a:extLst>
              <a:ext uri="{FF2B5EF4-FFF2-40B4-BE49-F238E27FC236}">
                <a16:creationId xmlns:a16="http://schemas.microsoft.com/office/drawing/2014/main" id="{A52591F2-BC27-804C-8456-DECC24FA87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2A6673-F606-884D-A5D4-67966250F3AC}"/>
              </a:ext>
            </a:extLst>
          </p:cNvPr>
          <p:cNvSpPr>
            <a:spLocks noGrp="1"/>
          </p:cNvSpPr>
          <p:nvPr>
            <p:ph type="sldNum" sz="quarter" idx="12"/>
          </p:nvPr>
        </p:nvSpPr>
        <p:spPr/>
        <p:txBody>
          <a:bodyPr/>
          <a:lstStyle/>
          <a:p>
            <a:fld id="{3A8AB69E-A54D-CA42-B6BA-58791B757CAF}" type="slidenum">
              <a:rPr lang="en-US" smtClean="0"/>
              <a:t>‹#›</a:t>
            </a:fld>
            <a:endParaRPr lang="en-US"/>
          </a:p>
        </p:txBody>
      </p:sp>
    </p:spTree>
    <p:extLst>
      <p:ext uri="{BB962C8B-B14F-4D97-AF65-F5344CB8AC3E}">
        <p14:creationId xmlns:p14="http://schemas.microsoft.com/office/powerpoint/2010/main" val="3467933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91AF2-30FA-C844-A526-9CFFA92310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3DD3E1-C11E-0845-A893-9AD42B16246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FE65B6-90E2-D14D-BF18-6915AF7AABB3}"/>
              </a:ext>
            </a:extLst>
          </p:cNvPr>
          <p:cNvSpPr>
            <a:spLocks noGrp="1"/>
          </p:cNvSpPr>
          <p:nvPr>
            <p:ph type="dt" sz="half" idx="10"/>
          </p:nvPr>
        </p:nvSpPr>
        <p:spPr/>
        <p:txBody>
          <a:bodyPr/>
          <a:lstStyle/>
          <a:p>
            <a:fld id="{EDFC0E9F-F573-524F-A075-20F7DCC95E57}" type="datetimeFigureOut">
              <a:rPr lang="en-US" smtClean="0"/>
              <a:t>1/8/19</a:t>
            </a:fld>
            <a:endParaRPr lang="en-US"/>
          </a:p>
        </p:txBody>
      </p:sp>
      <p:sp>
        <p:nvSpPr>
          <p:cNvPr id="5" name="Footer Placeholder 4">
            <a:extLst>
              <a:ext uri="{FF2B5EF4-FFF2-40B4-BE49-F238E27FC236}">
                <a16:creationId xmlns:a16="http://schemas.microsoft.com/office/drawing/2014/main" id="{A3544248-7A35-824F-9CA5-76B3BDA2C3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3FF879-194E-E749-B60A-B6683359564E}"/>
              </a:ext>
            </a:extLst>
          </p:cNvPr>
          <p:cNvSpPr>
            <a:spLocks noGrp="1"/>
          </p:cNvSpPr>
          <p:nvPr>
            <p:ph type="sldNum" sz="quarter" idx="12"/>
          </p:nvPr>
        </p:nvSpPr>
        <p:spPr/>
        <p:txBody>
          <a:bodyPr/>
          <a:lstStyle/>
          <a:p>
            <a:fld id="{3A8AB69E-A54D-CA42-B6BA-58791B757CAF}" type="slidenum">
              <a:rPr lang="en-US" smtClean="0"/>
              <a:t>‹#›</a:t>
            </a:fld>
            <a:endParaRPr lang="en-US"/>
          </a:p>
        </p:txBody>
      </p:sp>
    </p:spTree>
    <p:extLst>
      <p:ext uri="{BB962C8B-B14F-4D97-AF65-F5344CB8AC3E}">
        <p14:creationId xmlns:p14="http://schemas.microsoft.com/office/powerpoint/2010/main" val="2412815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7E09F6-765F-9743-95F2-CE11FF42368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A668F1-2F5F-DA42-8F90-93288EEE450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7861C5-6A54-9941-8722-15C820176A30}"/>
              </a:ext>
            </a:extLst>
          </p:cNvPr>
          <p:cNvSpPr>
            <a:spLocks noGrp="1"/>
          </p:cNvSpPr>
          <p:nvPr>
            <p:ph type="dt" sz="half" idx="10"/>
          </p:nvPr>
        </p:nvSpPr>
        <p:spPr/>
        <p:txBody>
          <a:bodyPr/>
          <a:lstStyle/>
          <a:p>
            <a:fld id="{EDFC0E9F-F573-524F-A075-20F7DCC95E57}" type="datetimeFigureOut">
              <a:rPr lang="en-US" smtClean="0"/>
              <a:t>1/8/19</a:t>
            </a:fld>
            <a:endParaRPr lang="en-US"/>
          </a:p>
        </p:txBody>
      </p:sp>
      <p:sp>
        <p:nvSpPr>
          <p:cNvPr id="5" name="Footer Placeholder 4">
            <a:extLst>
              <a:ext uri="{FF2B5EF4-FFF2-40B4-BE49-F238E27FC236}">
                <a16:creationId xmlns:a16="http://schemas.microsoft.com/office/drawing/2014/main" id="{926F0E1A-24DF-604D-ADE2-2CB3A9AD3D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3D6B0D-89FD-E447-9CD8-26B8492F62F2}"/>
              </a:ext>
            </a:extLst>
          </p:cNvPr>
          <p:cNvSpPr>
            <a:spLocks noGrp="1"/>
          </p:cNvSpPr>
          <p:nvPr>
            <p:ph type="sldNum" sz="quarter" idx="12"/>
          </p:nvPr>
        </p:nvSpPr>
        <p:spPr/>
        <p:txBody>
          <a:bodyPr/>
          <a:lstStyle/>
          <a:p>
            <a:fld id="{3A8AB69E-A54D-CA42-B6BA-58791B757CAF}" type="slidenum">
              <a:rPr lang="en-US" smtClean="0"/>
              <a:t>‹#›</a:t>
            </a:fld>
            <a:endParaRPr lang="en-US"/>
          </a:p>
        </p:txBody>
      </p:sp>
    </p:spTree>
    <p:extLst>
      <p:ext uri="{BB962C8B-B14F-4D97-AF65-F5344CB8AC3E}">
        <p14:creationId xmlns:p14="http://schemas.microsoft.com/office/powerpoint/2010/main" val="2077365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4CD42-4FB4-4C42-BCD7-8085BFAC1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A18750-AB8C-5A43-A835-C09C97CF363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69F270-6A02-BE40-A370-34FEC7C95B06}"/>
              </a:ext>
            </a:extLst>
          </p:cNvPr>
          <p:cNvSpPr>
            <a:spLocks noGrp="1"/>
          </p:cNvSpPr>
          <p:nvPr>
            <p:ph type="dt" sz="half" idx="10"/>
          </p:nvPr>
        </p:nvSpPr>
        <p:spPr/>
        <p:txBody>
          <a:bodyPr/>
          <a:lstStyle/>
          <a:p>
            <a:fld id="{EDFC0E9F-F573-524F-A075-20F7DCC95E57}" type="datetimeFigureOut">
              <a:rPr lang="en-US" smtClean="0"/>
              <a:t>1/8/19</a:t>
            </a:fld>
            <a:endParaRPr lang="en-US"/>
          </a:p>
        </p:txBody>
      </p:sp>
      <p:sp>
        <p:nvSpPr>
          <p:cNvPr id="5" name="Footer Placeholder 4">
            <a:extLst>
              <a:ext uri="{FF2B5EF4-FFF2-40B4-BE49-F238E27FC236}">
                <a16:creationId xmlns:a16="http://schemas.microsoft.com/office/drawing/2014/main" id="{C0B0C8BB-9F6D-3A4D-A18C-D493B97F06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393FCA-EB42-644B-AE92-437E50BE2FCD}"/>
              </a:ext>
            </a:extLst>
          </p:cNvPr>
          <p:cNvSpPr>
            <a:spLocks noGrp="1"/>
          </p:cNvSpPr>
          <p:nvPr>
            <p:ph type="sldNum" sz="quarter" idx="12"/>
          </p:nvPr>
        </p:nvSpPr>
        <p:spPr/>
        <p:txBody>
          <a:bodyPr/>
          <a:lstStyle/>
          <a:p>
            <a:fld id="{3A8AB69E-A54D-CA42-B6BA-58791B757CAF}" type="slidenum">
              <a:rPr lang="en-US" smtClean="0"/>
              <a:t>‹#›</a:t>
            </a:fld>
            <a:endParaRPr lang="en-US"/>
          </a:p>
        </p:txBody>
      </p:sp>
    </p:spTree>
    <p:extLst>
      <p:ext uri="{BB962C8B-B14F-4D97-AF65-F5344CB8AC3E}">
        <p14:creationId xmlns:p14="http://schemas.microsoft.com/office/powerpoint/2010/main" val="3740639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EF8BB-20C2-674E-BC6B-C1D8C21663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5446A5-A549-454B-8A72-CFB2781560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8C052A2-2ED8-B948-8295-610160E7C458}"/>
              </a:ext>
            </a:extLst>
          </p:cNvPr>
          <p:cNvSpPr>
            <a:spLocks noGrp="1"/>
          </p:cNvSpPr>
          <p:nvPr>
            <p:ph type="dt" sz="half" idx="10"/>
          </p:nvPr>
        </p:nvSpPr>
        <p:spPr/>
        <p:txBody>
          <a:bodyPr/>
          <a:lstStyle/>
          <a:p>
            <a:fld id="{EDFC0E9F-F573-524F-A075-20F7DCC95E57}" type="datetimeFigureOut">
              <a:rPr lang="en-US" smtClean="0"/>
              <a:t>1/8/19</a:t>
            </a:fld>
            <a:endParaRPr lang="en-US"/>
          </a:p>
        </p:txBody>
      </p:sp>
      <p:sp>
        <p:nvSpPr>
          <p:cNvPr id="5" name="Footer Placeholder 4">
            <a:extLst>
              <a:ext uri="{FF2B5EF4-FFF2-40B4-BE49-F238E27FC236}">
                <a16:creationId xmlns:a16="http://schemas.microsoft.com/office/drawing/2014/main" id="{FDEE379B-4594-FB48-9FFB-BEC8FB7707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1EA5E-B5FC-9F4E-A729-CAADBA917B82}"/>
              </a:ext>
            </a:extLst>
          </p:cNvPr>
          <p:cNvSpPr>
            <a:spLocks noGrp="1"/>
          </p:cNvSpPr>
          <p:nvPr>
            <p:ph type="sldNum" sz="quarter" idx="12"/>
          </p:nvPr>
        </p:nvSpPr>
        <p:spPr/>
        <p:txBody>
          <a:bodyPr/>
          <a:lstStyle/>
          <a:p>
            <a:fld id="{3A8AB69E-A54D-CA42-B6BA-58791B757CAF}" type="slidenum">
              <a:rPr lang="en-US" smtClean="0"/>
              <a:t>‹#›</a:t>
            </a:fld>
            <a:endParaRPr lang="en-US"/>
          </a:p>
        </p:txBody>
      </p:sp>
    </p:spTree>
    <p:extLst>
      <p:ext uri="{BB962C8B-B14F-4D97-AF65-F5344CB8AC3E}">
        <p14:creationId xmlns:p14="http://schemas.microsoft.com/office/powerpoint/2010/main" val="3978792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6B416-FF36-1040-B1E6-5281EEC58E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FF2177-8B47-7340-B242-247880D1F74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A71831-C09B-2C49-9C77-813FF10EB99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5EA228-88B6-7C40-B175-9F8C17D2D997}"/>
              </a:ext>
            </a:extLst>
          </p:cNvPr>
          <p:cNvSpPr>
            <a:spLocks noGrp="1"/>
          </p:cNvSpPr>
          <p:nvPr>
            <p:ph type="dt" sz="half" idx="10"/>
          </p:nvPr>
        </p:nvSpPr>
        <p:spPr/>
        <p:txBody>
          <a:bodyPr/>
          <a:lstStyle/>
          <a:p>
            <a:fld id="{EDFC0E9F-F573-524F-A075-20F7DCC95E57}" type="datetimeFigureOut">
              <a:rPr lang="en-US" smtClean="0"/>
              <a:t>1/8/19</a:t>
            </a:fld>
            <a:endParaRPr lang="en-US"/>
          </a:p>
        </p:txBody>
      </p:sp>
      <p:sp>
        <p:nvSpPr>
          <p:cNvPr id="6" name="Footer Placeholder 5">
            <a:extLst>
              <a:ext uri="{FF2B5EF4-FFF2-40B4-BE49-F238E27FC236}">
                <a16:creationId xmlns:a16="http://schemas.microsoft.com/office/drawing/2014/main" id="{CF64E749-2107-8D47-AE24-91D709AE8A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8583B0-4A10-0345-95CC-B9FF695A6967}"/>
              </a:ext>
            </a:extLst>
          </p:cNvPr>
          <p:cNvSpPr>
            <a:spLocks noGrp="1"/>
          </p:cNvSpPr>
          <p:nvPr>
            <p:ph type="sldNum" sz="quarter" idx="12"/>
          </p:nvPr>
        </p:nvSpPr>
        <p:spPr/>
        <p:txBody>
          <a:bodyPr/>
          <a:lstStyle/>
          <a:p>
            <a:fld id="{3A8AB69E-A54D-CA42-B6BA-58791B757CAF}" type="slidenum">
              <a:rPr lang="en-US" smtClean="0"/>
              <a:t>‹#›</a:t>
            </a:fld>
            <a:endParaRPr lang="en-US"/>
          </a:p>
        </p:txBody>
      </p:sp>
    </p:spTree>
    <p:extLst>
      <p:ext uri="{BB962C8B-B14F-4D97-AF65-F5344CB8AC3E}">
        <p14:creationId xmlns:p14="http://schemas.microsoft.com/office/powerpoint/2010/main" val="985953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9EFA6-7A25-014C-917E-8092B36A6E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2C4B92-6F28-914C-8ED7-E71C822098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C35902F-537E-BF44-8FA0-DA7312EB2F5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3F9FC8-A987-374B-828E-9A2805D5CE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D448A77-59F5-0149-AD06-264BD9CF1C1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184A74-5F90-8143-9F41-2FBE8429704A}"/>
              </a:ext>
            </a:extLst>
          </p:cNvPr>
          <p:cNvSpPr>
            <a:spLocks noGrp="1"/>
          </p:cNvSpPr>
          <p:nvPr>
            <p:ph type="dt" sz="half" idx="10"/>
          </p:nvPr>
        </p:nvSpPr>
        <p:spPr/>
        <p:txBody>
          <a:bodyPr/>
          <a:lstStyle/>
          <a:p>
            <a:fld id="{EDFC0E9F-F573-524F-A075-20F7DCC95E57}" type="datetimeFigureOut">
              <a:rPr lang="en-US" smtClean="0"/>
              <a:t>1/8/19</a:t>
            </a:fld>
            <a:endParaRPr lang="en-US"/>
          </a:p>
        </p:txBody>
      </p:sp>
      <p:sp>
        <p:nvSpPr>
          <p:cNvPr id="8" name="Footer Placeholder 7">
            <a:extLst>
              <a:ext uri="{FF2B5EF4-FFF2-40B4-BE49-F238E27FC236}">
                <a16:creationId xmlns:a16="http://schemas.microsoft.com/office/drawing/2014/main" id="{51F1E438-9302-C846-8A86-4E491949F7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199FF0-3752-6748-BBEE-684839195B1A}"/>
              </a:ext>
            </a:extLst>
          </p:cNvPr>
          <p:cNvSpPr>
            <a:spLocks noGrp="1"/>
          </p:cNvSpPr>
          <p:nvPr>
            <p:ph type="sldNum" sz="quarter" idx="12"/>
          </p:nvPr>
        </p:nvSpPr>
        <p:spPr/>
        <p:txBody>
          <a:bodyPr/>
          <a:lstStyle/>
          <a:p>
            <a:fld id="{3A8AB69E-A54D-CA42-B6BA-58791B757CAF}" type="slidenum">
              <a:rPr lang="en-US" smtClean="0"/>
              <a:t>‹#›</a:t>
            </a:fld>
            <a:endParaRPr lang="en-US"/>
          </a:p>
        </p:txBody>
      </p:sp>
    </p:spTree>
    <p:extLst>
      <p:ext uri="{BB962C8B-B14F-4D97-AF65-F5344CB8AC3E}">
        <p14:creationId xmlns:p14="http://schemas.microsoft.com/office/powerpoint/2010/main" val="665800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DB40B-B10D-1247-8794-072D68E9D2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B294CF-8D1D-A449-BF4A-C7C8A0F3CD6A}"/>
              </a:ext>
            </a:extLst>
          </p:cNvPr>
          <p:cNvSpPr>
            <a:spLocks noGrp="1"/>
          </p:cNvSpPr>
          <p:nvPr>
            <p:ph type="dt" sz="half" idx="10"/>
          </p:nvPr>
        </p:nvSpPr>
        <p:spPr/>
        <p:txBody>
          <a:bodyPr/>
          <a:lstStyle/>
          <a:p>
            <a:fld id="{EDFC0E9F-F573-524F-A075-20F7DCC95E57}" type="datetimeFigureOut">
              <a:rPr lang="en-US" smtClean="0"/>
              <a:t>1/8/19</a:t>
            </a:fld>
            <a:endParaRPr lang="en-US"/>
          </a:p>
        </p:txBody>
      </p:sp>
      <p:sp>
        <p:nvSpPr>
          <p:cNvPr id="4" name="Footer Placeholder 3">
            <a:extLst>
              <a:ext uri="{FF2B5EF4-FFF2-40B4-BE49-F238E27FC236}">
                <a16:creationId xmlns:a16="http://schemas.microsoft.com/office/drawing/2014/main" id="{5B5DB799-8A8F-1D45-B41B-6A97DFF779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C1AB9A-41A0-374A-BF2B-B3D26F657577}"/>
              </a:ext>
            </a:extLst>
          </p:cNvPr>
          <p:cNvSpPr>
            <a:spLocks noGrp="1"/>
          </p:cNvSpPr>
          <p:nvPr>
            <p:ph type="sldNum" sz="quarter" idx="12"/>
          </p:nvPr>
        </p:nvSpPr>
        <p:spPr/>
        <p:txBody>
          <a:bodyPr/>
          <a:lstStyle/>
          <a:p>
            <a:fld id="{3A8AB69E-A54D-CA42-B6BA-58791B757CAF}" type="slidenum">
              <a:rPr lang="en-US" smtClean="0"/>
              <a:t>‹#›</a:t>
            </a:fld>
            <a:endParaRPr lang="en-US"/>
          </a:p>
        </p:txBody>
      </p:sp>
    </p:spTree>
    <p:extLst>
      <p:ext uri="{BB962C8B-B14F-4D97-AF65-F5344CB8AC3E}">
        <p14:creationId xmlns:p14="http://schemas.microsoft.com/office/powerpoint/2010/main" val="3841957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F93B25-5868-0147-8E6B-F438C953045B}"/>
              </a:ext>
            </a:extLst>
          </p:cNvPr>
          <p:cNvSpPr>
            <a:spLocks noGrp="1"/>
          </p:cNvSpPr>
          <p:nvPr>
            <p:ph type="dt" sz="half" idx="10"/>
          </p:nvPr>
        </p:nvSpPr>
        <p:spPr/>
        <p:txBody>
          <a:bodyPr/>
          <a:lstStyle/>
          <a:p>
            <a:fld id="{EDFC0E9F-F573-524F-A075-20F7DCC95E57}" type="datetimeFigureOut">
              <a:rPr lang="en-US" smtClean="0"/>
              <a:t>1/8/19</a:t>
            </a:fld>
            <a:endParaRPr lang="en-US"/>
          </a:p>
        </p:txBody>
      </p:sp>
      <p:sp>
        <p:nvSpPr>
          <p:cNvPr id="3" name="Footer Placeholder 2">
            <a:extLst>
              <a:ext uri="{FF2B5EF4-FFF2-40B4-BE49-F238E27FC236}">
                <a16:creationId xmlns:a16="http://schemas.microsoft.com/office/drawing/2014/main" id="{EDC9AC4B-D26F-B248-A37F-1EA4DFB2F0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81C27E-6986-C645-9E67-81492C351A2D}"/>
              </a:ext>
            </a:extLst>
          </p:cNvPr>
          <p:cNvSpPr>
            <a:spLocks noGrp="1"/>
          </p:cNvSpPr>
          <p:nvPr>
            <p:ph type="sldNum" sz="quarter" idx="12"/>
          </p:nvPr>
        </p:nvSpPr>
        <p:spPr/>
        <p:txBody>
          <a:bodyPr/>
          <a:lstStyle/>
          <a:p>
            <a:fld id="{3A8AB69E-A54D-CA42-B6BA-58791B757CAF}" type="slidenum">
              <a:rPr lang="en-US" smtClean="0"/>
              <a:t>‹#›</a:t>
            </a:fld>
            <a:endParaRPr lang="en-US"/>
          </a:p>
        </p:txBody>
      </p:sp>
    </p:spTree>
    <p:extLst>
      <p:ext uri="{BB962C8B-B14F-4D97-AF65-F5344CB8AC3E}">
        <p14:creationId xmlns:p14="http://schemas.microsoft.com/office/powerpoint/2010/main" val="2307128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79A91-9819-E746-9086-16D110A217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E148407-CF82-F44F-B51F-838CE2B697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6D7B5E-B934-564A-8557-9458C8B766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D571C4A-03BA-E549-8915-567DBCEB0EC2}"/>
              </a:ext>
            </a:extLst>
          </p:cNvPr>
          <p:cNvSpPr>
            <a:spLocks noGrp="1"/>
          </p:cNvSpPr>
          <p:nvPr>
            <p:ph type="dt" sz="half" idx="10"/>
          </p:nvPr>
        </p:nvSpPr>
        <p:spPr/>
        <p:txBody>
          <a:bodyPr/>
          <a:lstStyle/>
          <a:p>
            <a:fld id="{EDFC0E9F-F573-524F-A075-20F7DCC95E57}" type="datetimeFigureOut">
              <a:rPr lang="en-US" smtClean="0"/>
              <a:t>1/8/19</a:t>
            </a:fld>
            <a:endParaRPr lang="en-US"/>
          </a:p>
        </p:txBody>
      </p:sp>
      <p:sp>
        <p:nvSpPr>
          <p:cNvPr id="6" name="Footer Placeholder 5">
            <a:extLst>
              <a:ext uri="{FF2B5EF4-FFF2-40B4-BE49-F238E27FC236}">
                <a16:creationId xmlns:a16="http://schemas.microsoft.com/office/drawing/2014/main" id="{6BE7AFEB-4FC8-7B41-AE58-B28BA4702B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2794D0-B4CF-6648-B429-9E1BC197877D}"/>
              </a:ext>
            </a:extLst>
          </p:cNvPr>
          <p:cNvSpPr>
            <a:spLocks noGrp="1"/>
          </p:cNvSpPr>
          <p:nvPr>
            <p:ph type="sldNum" sz="quarter" idx="12"/>
          </p:nvPr>
        </p:nvSpPr>
        <p:spPr/>
        <p:txBody>
          <a:bodyPr/>
          <a:lstStyle/>
          <a:p>
            <a:fld id="{3A8AB69E-A54D-CA42-B6BA-58791B757CAF}" type="slidenum">
              <a:rPr lang="en-US" smtClean="0"/>
              <a:t>‹#›</a:t>
            </a:fld>
            <a:endParaRPr lang="en-US"/>
          </a:p>
        </p:txBody>
      </p:sp>
    </p:spTree>
    <p:extLst>
      <p:ext uri="{BB962C8B-B14F-4D97-AF65-F5344CB8AC3E}">
        <p14:creationId xmlns:p14="http://schemas.microsoft.com/office/powerpoint/2010/main" val="994960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E230F-4557-1C4E-859C-03B4C846A0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8891E3-A540-114C-9338-6916567897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0902D7-B7DB-A24F-8D5E-5F4F2E90F4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252D8F1-911A-DC4D-A594-DACB93146482}"/>
              </a:ext>
            </a:extLst>
          </p:cNvPr>
          <p:cNvSpPr>
            <a:spLocks noGrp="1"/>
          </p:cNvSpPr>
          <p:nvPr>
            <p:ph type="dt" sz="half" idx="10"/>
          </p:nvPr>
        </p:nvSpPr>
        <p:spPr/>
        <p:txBody>
          <a:bodyPr/>
          <a:lstStyle/>
          <a:p>
            <a:fld id="{EDFC0E9F-F573-524F-A075-20F7DCC95E57}" type="datetimeFigureOut">
              <a:rPr lang="en-US" smtClean="0"/>
              <a:t>1/8/19</a:t>
            </a:fld>
            <a:endParaRPr lang="en-US"/>
          </a:p>
        </p:txBody>
      </p:sp>
      <p:sp>
        <p:nvSpPr>
          <p:cNvPr id="6" name="Footer Placeholder 5">
            <a:extLst>
              <a:ext uri="{FF2B5EF4-FFF2-40B4-BE49-F238E27FC236}">
                <a16:creationId xmlns:a16="http://schemas.microsoft.com/office/drawing/2014/main" id="{B5F7276E-C317-934D-A23F-5C77F948FC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D1EB78-8DD2-294E-9415-7732D6393D8D}"/>
              </a:ext>
            </a:extLst>
          </p:cNvPr>
          <p:cNvSpPr>
            <a:spLocks noGrp="1"/>
          </p:cNvSpPr>
          <p:nvPr>
            <p:ph type="sldNum" sz="quarter" idx="12"/>
          </p:nvPr>
        </p:nvSpPr>
        <p:spPr/>
        <p:txBody>
          <a:bodyPr/>
          <a:lstStyle/>
          <a:p>
            <a:fld id="{3A8AB69E-A54D-CA42-B6BA-58791B757CAF}" type="slidenum">
              <a:rPr lang="en-US" smtClean="0"/>
              <a:t>‹#›</a:t>
            </a:fld>
            <a:endParaRPr lang="en-US"/>
          </a:p>
        </p:txBody>
      </p:sp>
    </p:spTree>
    <p:extLst>
      <p:ext uri="{BB962C8B-B14F-4D97-AF65-F5344CB8AC3E}">
        <p14:creationId xmlns:p14="http://schemas.microsoft.com/office/powerpoint/2010/main" val="1163401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452B50-5CA5-BF49-BBC2-66C846527A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A3AC22F-32D0-DC4E-97F9-7F53555B27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17381A-68E5-F742-983C-A2F1A53358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FC0E9F-F573-524F-A075-20F7DCC95E57}" type="datetimeFigureOut">
              <a:rPr lang="en-US" smtClean="0"/>
              <a:t>1/8/19</a:t>
            </a:fld>
            <a:endParaRPr lang="en-US"/>
          </a:p>
        </p:txBody>
      </p:sp>
      <p:sp>
        <p:nvSpPr>
          <p:cNvPr id="5" name="Footer Placeholder 4">
            <a:extLst>
              <a:ext uri="{FF2B5EF4-FFF2-40B4-BE49-F238E27FC236}">
                <a16:creationId xmlns:a16="http://schemas.microsoft.com/office/drawing/2014/main" id="{F3A82FE9-3A31-CA44-B4A6-81AE223C13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8C471D8-4808-F440-8343-D015B2AB17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8AB69E-A54D-CA42-B6BA-58791B757CAF}" type="slidenum">
              <a:rPr lang="en-US" smtClean="0"/>
              <a:t>‹#›</a:t>
            </a:fld>
            <a:endParaRPr lang="en-US"/>
          </a:p>
        </p:txBody>
      </p:sp>
    </p:spTree>
    <p:extLst>
      <p:ext uri="{BB962C8B-B14F-4D97-AF65-F5344CB8AC3E}">
        <p14:creationId xmlns:p14="http://schemas.microsoft.com/office/powerpoint/2010/main" val="19219979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youtube.com/watch?time_continue=6&amp;v=lLbJZjYyXAs" TargetMode="External"/><Relationship Id="rId1" Type="http://schemas.openxmlformats.org/officeDocument/2006/relationships/slideLayout" Target="../slideLayouts/slideLayout2.xml"/><Relationship Id="rId5" Type="http://schemas.openxmlformats.org/officeDocument/2006/relationships/hyperlink" Target="https://www.greenpeace.org/archive-international/en/campaigns/oceans/fit-for-the-future/pollution/trash-vortex/" TargetMode="Externa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science.howstuffworks.com/environmental/earth/oceanography/great-pacific-garbage-patch.htm"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bbc.co.uk/news/science-environment-42264788" TargetMode="External"/><Relationship Id="rId2" Type="http://schemas.openxmlformats.org/officeDocument/2006/relationships/hyperlink" Target="Island's%20rubbish%20density%20'world's%20worst'%20-%20BBC%20News" TargetMode="External"/><Relationship Id="rId1" Type="http://schemas.openxmlformats.org/officeDocument/2006/relationships/slideLayout" Target="../slideLayouts/slideLayout2.xml"/><Relationship Id="rId6" Type="http://schemas.openxmlformats.org/officeDocument/2006/relationships/hyperlink" Target="https://www.theguardian.com/environment/2017/oct/02/coca-cola-increased-its-production-of-plastic-bottles-by-a-billion-last-year-say-greenpeace?CMP=share_btn_tw" TargetMode="External"/><Relationship Id="rId5" Type="http://schemas.openxmlformats.org/officeDocument/2006/relationships/hyperlink" Target="https://www.houstonchronicle.com/local/gray-matters/article/How-microplastics-are-ruining-the-Gulf-of-Mexico-12511165.php?utm_campaign=twitter-premium&amp;utm_source=CMS%20Sharing%20Button&amp;utm_medium=social" TargetMode="External"/><Relationship Id="rId4" Type="http://schemas.openxmlformats.org/officeDocument/2006/relationships/hyperlink" Target="https://www.theguardian.com/environment/2017/jun/28/a-million-a-minute-worlds-plastic-bottle-binge-as-dangerous-as-climate-change"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youtube.com/watch?v=n1LD-5aKK20"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wwf.org.uk/fight-plastic-pollution"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youtube.com/watch?time_continue=56&amp;v=0PVP5DLFz3o"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oohowater.com/" TargetMode="External"/><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hyperlink" Target="https://www.youtube.com/watch?v=VpXvIuQEbJM"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phys.org/news/2017-04-crowdfunding-consumable-spherical-bottlethe-ooho.html" TargetMode="External"/><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hyperlink" Target="https://vimeo.com/211763394" TargetMode="External"/><Relationship Id="rId4" Type="http://schemas.openxmlformats.org/officeDocument/2006/relationships/hyperlink" Target="https://startacus.net/culture/edible-water-bottle-ooho-receives-a-flood-of-crowdfunding-support#.XDUTYafMw6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youtube.com/watch?time_continue=1&amp;v=_vRU51BeprM" TargetMode="External"/><Relationship Id="rId1" Type="http://schemas.openxmlformats.org/officeDocument/2006/relationships/slideLayout" Target="../slideLayouts/slideLayout2.xml"/><Relationship Id="rId4" Type="http://schemas.openxmlformats.org/officeDocument/2006/relationships/hyperlink" Target="https://www.britishgas.co.uk/business/blog/can-boomy-mcboomface-save-the-oceans/"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bbc.com/news/world-us-canada-44774762" TargetMode="External"/><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hyperlink" Target="https://www.independent.co.uk/news/business/news/mcdonalds-plastic-straws-ban-uk-ireland-pollution-environment-eu-rules-a8399841.html" TargetMode="Externa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hyperlink" Target="https://www.theguardian.com/commentisfree/2014/feb/15/rwanda-banned-plastic-bags-so-can-we" TargetMode="External"/><Relationship Id="rId2" Type="http://schemas.openxmlformats.org/officeDocument/2006/relationships/hyperlink" Target="https://www.youtube.com/watch?v=58aBoXJARNQ" TargetMode="Externa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www.bbc.com/news/magazine-17027990"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youtube.com/watch?time_continue=798&amp;v=u5JkRtMTEdI"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wwf.panda.org/our_work/oceans/problems/shipping/"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teachengineering.org/lessons/view/uoh_dig_mapping_less3" TargetMode="External"/><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D0C9C6-B4AF-504A-88BD-F6E79651186A}"/>
              </a:ext>
            </a:extLst>
          </p:cNvPr>
          <p:cNvPicPr>
            <a:picLocks noChangeAspect="1"/>
          </p:cNvPicPr>
          <p:nvPr/>
        </p:nvPicPr>
        <p:blipFill>
          <a:blip r:embed="rId2"/>
          <a:stretch>
            <a:fillRect/>
          </a:stretch>
        </p:blipFill>
        <p:spPr>
          <a:xfrm>
            <a:off x="216693" y="-135633"/>
            <a:ext cx="11758613" cy="6993633"/>
          </a:xfrm>
          <a:prstGeom prst="rect">
            <a:avLst/>
          </a:prstGeom>
        </p:spPr>
      </p:pic>
      <p:sp>
        <p:nvSpPr>
          <p:cNvPr id="2" name="Title 1">
            <a:extLst>
              <a:ext uri="{FF2B5EF4-FFF2-40B4-BE49-F238E27FC236}">
                <a16:creationId xmlns:a16="http://schemas.microsoft.com/office/drawing/2014/main" id="{039B2750-50FA-FA43-9CC4-C80C174AA798}"/>
              </a:ext>
            </a:extLst>
          </p:cNvPr>
          <p:cNvSpPr>
            <a:spLocks noGrp="1"/>
          </p:cNvSpPr>
          <p:nvPr>
            <p:ph type="ctrTitle"/>
          </p:nvPr>
        </p:nvSpPr>
        <p:spPr>
          <a:xfrm>
            <a:off x="1524000" y="2408238"/>
            <a:ext cx="9144000" cy="2387600"/>
          </a:xfrm>
        </p:spPr>
        <p:txBody>
          <a:bodyPr/>
          <a:lstStyle/>
          <a:p>
            <a:r>
              <a:rPr lang="en-US" dirty="0">
                <a:highlight>
                  <a:srgbClr val="FFFF00"/>
                </a:highlight>
              </a:rPr>
              <a:t>6.2 Environmental risks </a:t>
            </a:r>
          </a:p>
        </p:txBody>
      </p:sp>
      <p:sp>
        <p:nvSpPr>
          <p:cNvPr id="3" name="Subtitle 2">
            <a:extLst>
              <a:ext uri="{FF2B5EF4-FFF2-40B4-BE49-F238E27FC236}">
                <a16:creationId xmlns:a16="http://schemas.microsoft.com/office/drawing/2014/main" id="{024930CA-5D2C-BC4B-A5D2-367EF42640A3}"/>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512733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00A4C-1A82-B841-A8CC-1FDA5770E6E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C271030-6C16-7D46-BBCC-9A16A1AF333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8BEDE4C-8FD7-0941-B661-0ED6CBBDF1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1" y="206441"/>
            <a:ext cx="7429500" cy="6445118"/>
          </a:xfrm>
          <a:prstGeom prst="rect">
            <a:avLst/>
          </a:prstGeom>
        </p:spPr>
      </p:pic>
    </p:spTree>
    <p:extLst>
      <p:ext uri="{BB962C8B-B14F-4D97-AF65-F5344CB8AC3E}">
        <p14:creationId xmlns:p14="http://schemas.microsoft.com/office/powerpoint/2010/main" val="296287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EC6D3-9C3C-0642-8590-12C359675980}"/>
              </a:ext>
            </a:extLst>
          </p:cNvPr>
          <p:cNvSpPr>
            <a:spLocks noGrp="1"/>
          </p:cNvSpPr>
          <p:nvPr>
            <p:ph type="title"/>
          </p:nvPr>
        </p:nvSpPr>
        <p:spPr/>
        <p:txBody>
          <a:bodyPr/>
          <a:lstStyle/>
          <a:p>
            <a:r>
              <a:rPr lang="en-US" dirty="0">
                <a:latin typeface="dearJoe 5 CASUAL PRO" panose="02000000000000000000" pitchFamily="2" charset="0"/>
              </a:rPr>
              <a:t>Plastic pollution</a:t>
            </a:r>
          </a:p>
        </p:txBody>
      </p:sp>
      <p:sp>
        <p:nvSpPr>
          <p:cNvPr id="3" name="Content Placeholder 2">
            <a:extLst>
              <a:ext uri="{FF2B5EF4-FFF2-40B4-BE49-F238E27FC236}">
                <a16:creationId xmlns:a16="http://schemas.microsoft.com/office/drawing/2014/main" id="{AEDB9C05-FBDD-1D47-B4F9-2F61EF526F4F}"/>
              </a:ext>
            </a:extLst>
          </p:cNvPr>
          <p:cNvSpPr>
            <a:spLocks noGrp="1"/>
          </p:cNvSpPr>
          <p:nvPr>
            <p:ph idx="1"/>
          </p:nvPr>
        </p:nvSpPr>
        <p:spPr/>
        <p:txBody>
          <a:bodyPr/>
          <a:lstStyle/>
          <a:p>
            <a:pPr marL="0" indent="0">
              <a:buNone/>
            </a:pPr>
            <a:r>
              <a:rPr lang="en-US" dirty="0"/>
              <a:t>Plastic pollution is a problem that has truly ‘gone global’.</a:t>
            </a:r>
          </a:p>
          <a:p>
            <a:pPr marL="0" indent="0">
              <a:buNone/>
            </a:pPr>
            <a:r>
              <a:rPr lang="en-US" dirty="0"/>
              <a:t>Fragments of plastics have been carried by planetary-scale ocean currents to the remotest corners of the world, including both Arctic and Antarctic wilderness areas.</a:t>
            </a:r>
          </a:p>
          <a:p>
            <a:endParaRPr lang="en-US" dirty="0"/>
          </a:p>
        </p:txBody>
      </p:sp>
    </p:spTree>
    <p:extLst>
      <p:ext uri="{BB962C8B-B14F-4D97-AF65-F5344CB8AC3E}">
        <p14:creationId xmlns:p14="http://schemas.microsoft.com/office/powerpoint/2010/main" val="511052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007D8-C3D0-EB46-8A8E-421414FE65C9}"/>
              </a:ext>
            </a:extLst>
          </p:cNvPr>
          <p:cNvSpPr>
            <a:spLocks noGrp="1"/>
          </p:cNvSpPr>
          <p:nvPr>
            <p:ph type="title"/>
          </p:nvPr>
        </p:nvSpPr>
        <p:spPr/>
        <p:txBody>
          <a:bodyPr/>
          <a:lstStyle/>
          <a:p>
            <a:r>
              <a:rPr lang="en-US" dirty="0">
                <a:latin typeface="dearJoe 5 CASUAL PRO" panose="02000000000000000000" pitchFamily="2" charset="0"/>
              </a:rPr>
              <a:t>Trash vortex</a:t>
            </a:r>
            <a:br>
              <a:rPr lang="en-US" dirty="0"/>
            </a:br>
            <a:endParaRPr lang="en-US" dirty="0"/>
          </a:p>
        </p:txBody>
      </p:sp>
      <p:pic>
        <p:nvPicPr>
          <p:cNvPr id="5" name="Content Placeholder 4">
            <a:hlinkClick r:id="rId2"/>
            <a:extLst>
              <a:ext uri="{FF2B5EF4-FFF2-40B4-BE49-F238E27FC236}">
                <a16:creationId xmlns:a16="http://schemas.microsoft.com/office/drawing/2014/main" id="{B9969D82-336B-B745-B070-3EBDF8D9A0FD}"/>
              </a:ext>
            </a:extLst>
          </p:cNvPr>
          <p:cNvPicPr>
            <a:picLocks noGrp="1" noChangeAspect="1"/>
          </p:cNvPicPr>
          <p:nvPr>
            <p:ph idx="1"/>
          </p:nvPr>
        </p:nvPicPr>
        <p:blipFill>
          <a:blip r:embed="rId3"/>
          <a:stretch>
            <a:fillRect/>
          </a:stretch>
        </p:blipFill>
        <p:spPr>
          <a:xfrm>
            <a:off x="649281" y="1497012"/>
            <a:ext cx="5807087" cy="4351338"/>
          </a:xfrm>
        </p:spPr>
      </p:pic>
      <p:sp>
        <p:nvSpPr>
          <p:cNvPr id="6" name="TextBox 5">
            <a:extLst>
              <a:ext uri="{FF2B5EF4-FFF2-40B4-BE49-F238E27FC236}">
                <a16:creationId xmlns:a16="http://schemas.microsoft.com/office/drawing/2014/main" id="{BF0DCEEF-2FBD-4D44-91C2-36E69E7D488F}"/>
              </a:ext>
            </a:extLst>
          </p:cNvPr>
          <p:cNvSpPr txBox="1"/>
          <p:nvPr/>
        </p:nvSpPr>
        <p:spPr>
          <a:xfrm>
            <a:off x="6757988" y="814388"/>
            <a:ext cx="4857750" cy="3139321"/>
          </a:xfrm>
          <a:prstGeom prst="rect">
            <a:avLst/>
          </a:prstGeom>
          <a:noFill/>
        </p:spPr>
        <p:txBody>
          <a:bodyPr wrap="square" rtlCol="0">
            <a:spAutoFit/>
          </a:bodyPr>
          <a:lstStyle/>
          <a:p>
            <a:r>
              <a:rPr lang="en-US" b="1" dirty="0"/>
              <a:t>The Trash Vortex</a:t>
            </a:r>
          </a:p>
          <a:p>
            <a:r>
              <a:rPr lang="en-US" dirty="0"/>
              <a:t>The trash vortex is an area the size of Texas in the North Pacific in which an estimated six kilos of plastic for every kilo of natural plankton, along with other slow degrading garbage, swirls slowly around like a clock, choked with dead fish, marine mammals, and birds who get snared. Some plastics in the gyre will not break down in the lifetimes of the grandchildren of the people who threw them away.</a:t>
            </a:r>
          </a:p>
          <a:p>
            <a:endParaRPr lang="en-US" dirty="0"/>
          </a:p>
        </p:txBody>
      </p:sp>
      <p:pic>
        <p:nvPicPr>
          <p:cNvPr id="8" name="Picture 7">
            <a:extLst>
              <a:ext uri="{FF2B5EF4-FFF2-40B4-BE49-F238E27FC236}">
                <a16:creationId xmlns:a16="http://schemas.microsoft.com/office/drawing/2014/main" id="{B66C1785-AD15-CF46-A35A-7777F6C7D381}"/>
              </a:ext>
            </a:extLst>
          </p:cNvPr>
          <p:cNvPicPr>
            <a:picLocks noChangeAspect="1"/>
          </p:cNvPicPr>
          <p:nvPr/>
        </p:nvPicPr>
        <p:blipFill>
          <a:blip r:embed="rId4"/>
          <a:stretch>
            <a:fillRect/>
          </a:stretch>
        </p:blipFill>
        <p:spPr>
          <a:xfrm>
            <a:off x="7833927" y="3769559"/>
            <a:ext cx="3092835" cy="2078791"/>
          </a:xfrm>
          <a:prstGeom prst="rect">
            <a:avLst/>
          </a:prstGeom>
        </p:spPr>
      </p:pic>
      <p:sp>
        <p:nvSpPr>
          <p:cNvPr id="9" name="TextBox 8">
            <a:extLst>
              <a:ext uri="{FF2B5EF4-FFF2-40B4-BE49-F238E27FC236}">
                <a16:creationId xmlns:a16="http://schemas.microsoft.com/office/drawing/2014/main" id="{950093EB-F180-774B-BD3F-6F3E9EEBB507}"/>
              </a:ext>
            </a:extLst>
          </p:cNvPr>
          <p:cNvSpPr txBox="1"/>
          <p:nvPr/>
        </p:nvSpPr>
        <p:spPr>
          <a:xfrm>
            <a:off x="263528" y="5848350"/>
            <a:ext cx="4229100" cy="923330"/>
          </a:xfrm>
          <a:prstGeom prst="rect">
            <a:avLst/>
          </a:prstGeom>
          <a:noFill/>
        </p:spPr>
        <p:txBody>
          <a:bodyPr wrap="square" rtlCol="0">
            <a:spAutoFit/>
          </a:bodyPr>
          <a:lstStyle/>
          <a:p>
            <a:r>
              <a:rPr lang="en-US" dirty="0">
                <a:hlinkClick r:id="rId5"/>
              </a:rPr>
              <a:t>https://</a:t>
            </a:r>
            <a:r>
              <a:rPr lang="en-US" dirty="0" err="1">
                <a:hlinkClick r:id="rId5"/>
              </a:rPr>
              <a:t>www.greenpeace.org</a:t>
            </a:r>
            <a:r>
              <a:rPr lang="en-US" dirty="0">
                <a:hlinkClick r:id="rId5"/>
              </a:rPr>
              <a:t>/archive-international/</a:t>
            </a:r>
            <a:r>
              <a:rPr lang="en-US" dirty="0" err="1">
                <a:hlinkClick r:id="rId5"/>
              </a:rPr>
              <a:t>en</a:t>
            </a:r>
            <a:r>
              <a:rPr lang="en-US" dirty="0">
                <a:hlinkClick r:id="rId5"/>
              </a:rPr>
              <a:t>/campaigns/oceans/fit-for-the-future/pollution/trash-vortex/</a:t>
            </a:r>
            <a:endParaRPr lang="en-US" dirty="0"/>
          </a:p>
        </p:txBody>
      </p:sp>
    </p:spTree>
    <p:extLst>
      <p:ext uri="{BB962C8B-B14F-4D97-AF65-F5344CB8AC3E}">
        <p14:creationId xmlns:p14="http://schemas.microsoft.com/office/powerpoint/2010/main" val="18797435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89C7B-CA01-534E-BDF4-D7EC3F355762}"/>
              </a:ext>
            </a:extLst>
          </p:cNvPr>
          <p:cNvSpPr>
            <a:spLocks noGrp="1"/>
          </p:cNvSpPr>
          <p:nvPr>
            <p:ph type="title"/>
          </p:nvPr>
        </p:nvSpPr>
        <p:spPr/>
        <p:txBody>
          <a:bodyPr/>
          <a:lstStyle/>
          <a:p>
            <a:r>
              <a:rPr lang="en-US" dirty="0"/>
              <a:t>Why is the world's biggest landfill in the Pacific Ocean?</a:t>
            </a:r>
          </a:p>
        </p:txBody>
      </p:sp>
      <p:pic>
        <p:nvPicPr>
          <p:cNvPr id="5" name="Content Placeholder 4">
            <a:hlinkClick r:id="rId2"/>
            <a:extLst>
              <a:ext uri="{FF2B5EF4-FFF2-40B4-BE49-F238E27FC236}">
                <a16:creationId xmlns:a16="http://schemas.microsoft.com/office/drawing/2014/main" id="{1CC95F57-999B-F54C-8348-DBFA5916D081}"/>
              </a:ext>
            </a:extLst>
          </p:cNvPr>
          <p:cNvPicPr>
            <a:picLocks noGrp="1" noChangeAspect="1"/>
          </p:cNvPicPr>
          <p:nvPr>
            <p:ph idx="1"/>
          </p:nvPr>
        </p:nvPicPr>
        <p:blipFill>
          <a:blip r:embed="rId3"/>
          <a:stretch>
            <a:fillRect/>
          </a:stretch>
        </p:blipFill>
        <p:spPr>
          <a:xfrm>
            <a:off x="1989214" y="1690688"/>
            <a:ext cx="7699222" cy="4351338"/>
          </a:xfrm>
        </p:spPr>
      </p:pic>
    </p:spTree>
    <p:extLst>
      <p:ext uri="{BB962C8B-B14F-4D97-AF65-F5344CB8AC3E}">
        <p14:creationId xmlns:p14="http://schemas.microsoft.com/office/powerpoint/2010/main" val="24449102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BE95B-0400-8448-A929-AF7489DB449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759AD53-E028-6F49-B338-314EF1595F03}"/>
              </a:ext>
            </a:extLst>
          </p:cNvPr>
          <p:cNvPicPr>
            <a:picLocks noGrp="1" noChangeAspect="1"/>
          </p:cNvPicPr>
          <p:nvPr>
            <p:ph idx="1"/>
          </p:nvPr>
        </p:nvPicPr>
        <p:blipFill>
          <a:blip r:embed="rId2"/>
          <a:stretch>
            <a:fillRect/>
          </a:stretch>
        </p:blipFill>
        <p:spPr>
          <a:xfrm>
            <a:off x="232603" y="66980"/>
            <a:ext cx="11468860" cy="6724040"/>
          </a:xfrm>
        </p:spPr>
      </p:pic>
    </p:spTree>
    <p:extLst>
      <p:ext uri="{BB962C8B-B14F-4D97-AF65-F5344CB8AC3E}">
        <p14:creationId xmlns:p14="http://schemas.microsoft.com/office/powerpoint/2010/main" val="1006516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AE8CB-99AF-2F4D-8657-828399954993}"/>
              </a:ext>
            </a:extLst>
          </p:cNvPr>
          <p:cNvSpPr>
            <a:spLocks noGrp="1"/>
          </p:cNvSpPr>
          <p:nvPr>
            <p:ph type="title"/>
          </p:nvPr>
        </p:nvSpPr>
        <p:spPr/>
        <p:txBody>
          <a:bodyPr/>
          <a:lstStyle/>
          <a:p>
            <a:r>
              <a:rPr lang="en-US" dirty="0"/>
              <a:t>Why has global plastic </a:t>
            </a:r>
            <a:r>
              <a:rPr lang="en-US"/>
              <a:t>use increased? </a:t>
            </a:r>
          </a:p>
        </p:txBody>
      </p:sp>
      <p:pic>
        <p:nvPicPr>
          <p:cNvPr id="5" name="Content Placeholder 4">
            <a:extLst>
              <a:ext uri="{FF2B5EF4-FFF2-40B4-BE49-F238E27FC236}">
                <a16:creationId xmlns:a16="http://schemas.microsoft.com/office/drawing/2014/main" id="{C8A9C554-5514-3D4A-8238-A9A278882BEE}"/>
              </a:ext>
            </a:extLst>
          </p:cNvPr>
          <p:cNvPicPr>
            <a:picLocks noGrp="1" noChangeAspect="1"/>
          </p:cNvPicPr>
          <p:nvPr>
            <p:ph idx="1"/>
          </p:nvPr>
        </p:nvPicPr>
        <p:blipFill>
          <a:blip r:embed="rId2"/>
          <a:stretch>
            <a:fillRect/>
          </a:stretch>
        </p:blipFill>
        <p:spPr>
          <a:xfrm rot="16200000">
            <a:off x="4117684" y="-701698"/>
            <a:ext cx="3743325" cy="9490120"/>
          </a:xfrm>
        </p:spPr>
      </p:pic>
    </p:spTree>
    <p:extLst>
      <p:ext uri="{BB962C8B-B14F-4D97-AF65-F5344CB8AC3E}">
        <p14:creationId xmlns:p14="http://schemas.microsoft.com/office/powerpoint/2010/main" val="6776546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3992C-2953-B848-81DE-79FF0431152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77B2440-BF5A-BD4B-940B-DFF3E07D52BA}"/>
              </a:ext>
            </a:extLst>
          </p:cNvPr>
          <p:cNvPicPr>
            <a:picLocks noGrp="1" noChangeAspect="1"/>
          </p:cNvPicPr>
          <p:nvPr>
            <p:ph idx="1"/>
          </p:nvPr>
        </p:nvPicPr>
        <p:blipFill>
          <a:blip r:embed="rId2"/>
          <a:stretch>
            <a:fillRect/>
          </a:stretch>
        </p:blipFill>
        <p:spPr>
          <a:xfrm>
            <a:off x="838200" y="496887"/>
            <a:ext cx="7049370" cy="4351338"/>
          </a:xfrm>
        </p:spPr>
      </p:pic>
      <p:sp>
        <p:nvSpPr>
          <p:cNvPr id="6" name="TextBox 5">
            <a:extLst>
              <a:ext uri="{FF2B5EF4-FFF2-40B4-BE49-F238E27FC236}">
                <a16:creationId xmlns:a16="http://schemas.microsoft.com/office/drawing/2014/main" id="{08A5E893-00F0-DF4A-9BF6-3B077B65B6E1}"/>
              </a:ext>
            </a:extLst>
          </p:cNvPr>
          <p:cNvSpPr txBox="1"/>
          <p:nvPr/>
        </p:nvSpPr>
        <p:spPr>
          <a:xfrm>
            <a:off x="7964846" y="428178"/>
            <a:ext cx="3879491" cy="5016758"/>
          </a:xfrm>
          <a:prstGeom prst="rect">
            <a:avLst/>
          </a:prstGeom>
          <a:noFill/>
        </p:spPr>
        <p:txBody>
          <a:bodyPr wrap="square" rtlCol="0">
            <a:spAutoFit/>
          </a:bodyPr>
          <a:lstStyle/>
          <a:p>
            <a:r>
              <a:rPr lang="en-US" sz="3200" dirty="0">
                <a:latin typeface="dearJoe 5 CASUAL PRO" panose="02000000000000000000" pitchFamily="2" charset="0"/>
              </a:rPr>
              <a:t>Read: The plastic global challenge</a:t>
            </a:r>
          </a:p>
          <a:p>
            <a:endParaRPr lang="en-US" sz="3200" dirty="0"/>
          </a:p>
          <a:p>
            <a:r>
              <a:rPr lang="en-US" sz="3200" dirty="0"/>
              <a:t>_What are the causes of increased plastic?</a:t>
            </a:r>
          </a:p>
          <a:p>
            <a:r>
              <a:rPr lang="en-US" sz="3200" dirty="0"/>
              <a:t>_ Where is it impacting and why?</a:t>
            </a:r>
          </a:p>
          <a:p>
            <a:r>
              <a:rPr lang="en-US" sz="3200" dirty="0"/>
              <a:t>_What impacts? </a:t>
            </a:r>
          </a:p>
          <a:p>
            <a:r>
              <a:rPr lang="en-US" sz="3200" dirty="0"/>
              <a:t>_ What are the solutions to the issue? </a:t>
            </a:r>
          </a:p>
        </p:txBody>
      </p:sp>
    </p:spTree>
    <p:extLst>
      <p:ext uri="{BB962C8B-B14F-4D97-AF65-F5344CB8AC3E}">
        <p14:creationId xmlns:p14="http://schemas.microsoft.com/office/powerpoint/2010/main" val="3213213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dearJoe 5 CASUAL PRO" panose="02000000000000000000" pitchFamily="2" charset="0"/>
              </a:rPr>
              <a:t>Additional reading: What is the issue with Plastic? </a:t>
            </a:r>
          </a:p>
        </p:txBody>
      </p:sp>
      <p:sp>
        <p:nvSpPr>
          <p:cNvPr id="3" name="Content Placeholder 2"/>
          <p:cNvSpPr>
            <a:spLocks noGrp="1"/>
          </p:cNvSpPr>
          <p:nvPr>
            <p:ph idx="1"/>
          </p:nvPr>
        </p:nvSpPr>
        <p:spPr>
          <a:xfrm>
            <a:off x="642938" y="1690688"/>
            <a:ext cx="10710862" cy="4525963"/>
          </a:xfrm>
        </p:spPr>
        <p:txBody>
          <a:bodyPr>
            <a:normAutofit/>
          </a:bodyPr>
          <a:lstStyle/>
          <a:p>
            <a:pPr marL="0" indent="0">
              <a:buNone/>
            </a:pPr>
            <a:r>
              <a:rPr lang="en-US" sz="1800" b="1" u="sng" dirty="0">
                <a:hlinkClick r:id="rId2" action="ppaction://hlinkfile"/>
              </a:rPr>
              <a:t>https://</a:t>
            </a:r>
            <a:r>
              <a:rPr lang="en-US" sz="1800" b="1" u="sng" dirty="0" err="1">
                <a:hlinkClick r:id="rId2" action="ppaction://hlinkfile"/>
              </a:rPr>
              <a:t>www.youtube.com</a:t>
            </a:r>
            <a:r>
              <a:rPr lang="en-US" sz="1800" b="1" u="sng" dirty="0">
                <a:hlinkClick r:id="rId2" action="ppaction://hlinkfile"/>
              </a:rPr>
              <a:t>/</a:t>
            </a:r>
            <a:r>
              <a:rPr lang="en-US" sz="1800" b="1" u="sng" dirty="0" err="1">
                <a:hlinkClick r:id="rId2" action="ppaction://hlinkfile"/>
              </a:rPr>
              <a:t>watch?v</a:t>
            </a:r>
            <a:r>
              <a:rPr lang="en-US" sz="1800" b="1" u="sng" dirty="0">
                <a:hlinkClick r:id="rId2" action="ppaction://hlinkfile"/>
              </a:rPr>
              <a:t>=bQCReet5oyA</a:t>
            </a:r>
            <a:endParaRPr lang="en-US" sz="1800" b="1" u="sng" dirty="0"/>
          </a:p>
          <a:p>
            <a:pPr marL="0" indent="0">
              <a:buNone/>
            </a:pPr>
            <a:r>
              <a:rPr lang="en-US" sz="1800" b="1" dirty="0">
                <a:hlinkClick r:id="rId3"/>
              </a:rPr>
              <a:t>Seven charts that explain the plastic pollution problem</a:t>
            </a:r>
            <a:endParaRPr lang="en-US" sz="1800" b="1" dirty="0"/>
          </a:p>
          <a:p>
            <a:pPr marL="0" indent="0">
              <a:buNone/>
            </a:pPr>
            <a:r>
              <a:rPr lang="en-US" sz="1800" dirty="0">
                <a:hlinkClick r:id="rId4"/>
              </a:rPr>
              <a:t>A million bottles a minute: world's plastic binge 'as dangerous as climate change'</a:t>
            </a:r>
            <a:endParaRPr lang="en-US" sz="1800" dirty="0"/>
          </a:p>
          <a:p>
            <a:pPr marL="0" indent="0">
              <a:buNone/>
            </a:pPr>
            <a:endParaRPr lang="en-US" sz="1800" dirty="0">
              <a:hlinkClick r:id="rId5"/>
            </a:endParaRPr>
          </a:p>
          <a:p>
            <a:pPr marL="0" indent="0">
              <a:buNone/>
            </a:pPr>
            <a:r>
              <a:rPr lang="en-US" sz="1800" dirty="0">
                <a:hlinkClick r:id="rId5"/>
              </a:rPr>
              <a:t>How plastic pollution is hurting the Gulf of Mexico</a:t>
            </a:r>
            <a:endParaRPr lang="en-US" sz="1800" dirty="0"/>
          </a:p>
          <a:p>
            <a:pPr marL="0" indent="0">
              <a:buNone/>
            </a:pPr>
            <a:r>
              <a:rPr lang="en-US" sz="1800" dirty="0">
                <a:hlinkClick r:id="rId6"/>
              </a:rPr>
              <a:t>Coca-Cola increased its production of plastic bottles by a billion last year, says Greenpeace</a:t>
            </a:r>
            <a:endParaRPr lang="en-US" sz="1800" dirty="0"/>
          </a:p>
          <a:p>
            <a:endParaRPr lang="en-US" sz="1800" dirty="0"/>
          </a:p>
        </p:txBody>
      </p:sp>
    </p:spTree>
    <p:extLst>
      <p:ext uri="{BB962C8B-B14F-4D97-AF65-F5344CB8AC3E}">
        <p14:creationId xmlns:p14="http://schemas.microsoft.com/office/powerpoint/2010/main" val="2080685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215AB-5C78-2145-B4E4-747C230B925D}"/>
              </a:ext>
            </a:extLst>
          </p:cNvPr>
          <p:cNvSpPr>
            <a:spLocks noGrp="1"/>
          </p:cNvSpPr>
          <p:nvPr>
            <p:ph type="title"/>
          </p:nvPr>
        </p:nvSpPr>
        <p:spPr/>
        <p:txBody>
          <a:bodyPr/>
          <a:lstStyle/>
          <a:p>
            <a:r>
              <a:rPr lang="en-US" dirty="0"/>
              <a:t>Maldives: Trashing an Island</a:t>
            </a:r>
          </a:p>
        </p:txBody>
      </p:sp>
      <p:pic>
        <p:nvPicPr>
          <p:cNvPr id="5" name="Content Placeholder 4">
            <a:hlinkClick r:id="rId2"/>
            <a:extLst>
              <a:ext uri="{FF2B5EF4-FFF2-40B4-BE49-F238E27FC236}">
                <a16:creationId xmlns:a16="http://schemas.microsoft.com/office/drawing/2014/main" id="{3079DA24-069B-BB49-A272-5182EE68666A}"/>
              </a:ext>
            </a:extLst>
          </p:cNvPr>
          <p:cNvPicPr>
            <a:picLocks noGrp="1" noChangeAspect="1"/>
          </p:cNvPicPr>
          <p:nvPr>
            <p:ph idx="1"/>
          </p:nvPr>
        </p:nvPicPr>
        <p:blipFill>
          <a:blip r:embed="rId3"/>
          <a:stretch>
            <a:fillRect/>
          </a:stretch>
        </p:blipFill>
        <p:spPr>
          <a:xfrm>
            <a:off x="638875" y="1690688"/>
            <a:ext cx="7685276" cy="4351338"/>
          </a:xfrm>
        </p:spPr>
      </p:pic>
      <p:sp>
        <p:nvSpPr>
          <p:cNvPr id="6" name="TextBox 5">
            <a:extLst>
              <a:ext uri="{FF2B5EF4-FFF2-40B4-BE49-F238E27FC236}">
                <a16:creationId xmlns:a16="http://schemas.microsoft.com/office/drawing/2014/main" id="{71D10CD9-AF5F-3F4D-AA36-5B92FC489CE5}"/>
              </a:ext>
            </a:extLst>
          </p:cNvPr>
          <p:cNvSpPr txBox="1"/>
          <p:nvPr/>
        </p:nvSpPr>
        <p:spPr>
          <a:xfrm>
            <a:off x="8715375" y="1027906"/>
            <a:ext cx="3000375" cy="2585323"/>
          </a:xfrm>
          <a:prstGeom prst="rect">
            <a:avLst/>
          </a:prstGeom>
          <a:solidFill>
            <a:srgbClr val="FFFF00"/>
          </a:solidFill>
        </p:spPr>
        <p:txBody>
          <a:bodyPr wrap="square" rtlCol="0">
            <a:spAutoFit/>
          </a:bodyPr>
          <a:lstStyle/>
          <a:p>
            <a:r>
              <a:rPr lang="en-US" dirty="0"/>
              <a:t>Link to: </a:t>
            </a:r>
          </a:p>
          <a:p>
            <a:endParaRPr lang="en-US" dirty="0"/>
          </a:p>
          <a:p>
            <a:r>
              <a:rPr lang="en-US" dirty="0"/>
              <a:t>Environmental impacts of tourism </a:t>
            </a:r>
          </a:p>
          <a:p>
            <a:r>
              <a:rPr lang="en-US" dirty="0"/>
              <a:t>Global shift in industry</a:t>
            </a:r>
          </a:p>
          <a:p>
            <a:r>
              <a:rPr lang="en-US" dirty="0"/>
              <a:t>Local impacts of global flows</a:t>
            </a:r>
          </a:p>
          <a:p>
            <a:r>
              <a:rPr lang="en-US" dirty="0"/>
              <a:t> </a:t>
            </a:r>
          </a:p>
          <a:p>
            <a:endParaRPr lang="en-US" dirty="0"/>
          </a:p>
          <a:p>
            <a:endParaRPr lang="en-US" dirty="0"/>
          </a:p>
        </p:txBody>
      </p:sp>
      <p:sp>
        <p:nvSpPr>
          <p:cNvPr id="7" name="TextBox 6">
            <a:extLst>
              <a:ext uri="{FF2B5EF4-FFF2-40B4-BE49-F238E27FC236}">
                <a16:creationId xmlns:a16="http://schemas.microsoft.com/office/drawing/2014/main" id="{1B00FBFA-3A2B-0740-80F5-4E33045A6034}"/>
              </a:ext>
            </a:extLst>
          </p:cNvPr>
          <p:cNvSpPr txBox="1"/>
          <p:nvPr/>
        </p:nvSpPr>
        <p:spPr>
          <a:xfrm>
            <a:off x="8601075" y="3814763"/>
            <a:ext cx="3414713" cy="2862322"/>
          </a:xfrm>
          <a:prstGeom prst="rect">
            <a:avLst/>
          </a:prstGeom>
          <a:noFill/>
        </p:spPr>
        <p:txBody>
          <a:bodyPr wrap="square" rtlCol="0">
            <a:spAutoFit/>
          </a:bodyPr>
          <a:lstStyle/>
          <a:p>
            <a:r>
              <a:rPr lang="en-US" dirty="0" err="1"/>
              <a:t>Thilafushi</a:t>
            </a:r>
            <a:r>
              <a:rPr lang="en-US" dirty="0"/>
              <a:t>, the trash island of Maldives, collects trash from many residential islands in </a:t>
            </a:r>
            <a:r>
              <a:rPr lang="en-US" dirty="0" err="1"/>
              <a:t>Kaafu</a:t>
            </a:r>
            <a:r>
              <a:rPr lang="en-US" dirty="0"/>
              <a:t> Atoll and resorts across the country. Trash is sorted and materials such as plastic and metal are recycled, house-hold waste is mostly incinerated. Construction waste is dumped to the sea to extend the land area.</a:t>
            </a:r>
          </a:p>
        </p:txBody>
      </p:sp>
    </p:spTree>
    <p:extLst>
      <p:ext uri="{BB962C8B-B14F-4D97-AF65-F5344CB8AC3E}">
        <p14:creationId xmlns:p14="http://schemas.microsoft.com/office/powerpoint/2010/main" val="15654835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80650-87FD-814C-815E-5D1AB8248DC9}"/>
              </a:ext>
            </a:extLst>
          </p:cNvPr>
          <p:cNvSpPr>
            <a:spLocks noGrp="1"/>
          </p:cNvSpPr>
          <p:nvPr>
            <p:ph type="title"/>
          </p:nvPr>
        </p:nvSpPr>
        <p:spPr/>
        <p:txBody>
          <a:bodyPr/>
          <a:lstStyle/>
          <a:p>
            <a:r>
              <a:rPr lang="en-US" dirty="0">
                <a:latin typeface="dearJoe 5 CASUAL PRO" panose="02000000000000000000" pitchFamily="2" charset="0"/>
              </a:rPr>
              <a:t>Managing global risks and wicked problems</a:t>
            </a:r>
          </a:p>
        </p:txBody>
      </p:sp>
      <p:pic>
        <p:nvPicPr>
          <p:cNvPr id="5" name="Content Placeholder 4">
            <a:extLst>
              <a:ext uri="{FF2B5EF4-FFF2-40B4-BE49-F238E27FC236}">
                <a16:creationId xmlns:a16="http://schemas.microsoft.com/office/drawing/2014/main" id="{EFA5922F-2762-AA46-B61E-EF0A948A1D3C}"/>
              </a:ext>
            </a:extLst>
          </p:cNvPr>
          <p:cNvPicPr>
            <a:picLocks noGrp="1" noChangeAspect="1"/>
          </p:cNvPicPr>
          <p:nvPr>
            <p:ph idx="1"/>
          </p:nvPr>
        </p:nvPicPr>
        <p:blipFill>
          <a:blip r:embed="rId2"/>
          <a:stretch>
            <a:fillRect/>
          </a:stretch>
        </p:blipFill>
        <p:spPr>
          <a:xfrm rot="16200000">
            <a:off x="4769510" y="-1669390"/>
            <a:ext cx="2569848" cy="10598732"/>
          </a:xfrm>
        </p:spPr>
      </p:pic>
      <p:sp>
        <p:nvSpPr>
          <p:cNvPr id="6" name="TextBox 5">
            <a:extLst>
              <a:ext uri="{FF2B5EF4-FFF2-40B4-BE49-F238E27FC236}">
                <a16:creationId xmlns:a16="http://schemas.microsoft.com/office/drawing/2014/main" id="{A425D213-2BBF-5B44-B27A-545B82A34CDA}"/>
              </a:ext>
            </a:extLst>
          </p:cNvPr>
          <p:cNvSpPr txBox="1"/>
          <p:nvPr/>
        </p:nvSpPr>
        <p:spPr>
          <a:xfrm>
            <a:off x="500063" y="5414963"/>
            <a:ext cx="3557587" cy="923330"/>
          </a:xfrm>
          <a:prstGeom prst="rect">
            <a:avLst/>
          </a:prstGeom>
          <a:solidFill>
            <a:srgbClr val="FFFF00"/>
          </a:solidFill>
        </p:spPr>
        <p:txBody>
          <a:bodyPr wrap="square" rtlCol="0">
            <a:spAutoFit/>
          </a:bodyPr>
          <a:lstStyle/>
          <a:p>
            <a:r>
              <a:rPr lang="en-US" dirty="0"/>
              <a:t>Read the embedded sheet on the Weebly: Taking action to tackle plastic pollution in the oceans</a:t>
            </a:r>
          </a:p>
        </p:txBody>
      </p:sp>
    </p:spTree>
    <p:extLst>
      <p:ext uri="{BB962C8B-B14F-4D97-AF65-F5344CB8AC3E}">
        <p14:creationId xmlns:p14="http://schemas.microsoft.com/office/powerpoint/2010/main" val="1389157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93C73-D5EF-A54B-9904-0D73521A515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877598F-3907-EC44-8A9E-79A4D52B10CB}"/>
              </a:ext>
            </a:extLst>
          </p:cNvPr>
          <p:cNvPicPr>
            <a:picLocks noGrp="1" noChangeAspect="1"/>
          </p:cNvPicPr>
          <p:nvPr>
            <p:ph idx="1"/>
          </p:nvPr>
        </p:nvPicPr>
        <p:blipFill>
          <a:blip r:embed="rId2"/>
          <a:stretch>
            <a:fillRect/>
          </a:stretch>
        </p:blipFill>
        <p:spPr>
          <a:xfrm>
            <a:off x="1392511" y="1029097"/>
            <a:ext cx="9406978" cy="4799806"/>
          </a:xfrm>
        </p:spPr>
      </p:pic>
    </p:spTree>
    <p:extLst>
      <p:ext uri="{BB962C8B-B14F-4D97-AF65-F5344CB8AC3E}">
        <p14:creationId xmlns:p14="http://schemas.microsoft.com/office/powerpoint/2010/main" val="16134271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A829F-1C24-174D-A4F4-B5AFBE75858B}"/>
              </a:ext>
            </a:extLst>
          </p:cNvPr>
          <p:cNvSpPr>
            <a:spLocks noGrp="1"/>
          </p:cNvSpPr>
          <p:nvPr>
            <p:ph type="title"/>
          </p:nvPr>
        </p:nvSpPr>
        <p:spPr/>
        <p:txBody>
          <a:bodyPr/>
          <a:lstStyle/>
          <a:p>
            <a:r>
              <a:rPr lang="en-US" dirty="0">
                <a:latin typeface="dearJoe 5 CASUAL PRO" panose="02000000000000000000" pitchFamily="2" charset="0"/>
              </a:rPr>
              <a:t>Building local and global resilience </a:t>
            </a:r>
          </a:p>
        </p:txBody>
      </p:sp>
      <p:pic>
        <p:nvPicPr>
          <p:cNvPr id="5" name="Content Placeholder 4">
            <a:extLst>
              <a:ext uri="{FF2B5EF4-FFF2-40B4-BE49-F238E27FC236}">
                <a16:creationId xmlns:a16="http://schemas.microsoft.com/office/drawing/2014/main" id="{F604B081-8C44-F640-96CE-767D5598E032}"/>
              </a:ext>
            </a:extLst>
          </p:cNvPr>
          <p:cNvPicPr>
            <a:picLocks noGrp="1" noChangeAspect="1"/>
          </p:cNvPicPr>
          <p:nvPr>
            <p:ph idx="1"/>
          </p:nvPr>
        </p:nvPicPr>
        <p:blipFill>
          <a:blip r:embed="rId2"/>
          <a:stretch>
            <a:fillRect/>
          </a:stretch>
        </p:blipFill>
        <p:spPr>
          <a:xfrm>
            <a:off x="1084263" y="2082800"/>
            <a:ext cx="3479800" cy="2692400"/>
          </a:xfrm>
        </p:spPr>
      </p:pic>
      <p:sp>
        <p:nvSpPr>
          <p:cNvPr id="6" name="TextBox 5">
            <a:extLst>
              <a:ext uri="{FF2B5EF4-FFF2-40B4-BE49-F238E27FC236}">
                <a16:creationId xmlns:a16="http://schemas.microsoft.com/office/drawing/2014/main" id="{A7772847-565D-E446-86F0-EACA24DB4651}"/>
              </a:ext>
            </a:extLst>
          </p:cNvPr>
          <p:cNvSpPr txBox="1"/>
          <p:nvPr/>
        </p:nvSpPr>
        <p:spPr>
          <a:xfrm>
            <a:off x="4743450" y="1871663"/>
            <a:ext cx="6610350" cy="1384995"/>
          </a:xfrm>
          <a:prstGeom prst="rect">
            <a:avLst/>
          </a:prstGeom>
          <a:noFill/>
        </p:spPr>
        <p:txBody>
          <a:bodyPr wrap="square" rtlCol="0">
            <a:spAutoFit/>
          </a:bodyPr>
          <a:lstStyle/>
          <a:p>
            <a:r>
              <a:rPr lang="en-US" sz="2800" dirty="0">
                <a:latin typeface="dearJoe 5 CASUAL PRO" panose="02000000000000000000" pitchFamily="2" charset="0"/>
              </a:rPr>
              <a:t>Read: </a:t>
            </a:r>
            <a:r>
              <a:rPr lang="en-US" sz="2800" dirty="0"/>
              <a:t>The embedded sheet on the Weebly about the WWF</a:t>
            </a:r>
          </a:p>
          <a:p>
            <a:endParaRPr lang="en-US" sz="2800" dirty="0"/>
          </a:p>
        </p:txBody>
      </p:sp>
      <p:pic>
        <p:nvPicPr>
          <p:cNvPr id="8" name="Picture 7">
            <a:extLst>
              <a:ext uri="{FF2B5EF4-FFF2-40B4-BE49-F238E27FC236}">
                <a16:creationId xmlns:a16="http://schemas.microsoft.com/office/drawing/2014/main" id="{BA176FB2-B38B-134C-B3DB-6C699A229FE7}"/>
              </a:ext>
            </a:extLst>
          </p:cNvPr>
          <p:cNvPicPr>
            <a:picLocks noChangeAspect="1"/>
          </p:cNvPicPr>
          <p:nvPr/>
        </p:nvPicPr>
        <p:blipFill>
          <a:blip r:embed="rId3"/>
          <a:stretch>
            <a:fillRect/>
          </a:stretch>
        </p:blipFill>
        <p:spPr>
          <a:xfrm>
            <a:off x="4198937" y="3113088"/>
            <a:ext cx="8160476" cy="1790700"/>
          </a:xfrm>
          <a:prstGeom prst="rect">
            <a:avLst/>
          </a:prstGeom>
        </p:spPr>
      </p:pic>
    </p:spTree>
    <p:extLst>
      <p:ext uri="{BB962C8B-B14F-4D97-AF65-F5344CB8AC3E}">
        <p14:creationId xmlns:p14="http://schemas.microsoft.com/office/powerpoint/2010/main" val="10736337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34420-D549-0240-A22D-B9AC9B698967}"/>
              </a:ext>
            </a:extLst>
          </p:cNvPr>
          <p:cNvSpPr>
            <a:spLocks noGrp="1"/>
          </p:cNvSpPr>
          <p:nvPr>
            <p:ph type="title"/>
          </p:nvPr>
        </p:nvSpPr>
        <p:spPr/>
        <p:txBody>
          <a:bodyPr/>
          <a:lstStyle/>
          <a:p>
            <a:r>
              <a:rPr lang="en-US" dirty="0">
                <a:latin typeface="dearJoe 5 CASUAL PRO" panose="02000000000000000000" pitchFamily="2" charset="0"/>
              </a:rPr>
              <a:t>What are the solutions? Civil society action- WWF</a:t>
            </a:r>
          </a:p>
        </p:txBody>
      </p:sp>
      <p:sp>
        <p:nvSpPr>
          <p:cNvPr id="3" name="Content Placeholder 2">
            <a:extLst>
              <a:ext uri="{FF2B5EF4-FFF2-40B4-BE49-F238E27FC236}">
                <a16:creationId xmlns:a16="http://schemas.microsoft.com/office/drawing/2014/main" id="{D549FF0E-962B-8144-A434-3A5A01B5F5BD}"/>
              </a:ext>
            </a:extLst>
          </p:cNvPr>
          <p:cNvSpPr>
            <a:spLocks noGrp="1"/>
          </p:cNvSpPr>
          <p:nvPr>
            <p:ph idx="1"/>
          </p:nvPr>
        </p:nvSpPr>
        <p:spPr/>
        <p:txBody>
          <a:bodyPr/>
          <a:lstStyle/>
          <a:p>
            <a:r>
              <a:rPr lang="en-US" dirty="0">
                <a:hlinkClick r:id="rId2"/>
              </a:rPr>
              <a:t>https://</a:t>
            </a:r>
            <a:r>
              <a:rPr lang="en-US" dirty="0" err="1">
                <a:hlinkClick r:id="rId2"/>
              </a:rPr>
              <a:t>www.wwf.org.uk</a:t>
            </a:r>
            <a:r>
              <a:rPr lang="en-US" dirty="0">
                <a:hlinkClick r:id="rId2"/>
              </a:rPr>
              <a:t>/fight-plastic-pollution</a:t>
            </a:r>
            <a:endParaRPr lang="en-US" dirty="0"/>
          </a:p>
        </p:txBody>
      </p:sp>
      <p:pic>
        <p:nvPicPr>
          <p:cNvPr id="5" name="Picture 4">
            <a:extLst>
              <a:ext uri="{FF2B5EF4-FFF2-40B4-BE49-F238E27FC236}">
                <a16:creationId xmlns:a16="http://schemas.microsoft.com/office/drawing/2014/main" id="{5DC0C323-58BA-1E45-ABE7-1B2926C086C3}"/>
              </a:ext>
            </a:extLst>
          </p:cNvPr>
          <p:cNvPicPr>
            <a:picLocks noChangeAspect="1"/>
          </p:cNvPicPr>
          <p:nvPr/>
        </p:nvPicPr>
        <p:blipFill>
          <a:blip r:embed="rId3"/>
          <a:stretch>
            <a:fillRect/>
          </a:stretch>
        </p:blipFill>
        <p:spPr>
          <a:xfrm>
            <a:off x="1071563" y="2461068"/>
            <a:ext cx="9301162" cy="4031807"/>
          </a:xfrm>
          <a:prstGeom prst="rect">
            <a:avLst/>
          </a:prstGeom>
        </p:spPr>
      </p:pic>
    </p:spTree>
    <p:extLst>
      <p:ext uri="{BB962C8B-B14F-4D97-AF65-F5344CB8AC3E}">
        <p14:creationId xmlns:p14="http://schemas.microsoft.com/office/powerpoint/2010/main" val="1708663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70F86-FC42-D941-B56C-D81A8ECD63BD}"/>
              </a:ext>
            </a:extLst>
          </p:cNvPr>
          <p:cNvSpPr>
            <a:spLocks noGrp="1"/>
          </p:cNvSpPr>
          <p:nvPr>
            <p:ph type="title"/>
          </p:nvPr>
        </p:nvSpPr>
        <p:spPr/>
        <p:txBody>
          <a:bodyPr/>
          <a:lstStyle/>
          <a:p>
            <a:endParaRPr lang="en-US"/>
          </a:p>
        </p:txBody>
      </p:sp>
      <p:pic>
        <p:nvPicPr>
          <p:cNvPr id="5" name="Content Placeholder 4">
            <a:hlinkClick r:id="rId2"/>
            <a:extLst>
              <a:ext uri="{FF2B5EF4-FFF2-40B4-BE49-F238E27FC236}">
                <a16:creationId xmlns:a16="http://schemas.microsoft.com/office/drawing/2014/main" id="{8CC93CE7-D958-E544-BAF8-0B7D3070CBDD}"/>
              </a:ext>
            </a:extLst>
          </p:cNvPr>
          <p:cNvPicPr>
            <a:picLocks noGrp="1" noChangeAspect="1"/>
          </p:cNvPicPr>
          <p:nvPr>
            <p:ph idx="1"/>
          </p:nvPr>
        </p:nvPicPr>
        <p:blipFill>
          <a:blip r:embed="rId3"/>
          <a:stretch>
            <a:fillRect/>
          </a:stretch>
        </p:blipFill>
        <p:spPr>
          <a:xfrm>
            <a:off x="268406" y="810328"/>
            <a:ext cx="9197737" cy="5237343"/>
          </a:xfrm>
        </p:spPr>
      </p:pic>
      <p:sp>
        <p:nvSpPr>
          <p:cNvPr id="6" name="TextBox 5">
            <a:extLst>
              <a:ext uri="{FF2B5EF4-FFF2-40B4-BE49-F238E27FC236}">
                <a16:creationId xmlns:a16="http://schemas.microsoft.com/office/drawing/2014/main" id="{0C8722FF-3E63-D046-AC71-1838450C3251}"/>
              </a:ext>
            </a:extLst>
          </p:cNvPr>
          <p:cNvSpPr txBox="1"/>
          <p:nvPr/>
        </p:nvSpPr>
        <p:spPr>
          <a:xfrm>
            <a:off x="9758363" y="1027906"/>
            <a:ext cx="1957387" cy="1200329"/>
          </a:xfrm>
          <a:prstGeom prst="rect">
            <a:avLst/>
          </a:prstGeom>
          <a:noFill/>
        </p:spPr>
        <p:txBody>
          <a:bodyPr wrap="square" rtlCol="0">
            <a:spAutoFit/>
          </a:bodyPr>
          <a:lstStyle/>
          <a:p>
            <a:r>
              <a:rPr lang="en-US" dirty="0"/>
              <a:t>How are the WWF encouraging people to reduce plastic pollution? </a:t>
            </a:r>
          </a:p>
        </p:txBody>
      </p:sp>
    </p:spTree>
    <p:extLst>
      <p:ext uri="{BB962C8B-B14F-4D97-AF65-F5344CB8AC3E}">
        <p14:creationId xmlns:p14="http://schemas.microsoft.com/office/powerpoint/2010/main" val="33478667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64789-259F-D74F-95CA-05EFB58ACA9A}"/>
              </a:ext>
            </a:extLst>
          </p:cNvPr>
          <p:cNvSpPr>
            <a:spLocks noGrp="1"/>
          </p:cNvSpPr>
          <p:nvPr>
            <p:ph type="title"/>
          </p:nvPr>
        </p:nvSpPr>
        <p:spPr/>
        <p:txBody>
          <a:bodyPr/>
          <a:lstStyle/>
          <a:p>
            <a:r>
              <a:rPr lang="en-US" dirty="0">
                <a:latin typeface="dearJoe 5 CASUAL PRO" panose="02000000000000000000" pitchFamily="2" charset="0"/>
              </a:rPr>
              <a:t>Links to circular economy </a:t>
            </a:r>
          </a:p>
        </p:txBody>
      </p:sp>
      <p:pic>
        <p:nvPicPr>
          <p:cNvPr id="5" name="Content Placeholder 4">
            <a:extLst>
              <a:ext uri="{FF2B5EF4-FFF2-40B4-BE49-F238E27FC236}">
                <a16:creationId xmlns:a16="http://schemas.microsoft.com/office/drawing/2014/main" id="{008914BA-DEE8-314A-93F9-E13B3A0DD107}"/>
              </a:ext>
            </a:extLst>
          </p:cNvPr>
          <p:cNvPicPr>
            <a:picLocks noGrp="1" noChangeAspect="1"/>
          </p:cNvPicPr>
          <p:nvPr>
            <p:ph idx="1"/>
          </p:nvPr>
        </p:nvPicPr>
        <p:blipFill>
          <a:blip r:embed="rId2"/>
          <a:stretch>
            <a:fillRect/>
          </a:stretch>
        </p:blipFill>
        <p:spPr>
          <a:xfrm>
            <a:off x="308255" y="1476376"/>
            <a:ext cx="7649883" cy="4861065"/>
          </a:xfrm>
        </p:spPr>
      </p:pic>
      <p:sp>
        <p:nvSpPr>
          <p:cNvPr id="6" name="Rectangle 5">
            <a:extLst>
              <a:ext uri="{FF2B5EF4-FFF2-40B4-BE49-F238E27FC236}">
                <a16:creationId xmlns:a16="http://schemas.microsoft.com/office/drawing/2014/main" id="{914CABBE-FB0E-A547-A6DA-2B7BF682EA10}"/>
              </a:ext>
            </a:extLst>
          </p:cNvPr>
          <p:cNvSpPr/>
          <p:nvPr/>
        </p:nvSpPr>
        <p:spPr>
          <a:xfrm>
            <a:off x="7429499" y="638175"/>
            <a:ext cx="2900363" cy="369332"/>
          </a:xfrm>
          <a:prstGeom prst="rect">
            <a:avLst/>
          </a:prstGeom>
        </p:spPr>
        <p:txBody>
          <a:bodyPr wrap="square">
            <a:spAutoFit/>
          </a:bodyPr>
          <a:lstStyle/>
          <a:p>
            <a:r>
              <a:rPr lang="en-US" dirty="0">
                <a:hlinkClick r:id="rId3"/>
              </a:rPr>
              <a:t>http://</a:t>
            </a:r>
            <a:r>
              <a:rPr lang="en-US" dirty="0" err="1">
                <a:hlinkClick r:id="rId3"/>
              </a:rPr>
              <a:t>oohowater.com</a:t>
            </a:r>
            <a:endParaRPr lang="en-US" dirty="0"/>
          </a:p>
        </p:txBody>
      </p:sp>
      <p:sp>
        <p:nvSpPr>
          <p:cNvPr id="7" name="TextBox 6">
            <a:extLst>
              <a:ext uri="{FF2B5EF4-FFF2-40B4-BE49-F238E27FC236}">
                <a16:creationId xmlns:a16="http://schemas.microsoft.com/office/drawing/2014/main" id="{003C282D-4E56-B943-8214-BC19F6B1FC78}"/>
              </a:ext>
            </a:extLst>
          </p:cNvPr>
          <p:cNvSpPr txBox="1"/>
          <p:nvPr/>
        </p:nvSpPr>
        <p:spPr>
          <a:xfrm>
            <a:off x="7958138" y="2847003"/>
            <a:ext cx="3100387" cy="1754326"/>
          </a:xfrm>
          <a:prstGeom prst="rect">
            <a:avLst/>
          </a:prstGeom>
          <a:noFill/>
        </p:spPr>
        <p:txBody>
          <a:bodyPr wrap="square" rtlCol="0">
            <a:spAutoFit/>
          </a:bodyPr>
          <a:lstStyle/>
          <a:p>
            <a:r>
              <a:rPr lang="en-US" dirty="0"/>
              <a:t>It’s a spherical packaging made of seaweed, entirely natural and biodegradable. Our goal is to create a waste-free alternative to plastic bottles and cups. </a:t>
            </a:r>
          </a:p>
        </p:txBody>
      </p:sp>
      <p:sp>
        <p:nvSpPr>
          <p:cNvPr id="8" name="Rectangle 7">
            <a:extLst>
              <a:ext uri="{FF2B5EF4-FFF2-40B4-BE49-F238E27FC236}">
                <a16:creationId xmlns:a16="http://schemas.microsoft.com/office/drawing/2014/main" id="{3AD5B9D3-EA1C-D54D-B34D-BC4794B7EFCD}"/>
              </a:ext>
            </a:extLst>
          </p:cNvPr>
          <p:cNvSpPr/>
          <p:nvPr/>
        </p:nvSpPr>
        <p:spPr>
          <a:xfrm>
            <a:off x="7808118" y="5573494"/>
            <a:ext cx="4543426" cy="646331"/>
          </a:xfrm>
          <a:prstGeom prst="rect">
            <a:avLst/>
          </a:prstGeom>
        </p:spPr>
        <p:txBody>
          <a:bodyPr wrap="square">
            <a:spAutoFit/>
          </a:bodyPr>
          <a:lstStyle/>
          <a:p>
            <a:r>
              <a:rPr lang="en-US" dirty="0">
                <a:hlinkClick r:id="rId4"/>
              </a:rPr>
              <a:t>https://</a:t>
            </a:r>
            <a:r>
              <a:rPr lang="en-US" dirty="0" err="1">
                <a:hlinkClick r:id="rId4"/>
              </a:rPr>
              <a:t>www.youtube.com</a:t>
            </a:r>
            <a:r>
              <a:rPr lang="en-US" dirty="0">
                <a:hlinkClick r:id="rId4"/>
              </a:rPr>
              <a:t>/</a:t>
            </a:r>
            <a:r>
              <a:rPr lang="en-US" dirty="0" err="1">
                <a:hlinkClick r:id="rId4"/>
              </a:rPr>
              <a:t>watch?v</a:t>
            </a:r>
            <a:r>
              <a:rPr lang="en-US" dirty="0">
                <a:hlinkClick r:id="rId4"/>
              </a:rPr>
              <a:t>=</a:t>
            </a:r>
            <a:r>
              <a:rPr lang="en-US" dirty="0" err="1">
                <a:hlinkClick r:id="rId4"/>
              </a:rPr>
              <a:t>VpXvIuQEbJM</a:t>
            </a:r>
            <a:endParaRPr lang="en-US" dirty="0"/>
          </a:p>
        </p:txBody>
      </p:sp>
    </p:spTree>
    <p:extLst>
      <p:ext uri="{BB962C8B-B14F-4D97-AF65-F5344CB8AC3E}">
        <p14:creationId xmlns:p14="http://schemas.microsoft.com/office/powerpoint/2010/main" val="40790535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69FD5-EC68-1A48-BB0B-52BBBB105788}"/>
              </a:ext>
            </a:extLst>
          </p:cNvPr>
          <p:cNvSpPr>
            <a:spLocks noGrp="1"/>
          </p:cNvSpPr>
          <p:nvPr>
            <p:ph type="title"/>
          </p:nvPr>
        </p:nvSpPr>
        <p:spPr/>
        <p:txBody>
          <a:bodyPr/>
          <a:lstStyle/>
          <a:p>
            <a:r>
              <a:rPr lang="en-US" b="1" dirty="0">
                <a:latin typeface="dearJoe 5 CASUAL PRO" panose="02000000000000000000" pitchFamily="2" charset="0"/>
              </a:rPr>
              <a:t>Crowdfunding</a:t>
            </a:r>
            <a:r>
              <a:rPr lang="en-US" dirty="0">
                <a:latin typeface="dearJoe 5 CASUAL PRO" panose="02000000000000000000" pitchFamily="2" charset="0"/>
              </a:rPr>
              <a:t> the </a:t>
            </a:r>
            <a:r>
              <a:rPr lang="en-US" dirty="0" err="1">
                <a:latin typeface="dearJoe 5 CASUAL PRO" panose="02000000000000000000" pitchFamily="2" charset="0"/>
              </a:rPr>
              <a:t>Ooho</a:t>
            </a:r>
            <a:r>
              <a:rPr lang="en-US" dirty="0">
                <a:latin typeface="dearJoe 5 CASUAL PRO" panose="02000000000000000000" pitchFamily="2" charset="0"/>
              </a:rPr>
              <a:t>  </a:t>
            </a:r>
          </a:p>
        </p:txBody>
      </p:sp>
      <p:pic>
        <p:nvPicPr>
          <p:cNvPr id="5" name="Content Placeholder 4">
            <a:extLst>
              <a:ext uri="{FF2B5EF4-FFF2-40B4-BE49-F238E27FC236}">
                <a16:creationId xmlns:a16="http://schemas.microsoft.com/office/drawing/2014/main" id="{096313BA-3038-7945-948F-40ABAA4A6A92}"/>
              </a:ext>
            </a:extLst>
          </p:cNvPr>
          <p:cNvPicPr>
            <a:picLocks noGrp="1" noChangeAspect="1"/>
          </p:cNvPicPr>
          <p:nvPr>
            <p:ph idx="1"/>
          </p:nvPr>
        </p:nvPicPr>
        <p:blipFill>
          <a:blip r:embed="rId2"/>
          <a:stretch>
            <a:fillRect/>
          </a:stretch>
        </p:blipFill>
        <p:spPr>
          <a:xfrm>
            <a:off x="623887" y="1572868"/>
            <a:ext cx="10515600" cy="1284978"/>
          </a:xfrm>
        </p:spPr>
      </p:pic>
      <p:sp>
        <p:nvSpPr>
          <p:cNvPr id="6" name="Rectangle 5">
            <a:extLst>
              <a:ext uri="{FF2B5EF4-FFF2-40B4-BE49-F238E27FC236}">
                <a16:creationId xmlns:a16="http://schemas.microsoft.com/office/drawing/2014/main" id="{DCB80546-8D13-F744-A788-EF864D8BF468}"/>
              </a:ext>
            </a:extLst>
          </p:cNvPr>
          <p:cNvSpPr/>
          <p:nvPr/>
        </p:nvSpPr>
        <p:spPr>
          <a:xfrm>
            <a:off x="623887" y="3059668"/>
            <a:ext cx="10934700" cy="646331"/>
          </a:xfrm>
          <a:prstGeom prst="rect">
            <a:avLst/>
          </a:prstGeom>
        </p:spPr>
        <p:txBody>
          <a:bodyPr wrap="square">
            <a:spAutoFit/>
          </a:bodyPr>
          <a:lstStyle/>
          <a:p>
            <a:r>
              <a:rPr lang="en-US" dirty="0">
                <a:hlinkClick r:id="rId3"/>
              </a:rPr>
              <a:t>https://phys.org/news/2017-04-crowdfunding-consumable-spherical-bottlethe-ooho.html</a:t>
            </a:r>
            <a:endParaRPr lang="en-US" dirty="0"/>
          </a:p>
          <a:p>
            <a:r>
              <a:rPr lang="en-US" dirty="0">
                <a:hlinkClick r:id="rId4"/>
              </a:rPr>
              <a:t>https://</a:t>
            </a:r>
            <a:r>
              <a:rPr lang="en-US" dirty="0" err="1">
                <a:hlinkClick r:id="rId4"/>
              </a:rPr>
              <a:t>startacus.net</a:t>
            </a:r>
            <a:r>
              <a:rPr lang="en-US" dirty="0">
                <a:hlinkClick r:id="rId4"/>
              </a:rPr>
              <a:t>/culture/edible-water-bottle-ooho-receives-a-flood-of-crowdfunding-support#.XDUTYafMw6g</a:t>
            </a:r>
            <a:endParaRPr lang="en-US" dirty="0"/>
          </a:p>
        </p:txBody>
      </p:sp>
      <p:pic>
        <p:nvPicPr>
          <p:cNvPr id="8" name="Picture 7">
            <a:hlinkClick r:id="rId5"/>
            <a:extLst>
              <a:ext uri="{FF2B5EF4-FFF2-40B4-BE49-F238E27FC236}">
                <a16:creationId xmlns:a16="http://schemas.microsoft.com/office/drawing/2014/main" id="{37849E6F-E6DF-E84C-9CAD-78ADC6AA9EE9}"/>
              </a:ext>
            </a:extLst>
          </p:cNvPr>
          <p:cNvPicPr>
            <a:picLocks noChangeAspect="1"/>
          </p:cNvPicPr>
          <p:nvPr/>
        </p:nvPicPr>
        <p:blipFill>
          <a:blip r:embed="rId6"/>
          <a:stretch>
            <a:fillRect/>
          </a:stretch>
        </p:blipFill>
        <p:spPr>
          <a:xfrm>
            <a:off x="1335351" y="3753087"/>
            <a:ext cx="5164137" cy="2898479"/>
          </a:xfrm>
          <a:prstGeom prst="rect">
            <a:avLst/>
          </a:prstGeom>
        </p:spPr>
      </p:pic>
      <p:sp>
        <p:nvSpPr>
          <p:cNvPr id="9" name="TextBox 8">
            <a:extLst>
              <a:ext uri="{FF2B5EF4-FFF2-40B4-BE49-F238E27FC236}">
                <a16:creationId xmlns:a16="http://schemas.microsoft.com/office/drawing/2014/main" id="{8D042891-721E-824D-B4AD-E56749B2BFCF}"/>
              </a:ext>
            </a:extLst>
          </p:cNvPr>
          <p:cNvSpPr txBox="1"/>
          <p:nvPr/>
        </p:nvSpPr>
        <p:spPr>
          <a:xfrm>
            <a:off x="6920089" y="3907821"/>
            <a:ext cx="3612444" cy="1754326"/>
          </a:xfrm>
          <a:prstGeom prst="rect">
            <a:avLst/>
          </a:prstGeom>
          <a:solidFill>
            <a:srgbClr val="FFFF00"/>
          </a:solidFill>
        </p:spPr>
        <p:txBody>
          <a:bodyPr wrap="square" rtlCol="0">
            <a:spAutoFit/>
          </a:bodyPr>
          <a:lstStyle/>
          <a:p>
            <a:r>
              <a:rPr lang="en-US" dirty="0"/>
              <a:t>- How does the </a:t>
            </a:r>
            <a:r>
              <a:rPr lang="en-US" dirty="0" err="1"/>
              <a:t>Ooho</a:t>
            </a:r>
            <a:r>
              <a:rPr lang="en-US" dirty="0"/>
              <a:t> bottle work? </a:t>
            </a:r>
          </a:p>
          <a:p>
            <a:pPr marL="285750" indent="-285750">
              <a:buFontTx/>
              <a:buChar char="-"/>
            </a:pPr>
            <a:r>
              <a:rPr lang="en-US" dirty="0"/>
              <a:t>How could this help with the plastics problem? </a:t>
            </a:r>
          </a:p>
          <a:p>
            <a:pPr marL="285750" indent="-285750">
              <a:buFontTx/>
              <a:buChar char="-"/>
            </a:pPr>
            <a:r>
              <a:rPr lang="en-US" dirty="0"/>
              <a:t>How did the </a:t>
            </a:r>
            <a:r>
              <a:rPr lang="en-US" dirty="0" err="1"/>
              <a:t>Ooho</a:t>
            </a:r>
            <a:r>
              <a:rPr lang="en-US" dirty="0"/>
              <a:t> team </a:t>
            </a:r>
            <a:r>
              <a:rPr lang="en-US" dirty="0" err="1"/>
              <a:t>attact</a:t>
            </a:r>
            <a:r>
              <a:rPr lang="en-US" dirty="0"/>
              <a:t> investors through their crowdfunding? </a:t>
            </a:r>
          </a:p>
        </p:txBody>
      </p:sp>
    </p:spTree>
    <p:extLst>
      <p:ext uri="{BB962C8B-B14F-4D97-AF65-F5344CB8AC3E}">
        <p14:creationId xmlns:p14="http://schemas.microsoft.com/office/powerpoint/2010/main" val="11521125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DFEA6-D2C7-E642-89AE-6A1FBB4EA3FA}"/>
              </a:ext>
            </a:extLst>
          </p:cNvPr>
          <p:cNvSpPr>
            <a:spLocks noGrp="1"/>
          </p:cNvSpPr>
          <p:nvPr>
            <p:ph type="title"/>
          </p:nvPr>
        </p:nvSpPr>
        <p:spPr/>
        <p:txBody>
          <a:bodyPr/>
          <a:lstStyle/>
          <a:p>
            <a:r>
              <a:rPr lang="en-US" b="1" dirty="0"/>
              <a:t>Crowdfunding: </a:t>
            </a:r>
            <a:r>
              <a:rPr lang="en-US" dirty="0" err="1"/>
              <a:t>Boomy</a:t>
            </a:r>
            <a:r>
              <a:rPr lang="en-US" dirty="0"/>
              <a:t> </a:t>
            </a:r>
            <a:r>
              <a:rPr lang="en-US" dirty="0" err="1"/>
              <a:t>McBoomface</a:t>
            </a:r>
            <a:endParaRPr lang="en-US" dirty="0"/>
          </a:p>
        </p:txBody>
      </p:sp>
      <p:sp>
        <p:nvSpPr>
          <p:cNvPr id="3" name="Content Placeholder 2">
            <a:extLst>
              <a:ext uri="{FF2B5EF4-FFF2-40B4-BE49-F238E27FC236}">
                <a16:creationId xmlns:a16="http://schemas.microsoft.com/office/drawing/2014/main" id="{67F23A80-D3D1-2249-9B43-AB7AB060A02D}"/>
              </a:ext>
            </a:extLst>
          </p:cNvPr>
          <p:cNvSpPr>
            <a:spLocks noGrp="1"/>
          </p:cNvSpPr>
          <p:nvPr>
            <p:ph idx="1"/>
          </p:nvPr>
        </p:nvSpPr>
        <p:spPr/>
        <p:txBody>
          <a:bodyPr/>
          <a:lstStyle/>
          <a:p>
            <a:pPr marL="0" indent="0">
              <a:buNone/>
            </a:pPr>
            <a:r>
              <a:rPr lang="en-US" dirty="0">
                <a:hlinkClick r:id="rId2"/>
              </a:rPr>
              <a:t>https://www.youtube.com/watch?time_continue=1&amp;v=_vRU51BeprM</a:t>
            </a:r>
            <a:endParaRPr lang="en-US" dirty="0"/>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2D0367A9-F85A-FC40-9DC8-BDD3425D3EC6}"/>
              </a:ext>
            </a:extLst>
          </p:cNvPr>
          <p:cNvPicPr>
            <a:picLocks noChangeAspect="1"/>
          </p:cNvPicPr>
          <p:nvPr/>
        </p:nvPicPr>
        <p:blipFill>
          <a:blip r:embed="rId3"/>
          <a:stretch>
            <a:fillRect/>
          </a:stretch>
        </p:blipFill>
        <p:spPr>
          <a:xfrm>
            <a:off x="614361" y="2641601"/>
            <a:ext cx="5824943" cy="3851274"/>
          </a:xfrm>
          <a:prstGeom prst="rect">
            <a:avLst/>
          </a:prstGeom>
        </p:spPr>
      </p:pic>
      <p:sp>
        <p:nvSpPr>
          <p:cNvPr id="6" name="TextBox 5">
            <a:extLst>
              <a:ext uri="{FF2B5EF4-FFF2-40B4-BE49-F238E27FC236}">
                <a16:creationId xmlns:a16="http://schemas.microsoft.com/office/drawing/2014/main" id="{32A4DAA0-3661-BF47-8803-FCEDD637B82A}"/>
              </a:ext>
            </a:extLst>
          </p:cNvPr>
          <p:cNvSpPr txBox="1"/>
          <p:nvPr/>
        </p:nvSpPr>
        <p:spPr>
          <a:xfrm>
            <a:off x="7043738" y="2786063"/>
            <a:ext cx="4514850" cy="646331"/>
          </a:xfrm>
          <a:prstGeom prst="rect">
            <a:avLst/>
          </a:prstGeom>
          <a:noFill/>
        </p:spPr>
        <p:txBody>
          <a:bodyPr wrap="square" rtlCol="0">
            <a:spAutoFit/>
          </a:bodyPr>
          <a:lstStyle/>
          <a:p>
            <a:r>
              <a:rPr lang="en-US" dirty="0"/>
              <a:t>Read: </a:t>
            </a:r>
            <a:r>
              <a:rPr lang="en-US" dirty="0">
                <a:hlinkClick r:id="rId4"/>
              </a:rPr>
              <a:t>Can Boomy McBoomface save the oceans?</a:t>
            </a:r>
            <a:endParaRPr lang="en-US" dirty="0"/>
          </a:p>
        </p:txBody>
      </p:sp>
    </p:spTree>
    <p:extLst>
      <p:ext uri="{BB962C8B-B14F-4D97-AF65-F5344CB8AC3E}">
        <p14:creationId xmlns:p14="http://schemas.microsoft.com/office/powerpoint/2010/main" val="21628024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B8704-93DF-CD4E-A3EA-20D9DCF3FAE4}"/>
              </a:ext>
            </a:extLst>
          </p:cNvPr>
          <p:cNvSpPr>
            <a:spLocks noGrp="1"/>
          </p:cNvSpPr>
          <p:nvPr>
            <p:ph type="title"/>
          </p:nvPr>
        </p:nvSpPr>
        <p:spPr/>
        <p:txBody>
          <a:bodyPr/>
          <a:lstStyle/>
          <a:p>
            <a:r>
              <a:rPr lang="en-US" dirty="0">
                <a:latin typeface="dearJoe 5 CASUAL PRO" panose="02000000000000000000" pitchFamily="2" charset="0"/>
              </a:rPr>
              <a:t>Corporate social responsibility </a:t>
            </a:r>
          </a:p>
        </p:txBody>
      </p:sp>
      <p:pic>
        <p:nvPicPr>
          <p:cNvPr id="5" name="Content Placeholder 4">
            <a:extLst>
              <a:ext uri="{FF2B5EF4-FFF2-40B4-BE49-F238E27FC236}">
                <a16:creationId xmlns:a16="http://schemas.microsoft.com/office/drawing/2014/main" id="{62507DCA-BDC8-E442-BDDB-0A68A64FEEC1}"/>
              </a:ext>
            </a:extLst>
          </p:cNvPr>
          <p:cNvPicPr>
            <a:picLocks noGrp="1" noChangeAspect="1"/>
          </p:cNvPicPr>
          <p:nvPr>
            <p:ph idx="1"/>
          </p:nvPr>
        </p:nvPicPr>
        <p:blipFill>
          <a:blip r:embed="rId2"/>
          <a:stretch>
            <a:fillRect/>
          </a:stretch>
        </p:blipFill>
        <p:spPr>
          <a:xfrm>
            <a:off x="551198" y="1462087"/>
            <a:ext cx="5288879" cy="4351338"/>
          </a:xfrm>
        </p:spPr>
      </p:pic>
      <p:sp>
        <p:nvSpPr>
          <p:cNvPr id="6" name="Rectangle 5">
            <a:extLst>
              <a:ext uri="{FF2B5EF4-FFF2-40B4-BE49-F238E27FC236}">
                <a16:creationId xmlns:a16="http://schemas.microsoft.com/office/drawing/2014/main" id="{361C6DF5-6B44-7A4B-8A53-80F7C0711357}"/>
              </a:ext>
            </a:extLst>
          </p:cNvPr>
          <p:cNvSpPr/>
          <p:nvPr/>
        </p:nvSpPr>
        <p:spPr>
          <a:xfrm>
            <a:off x="352485" y="6123543"/>
            <a:ext cx="5487592" cy="369332"/>
          </a:xfrm>
          <a:prstGeom prst="rect">
            <a:avLst/>
          </a:prstGeom>
        </p:spPr>
        <p:txBody>
          <a:bodyPr wrap="none">
            <a:spAutoFit/>
          </a:bodyPr>
          <a:lstStyle/>
          <a:p>
            <a:r>
              <a:rPr lang="en-US" dirty="0">
                <a:hlinkClick r:id="rId3"/>
              </a:rPr>
              <a:t>https://</a:t>
            </a:r>
            <a:r>
              <a:rPr lang="en-US" dirty="0" err="1">
                <a:hlinkClick r:id="rId3"/>
              </a:rPr>
              <a:t>www.bbc.com</a:t>
            </a:r>
            <a:r>
              <a:rPr lang="en-US" dirty="0">
                <a:hlinkClick r:id="rId3"/>
              </a:rPr>
              <a:t>/news/world-us-canada-44774762</a:t>
            </a:r>
            <a:endParaRPr lang="en-US" dirty="0"/>
          </a:p>
        </p:txBody>
      </p:sp>
      <p:pic>
        <p:nvPicPr>
          <p:cNvPr id="8" name="Picture 7">
            <a:extLst>
              <a:ext uri="{FF2B5EF4-FFF2-40B4-BE49-F238E27FC236}">
                <a16:creationId xmlns:a16="http://schemas.microsoft.com/office/drawing/2014/main" id="{FF027DAA-C472-6442-8CD2-263519E99BC4}"/>
              </a:ext>
            </a:extLst>
          </p:cNvPr>
          <p:cNvPicPr>
            <a:picLocks noChangeAspect="1"/>
          </p:cNvPicPr>
          <p:nvPr/>
        </p:nvPicPr>
        <p:blipFill>
          <a:blip r:embed="rId4"/>
          <a:stretch>
            <a:fillRect/>
          </a:stretch>
        </p:blipFill>
        <p:spPr>
          <a:xfrm>
            <a:off x="5605682" y="1462087"/>
            <a:ext cx="6297959" cy="3586162"/>
          </a:xfrm>
          <a:prstGeom prst="rect">
            <a:avLst/>
          </a:prstGeom>
        </p:spPr>
      </p:pic>
      <p:sp>
        <p:nvSpPr>
          <p:cNvPr id="9" name="Rectangle 8">
            <a:extLst>
              <a:ext uri="{FF2B5EF4-FFF2-40B4-BE49-F238E27FC236}">
                <a16:creationId xmlns:a16="http://schemas.microsoft.com/office/drawing/2014/main" id="{6DBFA876-FE33-DF46-9949-C543F5D2763A}"/>
              </a:ext>
            </a:extLst>
          </p:cNvPr>
          <p:cNvSpPr/>
          <p:nvPr/>
        </p:nvSpPr>
        <p:spPr>
          <a:xfrm>
            <a:off x="6096000" y="5351760"/>
            <a:ext cx="6096000" cy="923330"/>
          </a:xfrm>
          <a:prstGeom prst="rect">
            <a:avLst/>
          </a:prstGeom>
        </p:spPr>
        <p:txBody>
          <a:bodyPr>
            <a:spAutoFit/>
          </a:bodyPr>
          <a:lstStyle/>
          <a:p>
            <a:r>
              <a:rPr lang="en-US" dirty="0">
                <a:hlinkClick r:id="rId5"/>
              </a:rPr>
              <a:t>https://</a:t>
            </a:r>
            <a:r>
              <a:rPr lang="en-US" dirty="0" err="1">
                <a:hlinkClick r:id="rId5"/>
              </a:rPr>
              <a:t>www.independent.co.uk</a:t>
            </a:r>
            <a:r>
              <a:rPr lang="en-US" dirty="0">
                <a:hlinkClick r:id="rId5"/>
              </a:rPr>
              <a:t>/news/business/news/mcdonalds-plastic-straws-ban-uk-ireland-pollution-environment-eu-rules-a8399841.html</a:t>
            </a:r>
            <a:endParaRPr lang="en-US" dirty="0"/>
          </a:p>
        </p:txBody>
      </p:sp>
    </p:spTree>
    <p:extLst>
      <p:ext uri="{BB962C8B-B14F-4D97-AF65-F5344CB8AC3E}">
        <p14:creationId xmlns:p14="http://schemas.microsoft.com/office/powerpoint/2010/main" val="37503700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dearJoe 5 CASUAL PRO" panose="02000000000000000000" pitchFamily="2" charset="0"/>
              </a:rPr>
              <a:t>Government actions- Rwanda: complete ban on plastic bags </a:t>
            </a:r>
          </a:p>
        </p:txBody>
      </p:sp>
      <p:sp>
        <p:nvSpPr>
          <p:cNvPr id="3" name="Content Placeholder 2"/>
          <p:cNvSpPr>
            <a:spLocks noGrp="1"/>
          </p:cNvSpPr>
          <p:nvPr>
            <p:ph idx="1"/>
          </p:nvPr>
        </p:nvSpPr>
        <p:spPr/>
        <p:txBody>
          <a:bodyPr/>
          <a:lstStyle/>
          <a:p>
            <a:pPr marL="0" indent="0">
              <a:buNone/>
            </a:pPr>
            <a:r>
              <a:rPr lang="en-US" dirty="0">
                <a:hlinkClick r:id="rId2"/>
              </a:rPr>
              <a:t>https://www.youtube.com/watch?v=58aBoXJARNQ</a:t>
            </a:r>
            <a:endParaRPr lang="en-US" dirty="0"/>
          </a:p>
          <a:p>
            <a:pPr marL="0" indent="0">
              <a:buNone/>
            </a:pPr>
            <a:r>
              <a:rPr lang="en-US" dirty="0">
                <a:hlinkClick r:id="rId3"/>
              </a:rPr>
              <a:t>https://www.theguardian.com/commentisfree/2014/feb/15/rwanda-banned-plastic-bags-so-can-we</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800" y="3850482"/>
            <a:ext cx="4267755" cy="2590800"/>
          </a:xfrm>
          <a:prstGeom prst="rect">
            <a:avLst/>
          </a:prstGeom>
        </p:spPr>
      </p:pic>
      <p:pic>
        <p:nvPicPr>
          <p:cNvPr id="8" name="Picture 7">
            <a:extLst>
              <a:ext uri="{FF2B5EF4-FFF2-40B4-BE49-F238E27FC236}">
                <a16:creationId xmlns:a16="http://schemas.microsoft.com/office/drawing/2014/main" id="{21384F18-758E-7B4E-B339-C7D2082FB99E}"/>
              </a:ext>
            </a:extLst>
          </p:cNvPr>
          <p:cNvPicPr>
            <a:picLocks noChangeAspect="1"/>
          </p:cNvPicPr>
          <p:nvPr/>
        </p:nvPicPr>
        <p:blipFill>
          <a:blip r:embed="rId5"/>
          <a:stretch>
            <a:fillRect/>
          </a:stretch>
        </p:blipFill>
        <p:spPr>
          <a:xfrm>
            <a:off x="552450" y="3657600"/>
            <a:ext cx="5943600" cy="3048000"/>
          </a:xfrm>
          <a:prstGeom prst="rect">
            <a:avLst/>
          </a:prstGeom>
        </p:spPr>
      </p:pic>
    </p:spTree>
    <p:extLst>
      <p:ext uri="{BB962C8B-B14F-4D97-AF65-F5344CB8AC3E}">
        <p14:creationId xmlns:p14="http://schemas.microsoft.com/office/powerpoint/2010/main" val="26261942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Different levels of control for plastic bags</a:t>
            </a:r>
          </a:p>
        </p:txBody>
      </p:sp>
      <p:sp>
        <p:nvSpPr>
          <p:cNvPr id="3" name="Content Placeholder 2"/>
          <p:cNvSpPr>
            <a:spLocks noGrp="1"/>
          </p:cNvSpPr>
          <p:nvPr>
            <p:ph idx="1"/>
          </p:nvPr>
        </p:nvSpPr>
        <p:spPr>
          <a:xfrm>
            <a:off x="838200" y="1690688"/>
            <a:ext cx="10515600" cy="4351338"/>
          </a:xfrm>
        </p:spPr>
        <p:txBody>
          <a:bodyPr>
            <a:normAutofit/>
          </a:bodyPr>
          <a:lstStyle/>
          <a:p>
            <a:r>
              <a:rPr lang="en-US" dirty="0">
                <a:hlinkClick r:id="rId2"/>
              </a:rPr>
              <a:t>http://www.bbc.com/news/magazine-17027990</a:t>
            </a:r>
            <a:endParaRPr lang="en-US" dirty="0"/>
          </a:p>
          <a:p>
            <a:endParaRPr lang="en-US" dirty="0"/>
          </a:p>
          <a:p>
            <a:r>
              <a:rPr lang="en-US" dirty="0"/>
              <a:t>Make notes on each of the three schemes highlighted:</a:t>
            </a:r>
            <a:br>
              <a:rPr lang="en-US" dirty="0"/>
            </a:br>
            <a:br>
              <a:rPr lang="en-US" dirty="0"/>
            </a:br>
            <a:r>
              <a:rPr lang="en-US" dirty="0"/>
              <a:t>1. Complete Ban (reduce)</a:t>
            </a:r>
            <a:br>
              <a:rPr lang="en-US" dirty="0"/>
            </a:br>
            <a:r>
              <a:rPr lang="en-US" dirty="0"/>
              <a:t>2. Bag Tax (reduce)</a:t>
            </a:r>
            <a:br>
              <a:rPr lang="en-US" dirty="0"/>
            </a:br>
            <a:r>
              <a:rPr lang="en-US" dirty="0"/>
              <a:t>3. Long Life Bags - Pay particular attention to the interactive comparison section. (reuse)</a:t>
            </a:r>
          </a:p>
          <a:p>
            <a:pPr marL="0" indent="0">
              <a:buNone/>
            </a:pPr>
            <a:br>
              <a:rPr lang="en-US" dirty="0"/>
            </a:br>
            <a:endParaRPr lang="en-US" dirty="0"/>
          </a:p>
        </p:txBody>
      </p:sp>
      <p:pic>
        <p:nvPicPr>
          <p:cNvPr id="2051" name="Picture 3"/>
          <p:cNvPicPr>
            <a:picLocks noChangeAspect="1" noChangeArrowheads="1"/>
          </p:cNvPicPr>
          <p:nvPr/>
        </p:nvPicPr>
        <p:blipFill>
          <a:blip r:embed="rId3" cstate="print"/>
          <a:srcRect/>
          <a:stretch>
            <a:fillRect/>
          </a:stretch>
        </p:blipFill>
        <p:spPr bwMode="auto">
          <a:xfrm>
            <a:off x="7848600" y="5105400"/>
            <a:ext cx="2451770" cy="1423988"/>
          </a:xfrm>
          <a:prstGeom prst="rect">
            <a:avLst/>
          </a:prstGeom>
          <a:noFill/>
          <a:ln w="9525">
            <a:noFill/>
            <a:miter lim="800000"/>
            <a:headEnd/>
            <a:tailEnd/>
          </a:ln>
        </p:spPr>
      </p:pic>
    </p:spTree>
    <p:extLst>
      <p:ext uri="{BB962C8B-B14F-4D97-AF65-F5344CB8AC3E}">
        <p14:creationId xmlns:p14="http://schemas.microsoft.com/office/powerpoint/2010/main" val="8831071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91E89-1ABA-A64E-BD11-4775F4A951F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66AF299-DBA3-DD4F-A32E-711812BF5035}"/>
              </a:ext>
            </a:extLst>
          </p:cNvPr>
          <p:cNvPicPr>
            <a:picLocks noGrp="1" noChangeAspect="1"/>
          </p:cNvPicPr>
          <p:nvPr>
            <p:ph idx="1"/>
          </p:nvPr>
        </p:nvPicPr>
        <p:blipFill>
          <a:blip r:embed="rId2"/>
          <a:stretch>
            <a:fillRect/>
          </a:stretch>
        </p:blipFill>
        <p:spPr>
          <a:xfrm rot="16200000">
            <a:off x="638122" y="-106758"/>
            <a:ext cx="6623951" cy="7071516"/>
          </a:xfrm>
        </p:spPr>
      </p:pic>
      <p:sp>
        <p:nvSpPr>
          <p:cNvPr id="6" name="TextBox 5">
            <a:extLst>
              <a:ext uri="{FF2B5EF4-FFF2-40B4-BE49-F238E27FC236}">
                <a16:creationId xmlns:a16="http://schemas.microsoft.com/office/drawing/2014/main" id="{9D7B0989-6E53-AE4F-AB5B-19927708C9BA}"/>
              </a:ext>
            </a:extLst>
          </p:cNvPr>
          <p:cNvSpPr txBox="1"/>
          <p:nvPr/>
        </p:nvSpPr>
        <p:spPr>
          <a:xfrm>
            <a:off x="7900988" y="1027906"/>
            <a:ext cx="3452812" cy="923330"/>
          </a:xfrm>
          <a:prstGeom prst="rect">
            <a:avLst/>
          </a:prstGeom>
          <a:noFill/>
        </p:spPr>
        <p:txBody>
          <a:bodyPr wrap="square" rtlCol="0">
            <a:spAutoFit/>
          </a:bodyPr>
          <a:lstStyle/>
          <a:p>
            <a:r>
              <a:rPr lang="en-US" dirty="0"/>
              <a:t>Examine how different kinds of global interactions can affect the physical environment. (16 marks)</a:t>
            </a:r>
          </a:p>
        </p:txBody>
      </p:sp>
    </p:spTree>
    <p:extLst>
      <p:ext uri="{BB962C8B-B14F-4D97-AF65-F5344CB8AC3E}">
        <p14:creationId xmlns:p14="http://schemas.microsoft.com/office/powerpoint/2010/main" val="39912605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94100-F0D7-284B-A41C-4DF61A431661}"/>
              </a:ext>
            </a:extLst>
          </p:cNvPr>
          <p:cNvSpPr>
            <a:spLocks noGrp="1"/>
          </p:cNvSpPr>
          <p:nvPr>
            <p:ph type="title"/>
          </p:nvPr>
        </p:nvSpPr>
        <p:spPr/>
        <p:txBody>
          <a:bodyPr/>
          <a:lstStyle/>
          <a:p>
            <a:r>
              <a:rPr lang="en-US" dirty="0">
                <a:latin typeface="dearJoe 5 CASUAL PRO" panose="02000000000000000000" pitchFamily="2" charset="0"/>
              </a:rPr>
              <a:t>Local environmental impacts of global flows</a:t>
            </a:r>
          </a:p>
        </p:txBody>
      </p:sp>
      <p:pic>
        <p:nvPicPr>
          <p:cNvPr id="5" name="Content Placeholder 4">
            <a:extLst>
              <a:ext uri="{FF2B5EF4-FFF2-40B4-BE49-F238E27FC236}">
                <a16:creationId xmlns:a16="http://schemas.microsoft.com/office/drawing/2014/main" id="{AD3E82F4-5AFB-B049-95E0-7D88929868C5}"/>
              </a:ext>
            </a:extLst>
          </p:cNvPr>
          <p:cNvPicPr>
            <a:picLocks noGrp="1" noChangeAspect="1"/>
          </p:cNvPicPr>
          <p:nvPr>
            <p:ph idx="1"/>
          </p:nvPr>
        </p:nvPicPr>
        <p:blipFill>
          <a:blip r:embed="rId2"/>
          <a:stretch>
            <a:fillRect/>
          </a:stretch>
        </p:blipFill>
        <p:spPr>
          <a:xfrm rot="16200000">
            <a:off x="1956030" y="-222815"/>
            <a:ext cx="5145423" cy="8285957"/>
          </a:xfrm>
        </p:spPr>
      </p:pic>
      <p:sp>
        <p:nvSpPr>
          <p:cNvPr id="6" name="TextBox 5">
            <a:extLst>
              <a:ext uri="{FF2B5EF4-FFF2-40B4-BE49-F238E27FC236}">
                <a16:creationId xmlns:a16="http://schemas.microsoft.com/office/drawing/2014/main" id="{F2F3E6E4-E878-414F-8E61-A0C868EEC206}"/>
              </a:ext>
            </a:extLst>
          </p:cNvPr>
          <p:cNvSpPr txBox="1"/>
          <p:nvPr/>
        </p:nvSpPr>
        <p:spPr>
          <a:xfrm>
            <a:off x="8858250" y="1957388"/>
            <a:ext cx="2243138" cy="923330"/>
          </a:xfrm>
          <a:prstGeom prst="rect">
            <a:avLst/>
          </a:prstGeom>
          <a:solidFill>
            <a:srgbClr val="FFFF00"/>
          </a:solidFill>
        </p:spPr>
        <p:txBody>
          <a:bodyPr wrap="square" rtlCol="0">
            <a:spAutoFit/>
          </a:bodyPr>
          <a:lstStyle/>
          <a:p>
            <a:r>
              <a:rPr lang="en-US" dirty="0"/>
              <a:t>Bangladesh textiles</a:t>
            </a:r>
          </a:p>
          <a:p>
            <a:r>
              <a:rPr lang="en-US" dirty="0"/>
              <a:t>E-waste in Ghana</a:t>
            </a:r>
          </a:p>
          <a:p>
            <a:r>
              <a:rPr lang="en-US" dirty="0"/>
              <a:t>Apple- mining DRC</a:t>
            </a:r>
          </a:p>
        </p:txBody>
      </p:sp>
      <p:sp>
        <p:nvSpPr>
          <p:cNvPr id="7" name="TextBox 6">
            <a:extLst>
              <a:ext uri="{FF2B5EF4-FFF2-40B4-BE49-F238E27FC236}">
                <a16:creationId xmlns:a16="http://schemas.microsoft.com/office/drawing/2014/main" id="{378AB48E-51C7-8C41-8482-3670100326A6}"/>
              </a:ext>
            </a:extLst>
          </p:cNvPr>
          <p:cNvSpPr txBox="1"/>
          <p:nvPr/>
        </p:nvSpPr>
        <p:spPr>
          <a:xfrm>
            <a:off x="8858250" y="5610226"/>
            <a:ext cx="2243138" cy="646331"/>
          </a:xfrm>
          <a:prstGeom prst="rect">
            <a:avLst/>
          </a:prstGeom>
          <a:solidFill>
            <a:srgbClr val="FFFF00"/>
          </a:solidFill>
        </p:spPr>
        <p:txBody>
          <a:bodyPr wrap="square" rtlCol="0">
            <a:spAutoFit/>
          </a:bodyPr>
          <a:lstStyle/>
          <a:p>
            <a:r>
              <a:rPr lang="en-US" dirty="0"/>
              <a:t>China waste recycling</a:t>
            </a:r>
          </a:p>
          <a:p>
            <a:r>
              <a:rPr lang="en-US" dirty="0"/>
              <a:t>E-waste Ghana</a:t>
            </a:r>
          </a:p>
        </p:txBody>
      </p:sp>
      <p:sp>
        <p:nvSpPr>
          <p:cNvPr id="8" name="TextBox 7">
            <a:extLst>
              <a:ext uri="{FF2B5EF4-FFF2-40B4-BE49-F238E27FC236}">
                <a16:creationId xmlns:a16="http://schemas.microsoft.com/office/drawing/2014/main" id="{79C10A23-0403-3447-9326-719F2E4C8DFA}"/>
              </a:ext>
            </a:extLst>
          </p:cNvPr>
          <p:cNvSpPr txBox="1"/>
          <p:nvPr/>
        </p:nvSpPr>
        <p:spPr>
          <a:xfrm>
            <a:off x="8858250" y="3400425"/>
            <a:ext cx="2243138" cy="923330"/>
          </a:xfrm>
          <a:prstGeom prst="rect">
            <a:avLst/>
          </a:prstGeom>
          <a:solidFill>
            <a:srgbClr val="FFFF00"/>
          </a:solidFill>
        </p:spPr>
        <p:txBody>
          <a:bodyPr wrap="square" rtlCol="0">
            <a:spAutoFit/>
          </a:bodyPr>
          <a:lstStyle/>
          <a:p>
            <a:r>
              <a:rPr lang="en-US" dirty="0"/>
              <a:t>Machu Picchu</a:t>
            </a:r>
          </a:p>
          <a:p>
            <a:r>
              <a:rPr lang="en-US" dirty="0"/>
              <a:t>Maldives</a:t>
            </a:r>
          </a:p>
          <a:p>
            <a:r>
              <a:rPr lang="en-US" dirty="0"/>
              <a:t>New Zealand</a:t>
            </a:r>
          </a:p>
        </p:txBody>
      </p:sp>
    </p:spTree>
    <p:extLst>
      <p:ext uri="{BB962C8B-B14F-4D97-AF65-F5344CB8AC3E}">
        <p14:creationId xmlns:p14="http://schemas.microsoft.com/office/powerpoint/2010/main" val="984034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2CC81-6F4C-F645-8881-3964F6873B02}"/>
              </a:ext>
            </a:extLst>
          </p:cNvPr>
          <p:cNvSpPr>
            <a:spLocks noGrp="1"/>
          </p:cNvSpPr>
          <p:nvPr>
            <p:ph type="title"/>
          </p:nvPr>
        </p:nvSpPr>
        <p:spPr/>
        <p:txBody>
          <a:bodyPr/>
          <a:lstStyle/>
          <a:p>
            <a:r>
              <a:rPr lang="en-US" dirty="0">
                <a:latin typeface="dearJoe 5 CASUAL PRO" panose="02000000000000000000" pitchFamily="2" charset="0"/>
              </a:rPr>
              <a:t>Shipping flows- why are container ships so bad for the environment?</a:t>
            </a:r>
          </a:p>
        </p:txBody>
      </p:sp>
      <p:sp>
        <p:nvSpPr>
          <p:cNvPr id="3" name="Content Placeholder 2">
            <a:extLst>
              <a:ext uri="{FF2B5EF4-FFF2-40B4-BE49-F238E27FC236}">
                <a16:creationId xmlns:a16="http://schemas.microsoft.com/office/drawing/2014/main" id="{4C415A2B-A633-3C47-B078-9A56559EFFB1}"/>
              </a:ext>
            </a:extLst>
          </p:cNvPr>
          <p:cNvSpPr>
            <a:spLocks noGrp="1"/>
          </p:cNvSpPr>
          <p:nvPr>
            <p:ph idx="1"/>
          </p:nvPr>
        </p:nvSpPr>
        <p:spPr/>
        <p:txBody>
          <a:bodyPr/>
          <a:lstStyle/>
          <a:p>
            <a:r>
              <a:rPr lang="en-US" dirty="0">
                <a:hlinkClick r:id="rId2"/>
              </a:rPr>
              <a:t>https://</a:t>
            </a:r>
            <a:r>
              <a:rPr lang="en-US" dirty="0" err="1">
                <a:hlinkClick r:id="rId2"/>
              </a:rPr>
              <a:t>www.youtube.com</a:t>
            </a:r>
            <a:r>
              <a:rPr lang="en-US" dirty="0">
                <a:hlinkClick r:id="rId2"/>
              </a:rPr>
              <a:t>/</a:t>
            </a:r>
            <a:r>
              <a:rPr lang="en-US" dirty="0" err="1">
                <a:hlinkClick r:id="rId2"/>
              </a:rPr>
              <a:t>watch?time_continue</a:t>
            </a:r>
            <a:r>
              <a:rPr lang="en-US" dirty="0">
                <a:hlinkClick r:id="rId2"/>
              </a:rPr>
              <a:t>=798&amp;v=u5JkRtMTEdI</a:t>
            </a:r>
            <a:endParaRPr lang="en-US" dirty="0"/>
          </a:p>
        </p:txBody>
      </p:sp>
      <p:pic>
        <p:nvPicPr>
          <p:cNvPr id="5" name="Picture 4">
            <a:extLst>
              <a:ext uri="{FF2B5EF4-FFF2-40B4-BE49-F238E27FC236}">
                <a16:creationId xmlns:a16="http://schemas.microsoft.com/office/drawing/2014/main" id="{E365E03E-9768-7848-9319-D374568C17E2}"/>
              </a:ext>
            </a:extLst>
          </p:cNvPr>
          <p:cNvPicPr>
            <a:picLocks noChangeAspect="1"/>
          </p:cNvPicPr>
          <p:nvPr/>
        </p:nvPicPr>
        <p:blipFill>
          <a:blip r:embed="rId3"/>
          <a:stretch>
            <a:fillRect/>
          </a:stretch>
        </p:blipFill>
        <p:spPr>
          <a:xfrm>
            <a:off x="314325" y="2738437"/>
            <a:ext cx="4356100" cy="3111500"/>
          </a:xfrm>
          <a:prstGeom prst="rect">
            <a:avLst/>
          </a:prstGeom>
        </p:spPr>
      </p:pic>
      <p:sp>
        <p:nvSpPr>
          <p:cNvPr id="6" name="TextBox 5">
            <a:extLst>
              <a:ext uri="{FF2B5EF4-FFF2-40B4-BE49-F238E27FC236}">
                <a16:creationId xmlns:a16="http://schemas.microsoft.com/office/drawing/2014/main" id="{CD6861DA-3DDA-A240-BA0D-3728D9D9E41C}"/>
              </a:ext>
            </a:extLst>
          </p:cNvPr>
          <p:cNvSpPr txBox="1"/>
          <p:nvPr/>
        </p:nvSpPr>
        <p:spPr>
          <a:xfrm>
            <a:off x="4670425" y="2557463"/>
            <a:ext cx="7416800" cy="4247317"/>
          </a:xfrm>
          <a:prstGeom prst="rect">
            <a:avLst/>
          </a:prstGeom>
          <a:noFill/>
        </p:spPr>
        <p:txBody>
          <a:bodyPr wrap="square" rtlCol="0">
            <a:spAutoFit/>
          </a:bodyPr>
          <a:lstStyle/>
          <a:p>
            <a:r>
              <a:rPr lang="en-US" dirty="0"/>
              <a:t>It has been estimated that just one of these container ships, the length of around six football pitches, can produce the same amount of pollution as 50 million cars. The emissions from 15 of these mega-ships match those from all the cars in the world. And if the shipping industry were a country, it would be ranked between Germany and Japan as the sixth-largest contributor to global CO2 emissions.</a:t>
            </a:r>
            <a:br>
              <a:rPr lang="en-US" dirty="0"/>
            </a:br>
            <a:endParaRPr lang="en-US" dirty="0"/>
          </a:p>
          <a:p>
            <a:r>
              <a:rPr lang="en-US" dirty="0"/>
              <a:t>  - Shipping isn’t covered by the Paris Agreement on climate change because of the international nature of the industry. </a:t>
            </a:r>
          </a:p>
          <a:p>
            <a:r>
              <a:rPr lang="en-US" dirty="0"/>
              <a:t>_Today, most ships burn bunker fuel. Typically, it’s the dregs left over at the end of the refinery process.</a:t>
            </a:r>
          </a:p>
          <a:p>
            <a:r>
              <a:rPr lang="en-US" dirty="0"/>
              <a:t>-Provide invasive species with a means of international travel </a:t>
            </a:r>
            <a:br>
              <a:rPr lang="en-US" dirty="0"/>
            </a:br>
            <a:br>
              <a:rPr lang="en-US" dirty="0"/>
            </a:br>
            <a:br>
              <a:rPr lang="en-US" dirty="0"/>
            </a:br>
            <a:endParaRPr lang="en-US" dirty="0"/>
          </a:p>
        </p:txBody>
      </p:sp>
      <p:sp>
        <p:nvSpPr>
          <p:cNvPr id="7" name="TextBox 6">
            <a:extLst>
              <a:ext uri="{FF2B5EF4-FFF2-40B4-BE49-F238E27FC236}">
                <a16:creationId xmlns:a16="http://schemas.microsoft.com/office/drawing/2014/main" id="{62A026C1-E6D3-7549-BE89-F671F4780495}"/>
              </a:ext>
            </a:extLst>
          </p:cNvPr>
          <p:cNvSpPr txBox="1"/>
          <p:nvPr/>
        </p:nvSpPr>
        <p:spPr>
          <a:xfrm>
            <a:off x="314325" y="6072188"/>
            <a:ext cx="4356100" cy="461665"/>
          </a:xfrm>
          <a:prstGeom prst="rect">
            <a:avLst/>
          </a:prstGeom>
          <a:noFill/>
        </p:spPr>
        <p:txBody>
          <a:bodyPr wrap="square" rtlCol="0">
            <a:spAutoFit/>
          </a:bodyPr>
          <a:lstStyle/>
          <a:p>
            <a:r>
              <a:rPr lang="en-US" sz="1200" dirty="0"/>
              <a:t>Read more at: https://</a:t>
            </a:r>
            <a:r>
              <a:rPr lang="en-US" sz="1200" dirty="0" err="1"/>
              <a:t>inews.co.uk</a:t>
            </a:r>
            <a:r>
              <a:rPr lang="en-US" sz="1200" dirty="0"/>
              <a:t>/news/long-reads/cargo-container-shipping-carbon-pollution/</a:t>
            </a:r>
          </a:p>
        </p:txBody>
      </p:sp>
    </p:spTree>
    <p:extLst>
      <p:ext uri="{BB962C8B-B14F-4D97-AF65-F5344CB8AC3E}">
        <p14:creationId xmlns:p14="http://schemas.microsoft.com/office/powerpoint/2010/main" val="4236034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8F6D7-1323-4140-AE24-B992D9FFFC35}"/>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C0870F85-7122-6F4F-AE52-F925765D3204}"/>
              </a:ext>
            </a:extLst>
          </p:cNvPr>
          <p:cNvPicPr>
            <a:picLocks noGrp="1" noChangeAspect="1"/>
          </p:cNvPicPr>
          <p:nvPr>
            <p:ph idx="1"/>
          </p:nvPr>
        </p:nvPicPr>
        <p:blipFill>
          <a:blip r:embed="rId2"/>
          <a:stretch>
            <a:fillRect/>
          </a:stretch>
        </p:blipFill>
        <p:spPr>
          <a:xfrm>
            <a:off x="195262" y="135732"/>
            <a:ext cx="8343900" cy="3416300"/>
          </a:xfrm>
        </p:spPr>
      </p:pic>
      <p:pic>
        <p:nvPicPr>
          <p:cNvPr id="7" name="Picture 6">
            <a:extLst>
              <a:ext uri="{FF2B5EF4-FFF2-40B4-BE49-F238E27FC236}">
                <a16:creationId xmlns:a16="http://schemas.microsoft.com/office/drawing/2014/main" id="{F9247075-2478-7348-A68F-79A04D440FB5}"/>
              </a:ext>
            </a:extLst>
          </p:cNvPr>
          <p:cNvPicPr>
            <a:picLocks noChangeAspect="1"/>
          </p:cNvPicPr>
          <p:nvPr/>
        </p:nvPicPr>
        <p:blipFill>
          <a:blip r:embed="rId3"/>
          <a:stretch>
            <a:fillRect/>
          </a:stretch>
        </p:blipFill>
        <p:spPr>
          <a:xfrm>
            <a:off x="4757737" y="3781425"/>
            <a:ext cx="6972300" cy="2487769"/>
          </a:xfrm>
          <a:prstGeom prst="rect">
            <a:avLst/>
          </a:prstGeom>
        </p:spPr>
      </p:pic>
      <p:sp>
        <p:nvSpPr>
          <p:cNvPr id="8" name="TextBox 7">
            <a:extLst>
              <a:ext uri="{FF2B5EF4-FFF2-40B4-BE49-F238E27FC236}">
                <a16:creationId xmlns:a16="http://schemas.microsoft.com/office/drawing/2014/main" id="{CDEF6B38-5A2A-D94B-BB91-8A23C06480A5}"/>
              </a:ext>
            </a:extLst>
          </p:cNvPr>
          <p:cNvSpPr txBox="1"/>
          <p:nvPr/>
        </p:nvSpPr>
        <p:spPr>
          <a:xfrm>
            <a:off x="614362" y="4563644"/>
            <a:ext cx="2743200" cy="923330"/>
          </a:xfrm>
          <a:prstGeom prst="rect">
            <a:avLst/>
          </a:prstGeom>
          <a:solidFill>
            <a:srgbClr val="FFFF00"/>
          </a:solidFill>
        </p:spPr>
        <p:txBody>
          <a:bodyPr wrap="square" rtlCol="0">
            <a:spAutoFit/>
          </a:bodyPr>
          <a:lstStyle/>
          <a:p>
            <a:r>
              <a:rPr lang="en-US" dirty="0"/>
              <a:t>90% of the World’s trade is carried out by container ships</a:t>
            </a:r>
          </a:p>
        </p:txBody>
      </p:sp>
      <p:sp>
        <p:nvSpPr>
          <p:cNvPr id="9" name="TextBox 8">
            <a:extLst>
              <a:ext uri="{FF2B5EF4-FFF2-40B4-BE49-F238E27FC236}">
                <a16:creationId xmlns:a16="http://schemas.microsoft.com/office/drawing/2014/main" id="{E2863C22-06B6-ED4C-A746-CD7AC36AE8C1}"/>
              </a:ext>
            </a:extLst>
          </p:cNvPr>
          <p:cNvSpPr txBox="1"/>
          <p:nvPr/>
        </p:nvSpPr>
        <p:spPr>
          <a:xfrm>
            <a:off x="8701088" y="1057275"/>
            <a:ext cx="2652712" cy="1754326"/>
          </a:xfrm>
          <a:prstGeom prst="rect">
            <a:avLst/>
          </a:prstGeom>
          <a:noFill/>
        </p:spPr>
        <p:txBody>
          <a:bodyPr wrap="square" rtlCol="0">
            <a:spAutoFit/>
          </a:bodyPr>
          <a:lstStyle/>
          <a:p>
            <a:r>
              <a:rPr lang="en-US" dirty="0"/>
              <a:t>Civil society: Marine Issues in Shipping</a:t>
            </a:r>
          </a:p>
          <a:p>
            <a:endParaRPr lang="en-US" dirty="0"/>
          </a:p>
          <a:p>
            <a:r>
              <a:rPr lang="en-US" dirty="0">
                <a:hlinkClick r:id="rId4"/>
              </a:rPr>
              <a:t>http://</a:t>
            </a:r>
            <a:r>
              <a:rPr lang="en-US" dirty="0" err="1">
                <a:hlinkClick r:id="rId4"/>
              </a:rPr>
              <a:t>wwf.panda.org</a:t>
            </a:r>
            <a:r>
              <a:rPr lang="en-US" dirty="0">
                <a:hlinkClick r:id="rId4"/>
              </a:rPr>
              <a:t>/</a:t>
            </a:r>
            <a:r>
              <a:rPr lang="en-US" dirty="0" err="1">
                <a:hlinkClick r:id="rId4"/>
              </a:rPr>
              <a:t>our_work</a:t>
            </a:r>
            <a:r>
              <a:rPr lang="en-US" dirty="0">
                <a:hlinkClick r:id="rId4"/>
              </a:rPr>
              <a:t>/oceans/problems/shipping/</a:t>
            </a:r>
            <a:endParaRPr lang="en-US" dirty="0"/>
          </a:p>
        </p:txBody>
      </p:sp>
    </p:spTree>
    <p:extLst>
      <p:ext uri="{BB962C8B-B14F-4D97-AF65-F5344CB8AC3E}">
        <p14:creationId xmlns:p14="http://schemas.microsoft.com/office/powerpoint/2010/main" val="1189948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2600" y="200361"/>
            <a:ext cx="8229600" cy="4067773"/>
          </a:xfrm>
        </p:spPr>
      </p:pic>
      <p:sp>
        <p:nvSpPr>
          <p:cNvPr id="5" name="Rectangle 4"/>
          <p:cNvSpPr/>
          <p:nvPr/>
        </p:nvSpPr>
        <p:spPr>
          <a:xfrm>
            <a:off x="2133600" y="4572000"/>
            <a:ext cx="8077200" cy="1569660"/>
          </a:xfrm>
          <a:prstGeom prst="rect">
            <a:avLst/>
          </a:prstGeom>
        </p:spPr>
        <p:txBody>
          <a:bodyPr wrap="square">
            <a:spAutoFit/>
          </a:bodyPr>
          <a:lstStyle/>
          <a:p>
            <a:r>
              <a:rPr lang="en-US" sz="2400" dirty="0">
                <a:latin typeface="Century" charset="0"/>
                <a:ea typeface="Century" charset="0"/>
                <a:cs typeface="Century" charset="0"/>
              </a:rPr>
              <a:t>This photograph was taken in a remote wilderness area, 1000s of km from any major populated area.</a:t>
            </a:r>
          </a:p>
          <a:p>
            <a:r>
              <a:rPr lang="en-US" sz="2400" dirty="0">
                <a:latin typeface="Century" charset="0"/>
                <a:ea typeface="Century" charset="0"/>
                <a:cs typeface="Century" charset="0"/>
              </a:rPr>
              <a:t> Can you list or draw the chain of events that led to this bird’s death? </a:t>
            </a:r>
          </a:p>
        </p:txBody>
      </p:sp>
    </p:spTree>
    <p:extLst>
      <p:ext uri="{BB962C8B-B14F-4D97-AF65-F5344CB8AC3E}">
        <p14:creationId xmlns:p14="http://schemas.microsoft.com/office/powerpoint/2010/main" val="37760280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tical Title 3"/>
          <p:cNvSpPr>
            <a:spLocks noGrp="1"/>
          </p:cNvSpPr>
          <p:nvPr>
            <p:ph type="title" orient="vert"/>
          </p:nvPr>
        </p:nvSpPr>
        <p:spPr/>
        <p:txBody>
          <a:bodyPr>
            <a:normAutofit/>
          </a:bodyPr>
          <a:lstStyle/>
          <a:p>
            <a:r>
              <a:rPr lang="en-US" b="1" dirty="0">
                <a:solidFill>
                  <a:srgbClr val="00B0F0"/>
                </a:solidFill>
                <a:latin typeface="KBSticktoIt Medium" charset="0"/>
                <a:ea typeface="KBSticktoIt Medium" charset="0"/>
                <a:cs typeface="KBSticktoIt Medium" charset="0"/>
              </a:rPr>
              <a:t>The plastics issue</a:t>
            </a:r>
            <a:br>
              <a:rPr lang="en-US" b="1" dirty="0">
                <a:solidFill>
                  <a:srgbClr val="00B0F0"/>
                </a:solidFill>
                <a:latin typeface="KBSticktoIt Medium" charset="0"/>
                <a:ea typeface="KBSticktoIt Medium" charset="0"/>
                <a:cs typeface="KBSticktoIt Medium" charset="0"/>
              </a:rPr>
            </a:br>
            <a:r>
              <a:rPr lang="en-US" dirty="0">
                <a:latin typeface="KBSticktoIt Medium" charset="0"/>
                <a:ea typeface="KBSticktoIt Medium" charset="0"/>
                <a:cs typeface="KBSticktoIt Medium" charset="0"/>
              </a:rPr>
              <a:t>reduce/</a:t>
            </a:r>
            <a:br>
              <a:rPr lang="en-US" dirty="0">
                <a:latin typeface="KBSticktoIt Medium" charset="0"/>
                <a:ea typeface="KBSticktoIt Medium" charset="0"/>
                <a:cs typeface="KBSticktoIt Medium" charset="0"/>
              </a:rPr>
            </a:br>
            <a:r>
              <a:rPr lang="en-US" dirty="0">
                <a:latin typeface="KBSticktoIt Medium" charset="0"/>
                <a:ea typeface="KBSticktoIt Medium" charset="0"/>
                <a:cs typeface="KBSticktoIt Medium" charset="0"/>
              </a:rPr>
              <a:t>reuse/ recycle</a:t>
            </a:r>
          </a:p>
        </p:txBody>
      </p:sp>
      <p:sp>
        <p:nvSpPr>
          <p:cNvPr id="5" name="Vertical Text Placeholder 4"/>
          <p:cNvSpPr>
            <a:spLocks noGrp="1"/>
          </p:cNvSpPr>
          <p:nvPr>
            <p:ph type="body" orient="vert" idx="1"/>
          </p:nvPr>
        </p:nvSpPr>
        <p:spPr/>
        <p:txBody>
          <a:bodyPr/>
          <a:lstStyle/>
          <a:p>
            <a:endParaRPr lang="en-US"/>
          </a:p>
        </p:txBody>
      </p:sp>
      <p:pic>
        <p:nvPicPr>
          <p:cNvPr id="3074" name="Picture 2"/>
          <p:cNvPicPr>
            <a:picLocks noChangeAspect="1" noChangeArrowheads="1"/>
          </p:cNvPicPr>
          <p:nvPr/>
        </p:nvPicPr>
        <p:blipFill>
          <a:blip r:embed="rId2" cstate="print"/>
          <a:srcRect/>
          <a:stretch>
            <a:fillRect/>
          </a:stretch>
        </p:blipFill>
        <p:spPr bwMode="auto">
          <a:xfrm>
            <a:off x="2010508" y="274638"/>
            <a:ext cx="5029200" cy="6358614"/>
          </a:xfrm>
          <a:prstGeom prst="rect">
            <a:avLst/>
          </a:prstGeom>
          <a:noFill/>
          <a:ln w="9525">
            <a:noFill/>
            <a:miter lim="800000"/>
            <a:headEnd/>
            <a:tailEnd/>
          </a:ln>
        </p:spPr>
      </p:pic>
    </p:spTree>
    <p:extLst>
      <p:ext uri="{BB962C8B-B14F-4D97-AF65-F5344CB8AC3E}">
        <p14:creationId xmlns:p14="http://schemas.microsoft.com/office/powerpoint/2010/main" val="7406168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F7950F-4BB2-634F-BA2B-3CA7F3BEE469}"/>
              </a:ext>
            </a:extLst>
          </p:cNvPr>
          <p:cNvSpPr>
            <a:spLocks noGrp="1"/>
          </p:cNvSpPr>
          <p:nvPr>
            <p:ph type="title" orient="vert"/>
          </p:nvPr>
        </p:nvSpPr>
        <p:spPr/>
        <p:txBody>
          <a:bodyPr/>
          <a:lstStyle/>
          <a:p>
            <a:endParaRPr lang="en-US"/>
          </a:p>
        </p:txBody>
      </p:sp>
      <p:sp>
        <p:nvSpPr>
          <p:cNvPr id="3" name="Vertical Text Placeholder 2">
            <a:extLst>
              <a:ext uri="{FF2B5EF4-FFF2-40B4-BE49-F238E27FC236}">
                <a16:creationId xmlns:a16="http://schemas.microsoft.com/office/drawing/2014/main" id="{6DB2ED8C-85EE-CB48-9A05-95BE0E0892F7}"/>
              </a:ext>
            </a:extLst>
          </p:cNvPr>
          <p:cNvSpPr>
            <a:spLocks noGrp="1"/>
          </p:cNvSpPr>
          <p:nvPr>
            <p:ph type="body" orient="vert" idx="1"/>
          </p:nvPr>
        </p:nvSpPr>
        <p:spPr/>
        <p:txBody>
          <a:bodyPr/>
          <a:lstStyle/>
          <a:p>
            <a:endParaRPr lang="en-US"/>
          </a:p>
        </p:txBody>
      </p:sp>
      <p:pic>
        <p:nvPicPr>
          <p:cNvPr id="5" name="Picture 4">
            <a:hlinkClick r:id="rId2"/>
            <a:extLst>
              <a:ext uri="{FF2B5EF4-FFF2-40B4-BE49-F238E27FC236}">
                <a16:creationId xmlns:a16="http://schemas.microsoft.com/office/drawing/2014/main" id="{B93D8049-2304-9945-A324-3139D0903AD2}"/>
              </a:ext>
            </a:extLst>
          </p:cNvPr>
          <p:cNvPicPr>
            <a:picLocks noChangeAspect="1"/>
          </p:cNvPicPr>
          <p:nvPr/>
        </p:nvPicPr>
        <p:blipFill>
          <a:blip r:embed="rId3"/>
          <a:stretch>
            <a:fillRect/>
          </a:stretch>
        </p:blipFill>
        <p:spPr>
          <a:xfrm>
            <a:off x="0" y="734457"/>
            <a:ext cx="6315075" cy="3683794"/>
          </a:xfrm>
          <a:prstGeom prst="rect">
            <a:avLst/>
          </a:prstGeom>
        </p:spPr>
      </p:pic>
      <p:sp>
        <p:nvSpPr>
          <p:cNvPr id="6" name="TextBox 5">
            <a:extLst>
              <a:ext uri="{FF2B5EF4-FFF2-40B4-BE49-F238E27FC236}">
                <a16:creationId xmlns:a16="http://schemas.microsoft.com/office/drawing/2014/main" id="{ADF73D88-28F7-2446-A45F-DFF25D2EA2A2}"/>
              </a:ext>
            </a:extLst>
          </p:cNvPr>
          <p:cNvSpPr txBox="1"/>
          <p:nvPr/>
        </p:nvSpPr>
        <p:spPr>
          <a:xfrm>
            <a:off x="371475" y="365125"/>
            <a:ext cx="1657350" cy="369332"/>
          </a:xfrm>
          <a:prstGeom prst="rect">
            <a:avLst/>
          </a:prstGeom>
          <a:noFill/>
        </p:spPr>
        <p:txBody>
          <a:bodyPr wrap="square" rtlCol="0">
            <a:spAutoFit/>
          </a:bodyPr>
          <a:lstStyle/>
          <a:p>
            <a:r>
              <a:rPr lang="en-US" dirty="0"/>
              <a:t>Watch:</a:t>
            </a:r>
          </a:p>
        </p:txBody>
      </p:sp>
      <p:pic>
        <p:nvPicPr>
          <p:cNvPr id="8" name="Picture 7">
            <a:extLst>
              <a:ext uri="{FF2B5EF4-FFF2-40B4-BE49-F238E27FC236}">
                <a16:creationId xmlns:a16="http://schemas.microsoft.com/office/drawing/2014/main" id="{C031397C-EFD9-7243-9143-69F9CEC94847}"/>
              </a:ext>
            </a:extLst>
          </p:cNvPr>
          <p:cNvPicPr>
            <a:picLocks noChangeAspect="1"/>
          </p:cNvPicPr>
          <p:nvPr/>
        </p:nvPicPr>
        <p:blipFill>
          <a:blip r:embed="rId4"/>
          <a:stretch>
            <a:fillRect/>
          </a:stretch>
        </p:blipFill>
        <p:spPr>
          <a:xfrm>
            <a:off x="6927218" y="549791"/>
            <a:ext cx="3290564" cy="2063750"/>
          </a:xfrm>
          <a:prstGeom prst="rect">
            <a:avLst/>
          </a:prstGeom>
        </p:spPr>
      </p:pic>
      <p:pic>
        <p:nvPicPr>
          <p:cNvPr id="10" name="Picture 9">
            <a:extLst>
              <a:ext uri="{FF2B5EF4-FFF2-40B4-BE49-F238E27FC236}">
                <a16:creationId xmlns:a16="http://schemas.microsoft.com/office/drawing/2014/main" id="{B003B8A5-CD46-8844-9EEF-27536118DBC5}"/>
              </a:ext>
            </a:extLst>
          </p:cNvPr>
          <p:cNvPicPr>
            <a:picLocks noChangeAspect="1"/>
          </p:cNvPicPr>
          <p:nvPr/>
        </p:nvPicPr>
        <p:blipFill>
          <a:blip r:embed="rId5"/>
          <a:stretch>
            <a:fillRect/>
          </a:stretch>
        </p:blipFill>
        <p:spPr>
          <a:xfrm>
            <a:off x="7313437" y="3082410"/>
            <a:ext cx="3035300" cy="2324100"/>
          </a:xfrm>
          <a:prstGeom prst="rect">
            <a:avLst/>
          </a:prstGeom>
        </p:spPr>
      </p:pic>
      <p:pic>
        <p:nvPicPr>
          <p:cNvPr id="12" name="Picture 11">
            <a:extLst>
              <a:ext uri="{FF2B5EF4-FFF2-40B4-BE49-F238E27FC236}">
                <a16:creationId xmlns:a16="http://schemas.microsoft.com/office/drawing/2014/main" id="{E4CC485D-1538-1A42-B00F-7EBE3FA5E52A}"/>
              </a:ext>
            </a:extLst>
          </p:cNvPr>
          <p:cNvPicPr>
            <a:picLocks noChangeAspect="1"/>
          </p:cNvPicPr>
          <p:nvPr/>
        </p:nvPicPr>
        <p:blipFill>
          <a:blip r:embed="rId6"/>
          <a:stretch>
            <a:fillRect/>
          </a:stretch>
        </p:blipFill>
        <p:spPr>
          <a:xfrm>
            <a:off x="3028740" y="4418251"/>
            <a:ext cx="3067259" cy="2069365"/>
          </a:xfrm>
          <a:prstGeom prst="rect">
            <a:avLst/>
          </a:prstGeom>
        </p:spPr>
      </p:pic>
    </p:spTree>
    <p:extLst>
      <p:ext uri="{BB962C8B-B14F-4D97-AF65-F5344CB8AC3E}">
        <p14:creationId xmlns:p14="http://schemas.microsoft.com/office/powerpoint/2010/main" val="517167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33723" y="1417638"/>
            <a:ext cx="8924555" cy="2697162"/>
          </a:xfrm>
        </p:spPr>
      </p:pic>
      <p:sp>
        <p:nvSpPr>
          <p:cNvPr id="5" name="TextBox 4"/>
          <p:cNvSpPr txBox="1"/>
          <p:nvPr/>
        </p:nvSpPr>
        <p:spPr>
          <a:xfrm>
            <a:off x="2743200" y="5029200"/>
            <a:ext cx="6858000" cy="369332"/>
          </a:xfrm>
          <a:prstGeom prst="rect">
            <a:avLst/>
          </a:prstGeom>
          <a:noFill/>
        </p:spPr>
        <p:txBody>
          <a:bodyPr wrap="square" rtlCol="0">
            <a:spAutoFit/>
          </a:bodyPr>
          <a:lstStyle/>
          <a:p>
            <a:r>
              <a:rPr lang="en-US" dirty="0"/>
              <a:t>Link to E waste in Ghana</a:t>
            </a:r>
          </a:p>
        </p:txBody>
      </p:sp>
    </p:spTree>
    <p:extLst>
      <p:ext uri="{BB962C8B-B14F-4D97-AF65-F5344CB8AC3E}">
        <p14:creationId xmlns:p14="http://schemas.microsoft.com/office/powerpoint/2010/main" val="37306960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345</TotalTime>
  <Words>904</Words>
  <Application>Microsoft Macintosh PowerPoint</Application>
  <PresentationFormat>Widescreen</PresentationFormat>
  <Paragraphs>88</Paragraphs>
  <Slides>29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Calibri Light</vt:lpstr>
      <vt:lpstr>Century</vt:lpstr>
      <vt:lpstr>dearJoe 5 CASUAL PRO</vt:lpstr>
      <vt:lpstr>KBSticktoIt Medium</vt:lpstr>
      <vt:lpstr>Office Theme</vt:lpstr>
      <vt:lpstr>6.2 Environmental risks </vt:lpstr>
      <vt:lpstr>PowerPoint Presentation</vt:lpstr>
      <vt:lpstr>Local environmental impacts of global flows</vt:lpstr>
      <vt:lpstr>Shipping flows- why are container ships so bad for the environment?</vt:lpstr>
      <vt:lpstr>PowerPoint Presentation</vt:lpstr>
      <vt:lpstr>PowerPoint Presentation</vt:lpstr>
      <vt:lpstr>The plastics issue reduce/ reuse/ recycle</vt:lpstr>
      <vt:lpstr>PowerPoint Presentation</vt:lpstr>
      <vt:lpstr>PowerPoint Presentation</vt:lpstr>
      <vt:lpstr>PowerPoint Presentation</vt:lpstr>
      <vt:lpstr>Plastic pollution</vt:lpstr>
      <vt:lpstr>Trash vortex </vt:lpstr>
      <vt:lpstr>Why is the world's biggest landfill in the Pacific Ocean?</vt:lpstr>
      <vt:lpstr>PowerPoint Presentation</vt:lpstr>
      <vt:lpstr>Why has global plastic use increased? </vt:lpstr>
      <vt:lpstr>PowerPoint Presentation</vt:lpstr>
      <vt:lpstr>Additional reading: What is the issue with Plastic? </vt:lpstr>
      <vt:lpstr>Maldives: Trashing an Island</vt:lpstr>
      <vt:lpstr>Managing global risks and wicked problems</vt:lpstr>
      <vt:lpstr>Building local and global resilience </vt:lpstr>
      <vt:lpstr>What are the solutions? Civil society action- WWF</vt:lpstr>
      <vt:lpstr>PowerPoint Presentation</vt:lpstr>
      <vt:lpstr>Links to circular economy </vt:lpstr>
      <vt:lpstr>Crowdfunding the Ooho  </vt:lpstr>
      <vt:lpstr>Crowdfunding: Boomy McBoomface</vt:lpstr>
      <vt:lpstr>Corporate social responsibility </vt:lpstr>
      <vt:lpstr>Government actions- Rwanda: complete ban on plastic bags </vt:lpstr>
      <vt:lpstr>Different levels of control for plastic bags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6.2 Environmental risks </dc:title>
  <dc:creator>Anna Bennett</dc:creator>
  <cp:lastModifiedBy>Anna Bennett</cp:lastModifiedBy>
  <cp:revision>25</cp:revision>
  <dcterms:created xsi:type="dcterms:W3CDTF">2018-12-17T21:04:47Z</dcterms:created>
  <dcterms:modified xsi:type="dcterms:W3CDTF">2019-01-08T21:29:22Z</dcterms:modified>
</cp:coreProperties>
</file>