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91" r:id="rId2"/>
    <p:sldId id="257" r:id="rId3"/>
    <p:sldId id="256" r:id="rId4"/>
    <p:sldId id="262" r:id="rId5"/>
    <p:sldId id="263" r:id="rId6"/>
    <p:sldId id="265" r:id="rId7"/>
    <p:sldId id="292" r:id="rId8"/>
    <p:sldId id="282" r:id="rId9"/>
    <p:sldId id="261" r:id="rId10"/>
    <p:sldId id="298" r:id="rId11"/>
    <p:sldId id="287" r:id="rId12"/>
    <p:sldId id="290" r:id="rId13"/>
    <p:sldId id="299" r:id="rId14"/>
    <p:sldId id="300" r:id="rId15"/>
    <p:sldId id="259" r:id="rId16"/>
    <p:sldId id="29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456"/>
  </p:normalViewPr>
  <p:slideViewPr>
    <p:cSldViewPr snapToGrid="0" snapToObjects="1">
      <p:cViewPr varScale="1">
        <p:scale>
          <a:sx n="119" d="100"/>
          <a:sy n="119" d="100"/>
        </p:scale>
        <p:origin x="31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4B335-2764-B640-BAD8-9C69D30FB6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68D828B-60D6-E447-A1EC-F34CCB9722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C176EE8-BFB2-0E4B-8648-6548A121ABFC}"/>
              </a:ext>
            </a:extLst>
          </p:cNvPr>
          <p:cNvSpPr>
            <a:spLocks noGrp="1"/>
          </p:cNvSpPr>
          <p:nvPr>
            <p:ph type="dt" sz="half" idx="10"/>
          </p:nvPr>
        </p:nvSpPr>
        <p:spPr/>
        <p:txBody>
          <a:bodyPr/>
          <a:lstStyle/>
          <a:p>
            <a:fld id="{839FBB6C-1678-ED45-8DA6-293734AF78EC}" type="datetimeFigureOut">
              <a:rPr lang="en-US" smtClean="0"/>
              <a:t>3/14/21</a:t>
            </a:fld>
            <a:endParaRPr lang="en-US"/>
          </a:p>
        </p:txBody>
      </p:sp>
      <p:sp>
        <p:nvSpPr>
          <p:cNvPr id="5" name="Footer Placeholder 4">
            <a:extLst>
              <a:ext uri="{FF2B5EF4-FFF2-40B4-BE49-F238E27FC236}">
                <a16:creationId xmlns:a16="http://schemas.microsoft.com/office/drawing/2014/main" id="{0017CB22-035C-4349-863F-C96398A8F0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0DFF01-5002-5142-9ABB-3FADAF313D4F}"/>
              </a:ext>
            </a:extLst>
          </p:cNvPr>
          <p:cNvSpPr>
            <a:spLocks noGrp="1"/>
          </p:cNvSpPr>
          <p:nvPr>
            <p:ph type="sldNum" sz="quarter" idx="12"/>
          </p:nvPr>
        </p:nvSpPr>
        <p:spPr/>
        <p:txBody>
          <a:bodyPr/>
          <a:lstStyle/>
          <a:p>
            <a:fld id="{2D25BBB1-97E1-6142-A0D7-7D59924815A7}" type="slidenum">
              <a:rPr lang="en-US" smtClean="0"/>
              <a:t>‹#›</a:t>
            </a:fld>
            <a:endParaRPr lang="en-US"/>
          </a:p>
        </p:txBody>
      </p:sp>
    </p:spTree>
    <p:extLst>
      <p:ext uri="{BB962C8B-B14F-4D97-AF65-F5344CB8AC3E}">
        <p14:creationId xmlns:p14="http://schemas.microsoft.com/office/powerpoint/2010/main" val="3166841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BE4E7-827F-0E4E-8821-AC532C0E2E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73FD50F-F6AB-0749-B3F6-314B9A54814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4EAAEC-785E-DC4C-BC47-977C42C5BDA7}"/>
              </a:ext>
            </a:extLst>
          </p:cNvPr>
          <p:cNvSpPr>
            <a:spLocks noGrp="1"/>
          </p:cNvSpPr>
          <p:nvPr>
            <p:ph type="dt" sz="half" idx="10"/>
          </p:nvPr>
        </p:nvSpPr>
        <p:spPr/>
        <p:txBody>
          <a:bodyPr/>
          <a:lstStyle/>
          <a:p>
            <a:fld id="{839FBB6C-1678-ED45-8DA6-293734AF78EC}" type="datetimeFigureOut">
              <a:rPr lang="en-US" smtClean="0"/>
              <a:t>3/14/21</a:t>
            </a:fld>
            <a:endParaRPr lang="en-US"/>
          </a:p>
        </p:txBody>
      </p:sp>
      <p:sp>
        <p:nvSpPr>
          <p:cNvPr id="5" name="Footer Placeholder 4">
            <a:extLst>
              <a:ext uri="{FF2B5EF4-FFF2-40B4-BE49-F238E27FC236}">
                <a16:creationId xmlns:a16="http://schemas.microsoft.com/office/drawing/2014/main" id="{4A6FAFF5-647A-A440-8270-F10EBC4CA5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77AF8E-65EF-FE49-BDE1-2393A3F5FC6B}"/>
              </a:ext>
            </a:extLst>
          </p:cNvPr>
          <p:cNvSpPr>
            <a:spLocks noGrp="1"/>
          </p:cNvSpPr>
          <p:nvPr>
            <p:ph type="sldNum" sz="quarter" idx="12"/>
          </p:nvPr>
        </p:nvSpPr>
        <p:spPr/>
        <p:txBody>
          <a:bodyPr/>
          <a:lstStyle/>
          <a:p>
            <a:fld id="{2D25BBB1-97E1-6142-A0D7-7D59924815A7}" type="slidenum">
              <a:rPr lang="en-US" smtClean="0"/>
              <a:t>‹#›</a:t>
            </a:fld>
            <a:endParaRPr lang="en-US"/>
          </a:p>
        </p:txBody>
      </p:sp>
    </p:spTree>
    <p:extLst>
      <p:ext uri="{BB962C8B-B14F-4D97-AF65-F5344CB8AC3E}">
        <p14:creationId xmlns:p14="http://schemas.microsoft.com/office/powerpoint/2010/main" val="830996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4FF234-BC5D-2542-80F6-418FA90B3B5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555CE2-D5C7-2B48-8FBA-313052180B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8B21EB-CB43-3E4A-859D-5B0278CC1A63}"/>
              </a:ext>
            </a:extLst>
          </p:cNvPr>
          <p:cNvSpPr>
            <a:spLocks noGrp="1"/>
          </p:cNvSpPr>
          <p:nvPr>
            <p:ph type="dt" sz="half" idx="10"/>
          </p:nvPr>
        </p:nvSpPr>
        <p:spPr/>
        <p:txBody>
          <a:bodyPr/>
          <a:lstStyle/>
          <a:p>
            <a:fld id="{839FBB6C-1678-ED45-8DA6-293734AF78EC}" type="datetimeFigureOut">
              <a:rPr lang="en-US" smtClean="0"/>
              <a:t>3/14/21</a:t>
            </a:fld>
            <a:endParaRPr lang="en-US"/>
          </a:p>
        </p:txBody>
      </p:sp>
      <p:sp>
        <p:nvSpPr>
          <p:cNvPr id="5" name="Footer Placeholder 4">
            <a:extLst>
              <a:ext uri="{FF2B5EF4-FFF2-40B4-BE49-F238E27FC236}">
                <a16:creationId xmlns:a16="http://schemas.microsoft.com/office/drawing/2014/main" id="{2617F961-63D7-2442-BB67-B331DB740B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6AE4DB-24C9-8545-9910-6B571615C9A3}"/>
              </a:ext>
            </a:extLst>
          </p:cNvPr>
          <p:cNvSpPr>
            <a:spLocks noGrp="1"/>
          </p:cNvSpPr>
          <p:nvPr>
            <p:ph type="sldNum" sz="quarter" idx="12"/>
          </p:nvPr>
        </p:nvSpPr>
        <p:spPr/>
        <p:txBody>
          <a:bodyPr/>
          <a:lstStyle/>
          <a:p>
            <a:fld id="{2D25BBB1-97E1-6142-A0D7-7D59924815A7}" type="slidenum">
              <a:rPr lang="en-US" smtClean="0"/>
              <a:t>‹#›</a:t>
            </a:fld>
            <a:endParaRPr lang="en-US"/>
          </a:p>
        </p:txBody>
      </p:sp>
    </p:spTree>
    <p:extLst>
      <p:ext uri="{BB962C8B-B14F-4D97-AF65-F5344CB8AC3E}">
        <p14:creationId xmlns:p14="http://schemas.microsoft.com/office/powerpoint/2010/main" val="3751402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2993E-A290-0F4F-92EA-879B649452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5EC947-E74C-B04A-87ED-0403AA99C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50218B-57CC-7843-B4A1-8C1AF4C57367}"/>
              </a:ext>
            </a:extLst>
          </p:cNvPr>
          <p:cNvSpPr>
            <a:spLocks noGrp="1"/>
          </p:cNvSpPr>
          <p:nvPr>
            <p:ph type="dt" sz="half" idx="10"/>
          </p:nvPr>
        </p:nvSpPr>
        <p:spPr/>
        <p:txBody>
          <a:bodyPr/>
          <a:lstStyle/>
          <a:p>
            <a:fld id="{839FBB6C-1678-ED45-8DA6-293734AF78EC}" type="datetimeFigureOut">
              <a:rPr lang="en-US" smtClean="0"/>
              <a:t>3/14/21</a:t>
            </a:fld>
            <a:endParaRPr lang="en-US"/>
          </a:p>
        </p:txBody>
      </p:sp>
      <p:sp>
        <p:nvSpPr>
          <p:cNvPr id="5" name="Footer Placeholder 4">
            <a:extLst>
              <a:ext uri="{FF2B5EF4-FFF2-40B4-BE49-F238E27FC236}">
                <a16:creationId xmlns:a16="http://schemas.microsoft.com/office/drawing/2014/main" id="{1ADF6A0F-B0D0-3F43-A1D9-06FC3BFA02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BF06DA-D529-AE4A-BCA1-3AF07DDB94A2}"/>
              </a:ext>
            </a:extLst>
          </p:cNvPr>
          <p:cNvSpPr>
            <a:spLocks noGrp="1"/>
          </p:cNvSpPr>
          <p:nvPr>
            <p:ph type="sldNum" sz="quarter" idx="12"/>
          </p:nvPr>
        </p:nvSpPr>
        <p:spPr/>
        <p:txBody>
          <a:bodyPr/>
          <a:lstStyle/>
          <a:p>
            <a:fld id="{2D25BBB1-97E1-6142-A0D7-7D59924815A7}" type="slidenum">
              <a:rPr lang="en-US" smtClean="0"/>
              <a:t>‹#›</a:t>
            </a:fld>
            <a:endParaRPr lang="en-US"/>
          </a:p>
        </p:txBody>
      </p:sp>
    </p:spTree>
    <p:extLst>
      <p:ext uri="{BB962C8B-B14F-4D97-AF65-F5344CB8AC3E}">
        <p14:creationId xmlns:p14="http://schemas.microsoft.com/office/powerpoint/2010/main" val="4128522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830B5-01B0-C446-B57E-E28E7F4084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591B70-1097-8F42-8ECB-666B9A26C8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D122B41-1925-8D49-B5F4-27B51E016C62}"/>
              </a:ext>
            </a:extLst>
          </p:cNvPr>
          <p:cNvSpPr>
            <a:spLocks noGrp="1"/>
          </p:cNvSpPr>
          <p:nvPr>
            <p:ph type="dt" sz="half" idx="10"/>
          </p:nvPr>
        </p:nvSpPr>
        <p:spPr/>
        <p:txBody>
          <a:bodyPr/>
          <a:lstStyle/>
          <a:p>
            <a:fld id="{839FBB6C-1678-ED45-8DA6-293734AF78EC}" type="datetimeFigureOut">
              <a:rPr lang="en-US" smtClean="0"/>
              <a:t>3/14/21</a:t>
            </a:fld>
            <a:endParaRPr lang="en-US"/>
          </a:p>
        </p:txBody>
      </p:sp>
      <p:sp>
        <p:nvSpPr>
          <p:cNvPr id="5" name="Footer Placeholder 4">
            <a:extLst>
              <a:ext uri="{FF2B5EF4-FFF2-40B4-BE49-F238E27FC236}">
                <a16:creationId xmlns:a16="http://schemas.microsoft.com/office/drawing/2014/main" id="{D8D8DEB0-F190-794A-BCC0-C84EAD57F3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1576F5-FE1A-CF43-96DA-8F013590D4FA}"/>
              </a:ext>
            </a:extLst>
          </p:cNvPr>
          <p:cNvSpPr>
            <a:spLocks noGrp="1"/>
          </p:cNvSpPr>
          <p:nvPr>
            <p:ph type="sldNum" sz="quarter" idx="12"/>
          </p:nvPr>
        </p:nvSpPr>
        <p:spPr/>
        <p:txBody>
          <a:bodyPr/>
          <a:lstStyle/>
          <a:p>
            <a:fld id="{2D25BBB1-97E1-6142-A0D7-7D59924815A7}" type="slidenum">
              <a:rPr lang="en-US" smtClean="0"/>
              <a:t>‹#›</a:t>
            </a:fld>
            <a:endParaRPr lang="en-US"/>
          </a:p>
        </p:txBody>
      </p:sp>
    </p:spTree>
    <p:extLst>
      <p:ext uri="{BB962C8B-B14F-4D97-AF65-F5344CB8AC3E}">
        <p14:creationId xmlns:p14="http://schemas.microsoft.com/office/powerpoint/2010/main" val="2635819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A9B46-E08A-A047-9DBC-C86386E03B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CA0617-EE35-864B-8BAD-6245A514E6F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6DE491-414F-5E46-B830-3605F59017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031238B-095A-EA4F-86F4-84234A8D7D6E}"/>
              </a:ext>
            </a:extLst>
          </p:cNvPr>
          <p:cNvSpPr>
            <a:spLocks noGrp="1"/>
          </p:cNvSpPr>
          <p:nvPr>
            <p:ph type="dt" sz="half" idx="10"/>
          </p:nvPr>
        </p:nvSpPr>
        <p:spPr/>
        <p:txBody>
          <a:bodyPr/>
          <a:lstStyle/>
          <a:p>
            <a:fld id="{839FBB6C-1678-ED45-8DA6-293734AF78EC}" type="datetimeFigureOut">
              <a:rPr lang="en-US" smtClean="0"/>
              <a:t>3/14/21</a:t>
            </a:fld>
            <a:endParaRPr lang="en-US"/>
          </a:p>
        </p:txBody>
      </p:sp>
      <p:sp>
        <p:nvSpPr>
          <p:cNvPr id="6" name="Footer Placeholder 5">
            <a:extLst>
              <a:ext uri="{FF2B5EF4-FFF2-40B4-BE49-F238E27FC236}">
                <a16:creationId xmlns:a16="http://schemas.microsoft.com/office/drawing/2014/main" id="{A3B33481-2D97-BD45-AB45-22852909F9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2D60E2-D638-8C4A-A608-0A6CE0F0865F}"/>
              </a:ext>
            </a:extLst>
          </p:cNvPr>
          <p:cNvSpPr>
            <a:spLocks noGrp="1"/>
          </p:cNvSpPr>
          <p:nvPr>
            <p:ph type="sldNum" sz="quarter" idx="12"/>
          </p:nvPr>
        </p:nvSpPr>
        <p:spPr/>
        <p:txBody>
          <a:bodyPr/>
          <a:lstStyle/>
          <a:p>
            <a:fld id="{2D25BBB1-97E1-6142-A0D7-7D59924815A7}" type="slidenum">
              <a:rPr lang="en-US" smtClean="0"/>
              <a:t>‹#›</a:t>
            </a:fld>
            <a:endParaRPr lang="en-US"/>
          </a:p>
        </p:txBody>
      </p:sp>
    </p:spTree>
    <p:extLst>
      <p:ext uri="{BB962C8B-B14F-4D97-AF65-F5344CB8AC3E}">
        <p14:creationId xmlns:p14="http://schemas.microsoft.com/office/powerpoint/2010/main" val="3045636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DA9C8-1D3B-A940-B91B-E601F5276BD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326227-F173-2548-9A27-CFBB992B5E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5A660F-0A23-FC46-A31D-E9B33E6C53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1DB91A-2B40-654F-A8A5-98044B91AA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71ECFB-3379-244A-8C3D-219BAEB8C7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E97534-B03A-8A4B-8A7B-AB1CA4227945}"/>
              </a:ext>
            </a:extLst>
          </p:cNvPr>
          <p:cNvSpPr>
            <a:spLocks noGrp="1"/>
          </p:cNvSpPr>
          <p:nvPr>
            <p:ph type="dt" sz="half" idx="10"/>
          </p:nvPr>
        </p:nvSpPr>
        <p:spPr/>
        <p:txBody>
          <a:bodyPr/>
          <a:lstStyle/>
          <a:p>
            <a:fld id="{839FBB6C-1678-ED45-8DA6-293734AF78EC}" type="datetimeFigureOut">
              <a:rPr lang="en-US" smtClean="0"/>
              <a:t>3/14/21</a:t>
            </a:fld>
            <a:endParaRPr lang="en-US"/>
          </a:p>
        </p:txBody>
      </p:sp>
      <p:sp>
        <p:nvSpPr>
          <p:cNvPr id="8" name="Footer Placeholder 7">
            <a:extLst>
              <a:ext uri="{FF2B5EF4-FFF2-40B4-BE49-F238E27FC236}">
                <a16:creationId xmlns:a16="http://schemas.microsoft.com/office/drawing/2014/main" id="{513AD79A-03B5-874E-9B3D-4B1F823E8B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2F34BB-C2EB-1E4B-89B9-AFE91E525684}"/>
              </a:ext>
            </a:extLst>
          </p:cNvPr>
          <p:cNvSpPr>
            <a:spLocks noGrp="1"/>
          </p:cNvSpPr>
          <p:nvPr>
            <p:ph type="sldNum" sz="quarter" idx="12"/>
          </p:nvPr>
        </p:nvSpPr>
        <p:spPr/>
        <p:txBody>
          <a:bodyPr/>
          <a:lstStyle/>
          <a:p>
            <a:fld id="{2D25BBB1-97E1-6142-A0D7-7D59924815A7}" type="slidenum">
              <a:rPr lang="en-US" smtClean="0"/>
              <a:t>‹#›</a:t>
            </a:fld>
            <a:endParaRPr lang="en-US"/>
          </a:p>
        </p:txBody>
      </p:sp>
    </p:spTree>
    <p:extLst>
      <p:ext uri="{BB962C8B-B14F-4D97-AF65-F5344CB8AC3E}">
        <p14:creationId xmlns:p14="http://schemas.microsoft.com/office/powerpoint/2010/main" val="3892321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A00E6-BEF8-1945-B6F4-A469D04EE9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85EFB63-3BC4-7547-9DA5-020612BF1F31}"/>
              </a:ext>
            </a:extLst>
          </p:cNvPr>
          <p:cNvSpPr>
            <a:spLocks noGrp="1"/>
          </p:cNvSpPr>
          <p:nvPr>
            <p:ph type="dt" sz="half" idx="10"/>
          </p:nvPr>
        </p:nvSpPr>
        <p:spPr/>
        <p:txBody>
          <a:bodyPr/>
          <a:lstStyle/>
          <a:p>
            <a:fld id="{839FBB6C-1678-ED45-8DA6-293734AF78EC}" type="datetimeFigureOut">
              <a:rPr lang="en-US" smtClean="0"/>
              <a:t>3/14/21</a:t>
            </a:fld>
            <a:endParaRPr lang="en-US"/>
          </a:p>
        </p:txBody>
      </p:sp>
      <p:sp>
        <p:nvSpPr>
          <p:cNvPr id="4" name="Footer Placeholder 3">
            <a:extLst>
              <a:ext uri="{FF2B5EF4-FFF2-40B4-BE49-F238E27FC236}">
                <a16:creationId xmlns:a16="http://schemas.microsoft.com/office/drawing/2014/main" id="{DA7E7D50-BB13-294C-98F9-E8939EE61A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55477C-B181-2640-9287-333D9FF142A5}"/>
              </a:ext>
            </a:extLst>
          </p:cNvPr>
          <p:cNvSpPr>
            <a:spLocks noGrp="1"/>
          </p:cNvSpPr>
          <p:nvPr>
            <p:ph type="sldNum" sz="quarter" idx="12"/>
          </p:nvPr>
        </p:nvSpPr>
        <p:spPr/>
        <p:txBody>
          <a:bodyPr/>
          <a:lstStyle/>
          <a:p>
            <a:fld id="{2D25BBB1-97E1-6142-A0D7-7D59924815A7}" type="slidenum">
              <a:rPr lang="en-US" smtClean="0"/>
              <a:t>‹#›</a:t>
            </a:fld>
            <a:endParaRPr lang="en-US"/>
          </a:p>
        </p:txBody>
      </p:sp>
    </p:spTree>
    <p:extLst>
      <p:ext uri="{BB962C8B-B14F-4D97-AF65-F5344CB8AC3E}">
        <p14:creationId xmlns:p14="http://schemas.microsoft.com/office/powerpoint/2010/main" val="3761394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45E0BE-C286-484E-9986-9084B25D459D}"/>
              </a:ext>
            </a:extLst>
          </p:cNvPr>
          <p:cNvSpPr>
            <a:spLocks noGrp="1"/>
          </p:cNvSpPr>
          <p:nvPr>
            <p:ph type="dt" sz="half" idx="10"/>
          </p:nvPr>
        </p:nvSpPr>
        <p:spPr/>
        <p:txBody>
          <a:bodyPr/>
          <a:lstStyle/>
          <a:p>
            <a:fld id="{839FBB6C-1678-ED45-8DA6-293734AF78EC}" type="datetimeFigureOut">
              <a:rPr lang="en-US" smtClean="0"/>
              <a:t>3/14/21</a:t>
            </a:fld>
            <a:endParaRPr lang="en-US"/>
          </a:p>
        </p:txBody>
      </p:sp>
      <p:sp>
        <p:nvSpPr>
          <p:cNvPr id="3" name="Footer Placeholder 2">
            <a:extLst>
              <a:ext uri="{FF2B5EF4-FFF2-40B4-BE49-F238E27FC236}">
                <a16:creationId xmlns:a16="http://schemas.microsoft.com/office/drawing/2014/main" id="{FE29F394-59E7-B644-9A22-743BC4FA22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37FD627-3465-C042-A442-B1B9202B0F07}"/>
              </a:ext>
            </a:extLst>
          </p:cNvPr>
          <p:cNvSpPr>
            <a:spLocks noGrp="1"/>
          </p:cNvSpPr>
          <p:nvPr>
            <p:ph type="sldNum" sz="quarter" idx="12"/>
          </p:nvPr>
        </p:nvSpPr>
        <p:spPr/>
        <p:txBody>
          <a:bodyPr/>
          <a:lstStyle/>
          <a:p>
            <a:fld id="{2D25BBB1-97E1-6142-A0D7-7D59924815A7}" type="slidenum">
              <a:rPr lang="en-US" smtClean="0"/>
              <a:t>‹#›</a:t>
            </a:fld>
            <a:endParaRPr lang="en-US"/>
          </a:p>
        </p:txBody>
      </p:sp>
    </p:spTree>
    <p:extLst>
      <p:ext uri="{BB962C8B-B14F-4D97-AF65-F5344CB8AC3E}">
        <p14:creationId xmlns:p14="http://schemas.microsoft.com/office/powerpoint/2010/main" val="434350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7D0C2-58D5-5B4B-B126-849C6A2FAE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D504E51-B76C-BF41-A95C-B5E6079A6B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3D7A6A0-549D-C447-8925-F212F58F48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5EB1DC-4BBF-6846-8359-DEEA9EC69FB6}"/>
              </a:ext>
            </a:extLst>
          </p:cNvPr>
          <p:cNvSpPr>
            <a:spLocks noGrp="1"/>
          </p:cNvSpPr>
          <p:nvPr>
            <p:ph type="dt" sz="half" idx="10"/>
          </p:nvPr>
        </p:nvSpPr>
        <p:spPr/>
        <p:txBody>
          <a:bodyPr/>
          <a:lstStyle/>
          <a:p>
            <a:fld id="{839FBB6C-1678-ED45-8DA6-293734AF78EC}" type="datetimeFigureOut">
              <a:rPr lang="en-US" smtClean="0"/>
              <a:t>3/14/21</a:t>
            </a:fld>
            <a:endParaRPr lang="en-US"/>
          </a:p>
        </p:txBody>
      </p:sp>
      <p:sp>
        <p:nvSpPr>
          <p:cNvPr id="6" name="Footer Placeholder 5">
            <a:extLst>
              <a:ext uri="{FF2B5EF4-FFF2-40B4-BE49-F238E27FC236}">
                <a16:creationId xmlns:a16="http://schemas.microsoft.com/office/drawing/2014/main" id="{179ADB35-878F-DA4A-B65B-C16927B484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CDE22C-4C7B-C04B-A624-A44FC8372BD2}"/>
              </a:ext>
            </a:extLst>
          </p:cNvPr>
          <p:cNvSpPr>
            <a:spLocks noGrp="1"/>
          </p:cNvSpPr>
          <p:nvPr>
            <p:ph type="sldNum" sz="quarter" idx="12"/>
          </p:nvPr>
        </p:nvSpPr>
        <p:spPr/>
        <p:txBody>
          <a:bodyPr/>
          <a:lstStyle/>
          <a:p>
            <a:fld id="{2D25BBB1-97E1-6142-A0D7-7D59924815A7}" type="slidenum">
              <a:rPr lang="en-US" smtClean="0"/>
              <a:t>‹#›</a:t>
            </a:fld>
            <a:endParaRPr lang="en-US"/>
          </a:p>
        </p:txBody>
      </p:sp>
    </p:spTree>
    <p:extLst>
      <p:ext uri="{BB962C8B-B14F-4D97-AF65-F5344CB8AC3E}">
        <p14:creationId xmlns:p14="http://schemas.microsoft.com/office/powerpoint/2010/main" val="3809387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E5283-7E82-D74A-9579-8EACC36657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E6056F-62D1-5048-99E5-6B35DF996E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1C8836A-9F85-364B-8909-D86E3E5B9C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9DF29B-8895-7B43-9FAD-BCFA7DBEA2CD}"/>
              </a:ext>
            </a:extLst>
          </p:cNvPr>
          <p:cNvSpPr>
            <a:spLocks noGrp="1"/>
          </p:cNvSpPr>
          <p:nvPr>
            <p:ph type="dt" sz="half" idx="10"/>
          </p:nvPr>
        </p:nvSpPr>
        <p:spPr/>
        <p:txBody>
          <a:bodyPr/>
          <a:lstStyle/>
          <a:p>
            <a:fld id="{839FBB6C-1678-ED45-8DA6-293734AF78EC}" type="datetimeFigureOut">
              <a:rPr lang="en-US" smtClean="0"/>
              <a:t>3/14/21</a:t>
            </a:fld>
            <a:endParaRPr lang="en-US"/>
          </a:p>
        </p:txBody>
      </p:sp>
      <p:sp>
        <p:nvSpPr>
          <p:cNvPr id="6" name="Footer Placeholder 5">
            <a:extLst>
              <a:ext uri="{FF2B5EF4-FFF2-40B4-BE49-F238E27FC236}">
                <a16:creationId xmlns:a16="http://schemas.microsoft.com/office/drawing/2014/main" id="{32E3F1FB-CA4D-2741-94BC-60DC52FFA0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65274A-4B02-ED4E-A17B-5EE444ECC145}"/>
              </a:ext>
            </a:extLst>
          </p:cNvPr>
          <p:cNvSpPr>
            <a:spLocks noGrp="1"/>
          </p:cNvSpPr>
          <p:nvPr>
            <p:ph type="sldNum" sz="quarter" idx="12"/>
          </p:nvPr>
        </p:nvSpPr>
        <p:spPr/>
        <p:txBody>
          <a:bodyPr/>
          <a:lstStyle/>
          <a:p>
            <a:fld id="{2D25BBB1-97E1-6142-A0D7-7D59924815A7}" type="slidenum">
              <a:rPr lang="en-US" smtClean="0"/>
              <a:t>‹#›</a:t>
            </a:fld>
            <a:endParaRPr lang="en-US"/>
          </a:p>
        </p:txBody>
      </p:sp>
    </p:spTree>
    <p:extLst>
      <p:ext uri="{BB962C8B-B14F-4D97-AF65-F5344CB8AC3E}">
        <p14:creationId xmlns:p14="http://schemas.microsoft.com/office/powerpoint/2010/main" val="1395817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4939ED-4B50-9A4F-8F54-2C530734CC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5FF0CFF-D8D6-474F-9A9D-E6270E4FA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734C83-85DC-7F45-85DC-1F88D7ED8D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9FBB6C-1678-ED45-8DA6-293734AF78EC}" type="datetimeFigureOut">
              <a:rPr lang="en-US" smtClean="0"/>
              <a:t>3/14/21</a:t>
            </a:fld>
            <a:endParaRPr lang="en-US"/>
          </a:p>
        </p:txBody>
      </p:sp>
      <p:sp>
        <p:nvSpPr>
          <p:cNvPr id="5" name="Footer Placeholder 4">
            <a:extLst>
              <a:ext uri="{FF2B5EF4-FFF2-40B4-BE49-F238E27FC236}">
                <a16:creationId xmlns:a16="http://schemas.microsoft.com/office/drawing/2014/main" id="{FC821948-E38C-FE4C-8BFC-F90911B0F4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B81ACCB-B620-B445-B3F2-55E2F80ED8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25BBB1-97E1-6142-A0D7-7D59924815A7}" type="slidenum">
              <a:rPr lang="en-US" smtClean="0"/>
              <a:t>‹#›</a:t>
            </a:fld>
            <a:endParaRPr lang="en-US"/>
          </a:p>
        </p:txBody>
      </p:sp>
    </p:spTree>
    <p:extLst>
      <p:ext uri="{BB962C8B-B14F-4D97-AF65-F5344CB8AC3E}">
        <p14:creationId xmlns:p14="http://schemas.microsoft.com/office/powerpoint/2010/main" val="1105081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v=e6rglsLy1Y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Om42Lppkd9w"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youtube.com/watch?v=NXTIfcfzSnE&amp;t=26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nytimes.com/2013/07/15/world/asia/bangladesh-pollution-told-in-colors-and-smells.html"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w9RxnuBiFbg&amp;t=1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greenfieldgeography.wikispaces.com/Irrigation+and+agriculture" TargetMode="External"/><Relationship Id="rId2" Type="http://schemas.openxmlformats.org/officeDocument/2006/relationships/hyperlink" Target="http://news.bbc.co.uk/2/hi/africa/4678330.st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vhrWCGIlku4"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7A940-5459-8A4B-8538-6D4A1ED9D13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75F0DAC-C6AA-4545-B751-942640982F38}"/>
              </a:ext>
            </a:extLst>
          </p:cNvPr>
          <p:cNvPicPr>
            <a:picLocks noGrp="1" noChangeAspect="1"/>
          </p:cNvPicPr>
          <p:nvPr>
            <p:ph idx="1"/>
          </p:nvPr>
        </p:nvPicPr>
        <p:blipFill>
          <a:blip r:embed="rId2"/>
          <a:stretch>
            <a:fillRect/>
          </a:stretch>
        </p:blipFill>
        <p:spPr>
          <a:xfrm>
            <a:off x="702734" y="558455"/>
            <a:ext cx="10515600" cy="4176346"/>
          </a:xfrm>
        </p:spPr>
      </p:pic>
    </p:spTree>
    <p:extLst>
      <p:ext uri="{BB962C8B-B14F-4D97-AF65-F5344CB8AC3E}">
        <p14:creationId xmlns:p14="http://schemas.microsoft.com/office/powerpoint/2010/main" val="2593704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8" name="Rectangle 13">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a:extLst>
              <a:ext uri="{FF2B5EF4-FFF2-40B4-BE49-F238E27FC236}">
                <a16:creationId xmlns:a16="http://schemas.microsoft.com/office/drawing/2014/main" id="{34005E32-9F25-FF41-A19C-D6F0FB56CE0B}"/>
              </a:ext>
            </a:extLst>
          </p:cNvPr>
          <p:cNvPicPr>
            <a:picLocks noGrp="1" noChangeAspect="1"/>
          </p:cNvPicPr>
          <p:nvPr>
            <p:ph idx="1"/>
          </p:nvPr>
        </p:nvPicPr>
        <p:blipFill rotWithShape="1">
          <a:blip r:embed="rId2">
            <a:alphaModFix amt="50000"/>
          </a:blip>
          <a:srcRect t="6250"/>
          <a:stretch/>
        </p:blipFill>
        <p:spPr>
          <a:xfrm>
            <a:off x="20" y="1"/>
            <a:ext cx="12191980" cy="6857999"/>
          </a:xfrm>
          <a:prstGeom prst="rect">
            <a:avLst/>
          </a:prstGeom>
        </p:spPr>
      </p:pic>
      <p:sp>
        <p:nvSpPr>
          <p:cNvPr id="2" name="Title 1">
            <a:extLst>
              <a:ext uri="{FF2B5EF4-FFF2-40B4-BE49-F238E27FC236}">
                <a16:creationId xmlns:a16="http://schemas.microsoft.com/office/drawing/2014/main" id="{2A96B0D7-877D-004A-87EE-416800AE7326}"/>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a:solidFill>
                  <a:srgbClr val="FFFFFF"/>
                </a:solidFill>
              </a:rPr>
              <a:t>Pollution</a:t>
            </a:r>
          </a:p>
        </p:txBody>
      </p:sp>
    </p:spTree>
    <p:extLst>
      <p:ext uri="{BB962C8B-B14F-4D97-AF65-F5344CB8AC3E}">
        <p14:creationId xmlns:p14="http://schemas.microsoft.com/office/powerpoint/2010/main" val="105791245"/>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785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0863EE-6837-A349-8087-ACDCFE000861}"/>
              </a:ext>
            </a:extLst>
          </p:cNvPr>
          <p:cNvSpPr>
            <a:spLocks noGrp="1"/>
          </p:cNvSpPr>
          <p:nvPr>
            <p:ph type="title"/>
          </p:nvPr>
        </p:nvSpPr>
        <p:spPr>
          <a:xfrm>
            <a:off x="524256" y="4767072"/>
            <a:ext cx="6594189" cy="1625210"/>
          </a:xfrm>
        </p:spPr>
        <p:txBody>
          <a:bodyPr>
            <a:normAutofit/>
          </a:bodyPr>
          <a:lstStyle/>
          <a:p>
            <a:pPr algn="r"/>
            <a:r>
              <a:rPr lang="en-US" b="1" cap="all" dirty="0">
                <a:solidFill>
                  <a:srgbClr val="FFFFFF"/>
                </a:solidFill>
              </a:rPr>
              <a:t>AIR pollution </a:t>
            </a:r>
            <a:br>
              <a:rPr lang="en-US" b="1" cap="all" dirty="0">
                <a:solidFill>
                  <a:srgbClr val="FFFFFF"/>
                </a:solidFill>
              </a:rPr>
            </a:br>
            <a:endParaRPr lang="en-US" dirty="0">
              <a:solidFill>
                <a:srgbClr val="FFFFFF"/>
              </a:solidFill>
            </a:endParaRPr>
          </a:p>
        </p:txBody>
      </p:sp>
      <p:pic>
        <p:nvPicPr>
          <p:cNvPr id="5" name="Picture 4">
            <a:hlinkClick r:id="rId2"/>
            <a:extLst>
              <a:ext uri="{FF2B5EF4-FFF2-40B4-BE49-F238E27FC236}">
                <a16:creationId xmlns:a16="http://schemas.microsoft.com/office/drawing/2014/main" id="{1055D290-0F16-8B4C-BD53-5C847EAB7A4D}"/>
              </a:ext>
            </a:extLst>
          </p:cNvPr>
          <p:cNvPicPr>
            <a:picLocks noChangeAspect="1"/>
          </p:cNvPicPr>
          <p:nvPr/>
        </p:nvPicPr>
        <p:blipFill rotWithShape="1">
          <a:blip r:embed="rId3"/>
          <a:srcRect r="329" b="-2"/>
          <a:stretch/>
        </p:blipFill>
        <p:spPr>
          <a:xfrm>
            <a:off x="327547" y="321733"/>
            <a:ext cx="7058306"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7B134F6-460F-FE45-A766-EC0E98062FC0}"/>
              </a:ext>
            </a:extLst>
          </p:cNvPr>
          <p:cNvSpPr>
            <a:spLocks noGrp="1"/>
          </p:cNvSpPr>
          <p:nvPr>
            <p:ph idx="1"/>
          </p:nvPr>
        </p:nvSpPr>
        <p:spPr>
          <a:xfrm>
            <a:off x="8029319" y="917725"/>
            <a:ext cx="3424739" cy="4852362"/>
          </a:xfrm>
        </p:spPr>
        <p:txBody>
          <a:bodyPr anchor="ctr">
            <a:normAutofit/>
          </a:bodyPr>
          <a:lstStyle/>
          <a:p>
            <a:r>
              <a:rPr lang="en-US" sz="2000">
                <a:solidFill>
                  <a:srgbClr val="FFFFFF"/>
                </a:solidFill>
              </a:rPr>
              <a:t>Air pollution is the contamination of air by smoke and harmful gases, mainly oxides of carbon, sulfur, and nitrogen. Some examples of air pollution include:</a:t>
            </a:r>
          </a:p>
          <a:p>
            <a:r>
              <a:rPr lang="en-US" sz="2000">
                <a:solidFill>
                  <a:srgbClr val="FFFFFF"/>
                </a:solidFill>
              </a:rPr>
              <a:t>Exhaust fumes from vehicles</a:t>
            </a:r>
          </a:p>
          <a:p>
            <a:r>
              <a:rPr lang="en-US" sz="2000">
                <a:solidFill>
                  <a:srgbClr val="FFFFFF"/>
                </a:solidFill>
              </a:rPr>
              <a:t>The burning of fossil fuels, such as coal, oil, or gas</a:t>
            </a:r>
          </a:p>
          <a:p>
            <a:r>
              <a:rPr lang="en-US" sz="2000">
                <a:solidFill>
                  <a:srgbClr val="FFFFFF"/>
                </a:solidFill>
              </a:rPr>
              <a:t>Harmful off-gasing from things such as paint, plastic production, and so on</a:t>
            </a:r>
          </a:p>
          <a:p>
            <a:r>
              <a:rPr lang="en-US" sz="2000">
                <a:solidFill>
                  <a:srgbClr val="FFFFFF"/>
                </a:solidFill>
              </a:rPr>
              <a:t>Radiation spills or nuclear accidents</a:t>
            </a:r>
          </a:p>
          <a:p>
            <a:endParaRPr lang="en-US" sz="2000">
              <a:solidFill>
                <a:srgbClr val="FFFFFF"/>
              </a:solidFill>
            </a:endParaRPr>
          </a:p>
        </p:txBody>
      </p:sp>
    </p:spTree>
    <p:extLst>
      <p:ext uri="{BB962C8B-B14F-4D97-AF65-F5344CB8AC3E}">
        <p14:creationId xmlns:p14="http://schemas.microsoft.com/office/powerpoint/2010/main" val="862334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03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1986C95-036F-FF49-A2E1-B85AD433B5CB}"/>
              </a:ext>
            </a:extLst>
          </p:cNvPr>
          <p:cNvSpPr>
            <a:spLocks noGrp="1"/>
          </p:cNvSpPr>
          <p:nvPr>
            <p:ph type="title"/>
          </p:nvPr>
        </p:nvSpPr>
        <p:spPr>
          <a:xfrm>
            <a:off x="524256" y="4767072"/>
            <a:ext cx="6594189" cy="1625210"/>
          </a:xfrm>
        </p:spPr>
        <p:txBody>
          <a:bodyPr>
            <a:normAutofit/>
          </a:bodyPr>
          <a:lstStyle/>
          <a:p>
            <a:pPr algn="r"/>
            <a:r>
              <a:rPr lang="en-US" b="1" cap="all" dirty="0">
                <a:solidFill>
                  <a:srgbClr val="FFFFFF"/>
                </a:solidFill>
              </a:rPr>
              <a:t>WATER pollution</a:t>
            </a:r>
            <a:br>
              <a:rPr lang="en-US" b="1" cap="all" dirty="0">
                <a:solidFill>
                  <a:srgbClr val="FFFFFF"/>
                </a:solidFill>
              </a:rPr>
            </a:br>
            <a:endParaRPr lang="en-US" dirty="0">
              <a:solidFill>
                <a:srgbClr val="FFFFFF"/>
              </a:solidFill>
            </a:endParaRPr>
          </a:p>
        </p:txBody>
      </p:sp>
      <p:pic>
        <p:nvPicPr>
          <p:cNvPr id="5" name="Picture 4">
            <a:hlinkClick r:id="rId2"/>
            <a:extLst>
              <a:ext uri="{FF2B5EF4-FFF2-40B4-BE49-F238E27FC236}">
                <a16:creationId xmlns:a16="http://schemas.microsoft.com/office/drawing/2014/main" id="{8E0D1B19-E54B-1041-9633-2FAD60C82B0F}"/>
              </a:ext>
            </a:extLst>
          </p:cNvPr>
          <p:cNvPicPr>
            <a:picLocks noChangeAspect="1"/>
          </p:cNvPicPr>
          <p:nvPr/>
        </p:nvPicPr>
        <p:blipFill rotWithShape="1">
          <a:blip r:embed="rId3"/>
          <a:srcRect t="2198" r="1" b="1"/>
          <a:stretch/>
        </p:blipFill>
        <p:spPr>
          <a:xfrm>
            <a:off x="327547" y="321733"/>
            <a:ext cx="7058306"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0231AF1-9699-9E48-BE34-96CD4DB6A222}"/>
              </a:ext>
            </a:extLst>
          </p:cNvPr>
          <p:cNvSpPr>
            <a:spLocks noGrp="1"/>
          </p:cNvSpPr>
          <p:nvPr>
            <p:ph idx="1"/>
          </p:nvPr>
        </p:nvSpPr>
        <p:spPr>
          <a:xfrm>
            <a:off x="8029319" y="917725"/>
            <a:ext cx="3424739" cy="4852362"/>
          </a:xfrm>
        </p:spPr>
        <p:txBody>
          <a:bodyPr anchor="ctr">
            <a:normAutofit/>
          </a:bodyPr>
          <a:lstStyle/>
          <a:p>
            <a:r>
              <a:rPr lang="en-US" sz="1700">
                <a:solidFill>
                  <a:srgbClr val="FFFFFF"/>
                </a:solidFill>
              </a:rPr>
              <a:t>Water pollution is the contamination of any body of water (lakes, groundwater, oceans, etc). Some examples of water pollution:</a:t>
            </a:r>
            <a:br>
              <a:rPr lang="en-US" sz="1700">
                <a:solidFill>
                  <a:srgbClr val="FFFFFF"/>
                </a:solidFill>
              </a:rPr>
            </a:br>
            <a:r>
              <a:rPr lang="en-US" sz="1700">
                <a:solidFill>
                  <a:srgbClr val="FFFFFF"/>
                </a:solidFill>
              </a:rPr>
              <a:t>Raw sewage running into lake or streams</a:t>
            </a:r>
          </a:p>
          <a:p>
            <a:r>
              <a:rPr lang="en-US" sz="1700">
                <a:solidFill>
                  <a:srgbClr val="FFFFFF"/>
                </a:solidFill>
              </a:rPr>
              <a:t>Industrial waste spills contaminating groundwater</a:t>
            </a:r>
          </a:p>
          <a:p>
            <a:r>
              <a:rPr lang="en-US" sz="1700">
                <a:solidFill>
                  <a:srgbClr val="FFFFFF"/>
                </a:solidFill>
              </a:rPr>
              <a:t>Radiation spills or nuclear accidents</a:t>
            </a:r>
          </a:p>
          <a:p>
            <a:r>
              <a:rPr lang="en-US" sz="1700">
                <a:solidFill>
                  <a:srgbClr val="FFFFFF"/>
                </a:solidFill>
              </a:rPr>
              <a:t>Illegal dumping of substances or items within bodies of water</a:t>
            </a:r>
          </a:p>
          <a:p>
            <a:r>
              <a:rPr lang="en-US" sz="1700">
                <a:solidFill>
                  <a:srgbClr val="FFFFFF"/>
                </a:solidFill>
              </a:rPr>
              <a:t>Biological contamination, such as bacteria growth</a:t>
            </a:r>
          </a:p>
          <a:p>
            <a:r>
              <a:rPr lang="en-US" sz="1700">
                <a:solidFill>
                  <a:srgbClr val="FFFFFF"/>
                </a:solidFill>
              </a:rPr>
              <a:t>Farm runoff into nearby bodies of water</a:t>
            </a:r>
          </a:p>
          <a:p>
            <a:endParaRPr lang="en-US" sz="1700">
              <a:solidFill>
                <a:srgbClr val="FFFFFF"/>
              </a:solidFill>
            </a:endParaRPr>
          </a:p>
        </p:txBody>
      </p:sp>
    </p:spTree>
    <p:extLst>
      <p:ext uri="{BB962C8B-B14F-4D97-AF65-F5344CB8AC3E}">
        <p14:creationId xmlns:p14="http://schemas.microsoft.com/office/powerpoint/2010/main" val="4164205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31077-E08F-7049-A99E-7AF90226A59C}"/>
              </a:ext>
            </a:extLst>
          </p:cNvPr>
          <p:cNvSpPr>
            <a:spLocks noGrp="1"/>
          </p:cNvSpPr>
          <p:nvPr>
            <p:ph type="title"/>
          </p:nvPr>
        </p:nvSpPr>
        <p:spPr/>
        <p:txBody>
          <a:bodyPr/>
          <a:lstStyle/>
          <a:p>
            <a:r>
              <a:rPr lang="en-US" dirty="0"/>
              <a:t>Water pollution example: Textiles in </a:t>
            </a:r>
            <a:r>
              <a:rPr lang="en-US" dirty="0" err="1"/>
              <a:t>Banglaesh</a:t>
            </a:r>
            <a:endParaRPr lang="en-US" dirty="0"/>
          </a:p>
        </p:txBody>
      </p:sp>
      <p:pic>
        <p:nvPicPr>
          <p:cNvPr id="5" name="Content Placeholder 4">
            <a:hlinkClick r:id="rId2"/>
            <a:extLst>
              <a:ext uri="{FF2B5EF4-FFF2-40B4-BE49-F238E27FC236}">
                <a16:creationId xmlns:a16="http://schemas.microsoft.com/office/drawing/2014/main" id="{E97CD8E0-30DA-EE4E-9A9D-3E2D192D8183}"/>
              </a:ext>
            </a:extLst>
          </p:cNvPr>
          <p:cNvPicPr>
            <a:picLocks noGrp="1" noChangeAspect="1"/>
          </p:cNvPicPr>
          <p:nvPr>
            <p:ph idx="1"/>
          </p:nvPr>
        </p:nvPicPr>
        <p:blipFill>
          <a:blip r:embed="rId3"/>
          <a:stretch>
            <a:fillRect/>
          </a:stretch>
        </p:blipFill>
        <p:spPr>
          <a:xfrm>
            <a:off x="1734118" y="1690688"/>
            <a:ext cx="7436832" cy="4351338"/>
          </a:xfrm>
        </p:spPr>
      </p:pic>
    </p:spTree>
    <p:extLst>
      <p:ext uri="{BB962C8B-B14F-4D97-AF65-F5344CB8AC3E}">
        <p14:creationId xmlns:p14="http://schemas.microsoft.com/office/powerpoint/2010/main" val="2917986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12F9F-4171-874E-B212-6E73156F6CF2}"/>
              </a:ext>
            </a:extLst>
          </p:cNvPr>
          <p:cNvSpPr>
            <a:spLocks noGrp="1"/>
          </p:cNvSpPr>
          <p:nvPr>
            <p:ph type="title"/>
          </p:nvPr>
        </p:nvSpPr>
        <p:spPr>
          <a:xfrm>
            <a:off x="160867" y="61383"/>
            <a:ext cx="10515600" cy="1325563"/>
          </a:xfrm>
        </p:spPr>
        <p:txBody>
          <a:bodyPr/>
          <a:lstStyle/>
          <a:p>
            <a:r>
              <a:rPr lang="en-US" dirty="0"/>
              <a:t>Water pollution in Bangladesh </a:t>
            </a:r>
          </a:p>
        </p:txBody>
      </p:sp>
      <p:pic>
        <p:nvPicPr>
          <p:cNvPr id="5" name="Content Placeholder 4">
            <a:extLst>
              <a:ext uri="{FF2B5EF4-FFF2-40B4-BE49-F238E27FC236}">
                <a16:creationId xmlns:a16="http://schemas.microsoft.com/office/drawing/2014/main" id="{279CCE2D-0C7F-C24D-B3A6-56618EAC0DB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92531" y="691090"/>
            <a:ext cx="4136327" cy="2509309"/>
          </a:xfrm>
        </p:spPr>
      </p:pic>
      <p:sp>
        <p:nvSpPr>
          <p:cNvPr id="6" name="Rectangle 5">
            <a:extLst>
              <a:ext uri="{FF2B5EF4-FFF2-40B4-BE49-F238E27FC236}">
                <a16:creationId xmlns:a16="http://schemas.microsoft.com/office/drawing/2014/main" id="{408C0548-C3AD-FC4E-98DB-A6E71CF1FD2B}"/>
              </a:ext>
            </a:extLst>
          </p:cNvPr>
          <p:cNvSpPr/>
          <p:nvPr/>
        </p:nvSpPr>
        <p:spPr>
          <a:xfrm>
            <a:off x="457199" y="1209302"/>
            <a:ext cx="7535333" cy="5262979"/>
          </a:xfrm>
          <a:prstGeom prst="rect">
            <a:avLst/>
          </a:prstGeom>
        </p:spPr>
        <p:txBody>
          <a:bodyPr wrap="square">
            <a:spAutoFit/>
          </a:bodyPr>
          <a:lstStyle/>
          <a:p>
            <a:r>
              <a:rPr lang="en-US" sz="2400" dirty="0">
                <a:hlinkClick r:id="rId3"/>
              </a:rPr>
              <a:t>https://www.nytimes.com/2013/07/15/world/asia/bangladesh-pollution-told-in-colors-and-smells.html</a:t>
            </a:r>
            <a:endParaRPr lang="en-US" sz="2400" dirty="0"/>
          </a:p>
          <a:p>
            <a:endParaRPr lang="en-US" sz="2400" dirty="0"/>
          </a:p>
          <a:p>
            <a:r>
              <a:rPr lang="en-US" sz="2400" dirty="0"/>
              <a:t>Bangladesh’s garment and textile industries have contributed heavily to what experts describe as a water pollution disaster, especially in the large industrial areas of Dhaka, the capital. Many rice paddies are now inundated with toxic wastewater. Fish stocks are dying. And many smaller waterways are being filled with sand and garbage, as developers sell off plots for factories or housing.</a:t>
            </a:r>
          </a:p>
          <a:p>
            <a:endParaRPr lang="en-US" sz="2400" dirty="0"/>
          </a:p>
          <a:p>
            <a:r>
              <a:rPr lang="en-US" sz="2400" dirty="0"/>
              <a:t>Some factories treat their wastewater, but many do not have treatment plants or chose not to operate them to save on utility costs. </a:t>
            </a:r>
          </a:p>
        </p:txBody>
      </p:sp>
      <p:sp>
        <p:nvSpPr>
          <p:cNvPr id="7" name="TextBox 6">
            <a:extLst>
              <a:ext uri="{FF2B5EF4-FFF2-40B4-BE49-F238E27FC236}">
                <a16:creationId xmlns:a16="http://schemas.microsoft.com/office/drawing/2014/main" id="{77BBA92E-4615-6441-901D-63B5EDC6E78D}"/>
              </a:ext>
            </a:extLst>
          </p:cNvPr>
          <p:cNvSpPr txBox="1"/>
          <p:nvPr/>
        </p:nvSpPr>
        <p:spPr>
          <a:xfrm>
            <a:off x="8652933" y="3843867"/>
            <a:ext cx="3014134" cy="1477328"/>
          </a:xfrm>
          <a:prstGeom prst="rect">
            <a:avLst/>
          </a:prstGeom>
          <a:solidFill>
            <a:srgbClr val="FFFF00"/>
          </a:solidFill>
        </p:spPr>
        <p:txBody>
          <a:bodyPr wrap="square" rtlCol="0">
            <a:spAutoFit/>
          </a:bodyPr>
          <a:lstStyle/>
          <a:p>
            <a:r>
              <a:rPr lang="en-US" b="1" u="sng" dirty="0"/>
              <a:t>Task: </a:t>
            </a:r>
            <a:r>
              <a:rPr lang="en-US" dirty="0"/>
              <a:t>Use the interactive ‘water pollution in Bangladesh’ and make notes on the causes and issues of water pollution</a:t>
            </a:r>
          </a:p>
        </p:txBody>
      </p:sp>
    </p:spTree>
    <p:extLst>
      <p:ext uri="{BB962C8B-B14F-4D97-AF65-F5344CB8AC3E}">
        <p14:creationId xmlns:p14="http://schemas.microsoft.com/office/powerpoint/2010/main" val="2118833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4F8E7-F483-3B45-AAE2-07A54EBCE3BE}"/>
              </a:ext>
            </a:extLst>
          </p:cNvPr>
          <p:cNvSpPr>
            <a:spLocks noGrp="1"/>
          </p:cNvSpPr>
          <p:nvPr>
            <p:ph type="title"/>
          </p:nvPr>
        </p:nvSpPr>
        <p:spPr>
          <a:xfrm>
            <a:off x="27275" y="967032"/>
            <a:ext cx="6556950" cy="1325563"/>
          </a:xfrm>
        </p:spPr>
        <p:txBody>
          <a:bodyPr>
            <a:normAutofit fontScale="90000"/>
          </a:bodyPr>
          <a:lstStyle/>
          <a:p>
            <a:r>
              <a:rPr lang="en-US" b="1" cap="all" dirty="0"/>
              <a:t>PROJECT WORK:</a:t>
            </a:r>
            <a:br>
              <a:rPr lang="en-US" b="1" cap="all" dirty="0"/>
            </a:br>
            <a:r>
              <a:rPr lang="en-US" sz="4000" b="1" cap="all" dirty="0">
                <a:latin typeface="dearJoe 5 CASUAL PRO" panose="02000000000000000000" pitchFamily="2" charset="0"/>
              </a:rPr>
              <a:t>Environmental risks of</a:t>
            </a:r>
            <a:br>
              <a:rPr lang="en-US" sz="4000" b="1" cap="all" dirty="0">
                <a:latin typeface="dearJoe 5 CASUAL PRO" panose="02000000000000000000" pitchFamily="2" charset="0"/>
              </a:rPr>
            </a:br>
            <a:r>
              <a:rPr lang="en-US" sz="4000" b="1" cap="all" dirty="0">
                <a:latin typeface="dearJoe 5 CASUAL PRO" panose="02000000000000000000" pitchFamily="2" charset="0"/>
              </a:rPr>
              <a:t>Economic development </a:t>
            </a:r>
            <a:br>
              <a:rPr lang="en-US" sz="4000" b="1" cap="all" dirty="0"/>
            </a:br>
            <a:br>
              <a:rPr lang="en-US" sz="4000" b="1" cap="all" dirty="0"/>
            </a:br>
            <a:endParaRPr lang="en-US" sz="4000" dirty="0"/>
          </a:p>
        </p:txBody>
      </p:sp>
      <p:sp>
        <p:nvSpPr>
          <p:cNvPr id="3" name="Content Placeholder 2">
            <a:extLst>
              <a:ext uri="{FF2B5EF4-FFF2-40B4-BE49-F238E27FC236}">
                <a16:creationId xmlns:a16="http://schemas.microsoft.com/office/drawing/2014/main" id="{E752B498-50B5-0C41-9EF2-9634BE5655AA}"/>
              </a:ext>
            </a:extLst>
          </p:cNvPr>
          <p:cNvSpPr>
            <a:spLocks noGrp="1"/>
          </p:cNvSpPr>
          <p:nvPr>
            <p:ph idx="1"/>
          </p:nvPr>
        </p:nvSpPr>
        <p:spPr>
          <a:xfrm>
            <a:off x="399324" y="2720200"/>
            <a:ext cx="11790317" cy="4351338"/>
          </a:xfrm>
        </p:spPr>
        <p:txBody>
          <a:bodyPr/>
          <a:lstStyle/>
          <a:p>
            <a:pPr marL="0" indent="0">
              <a:buNone/>
            </a:pPr>
            <a:r>
              <a:rPr lang="en-US" sz="2400" dirty="0"/>
              <a:t>In groups of 2-3 create a revision resource to explain the link between human activity and environmental damage. </a:t>
            </a:r>
          </a:p>
          <a:p>
            <a:pPr marL="0" indent="0">
              <a:buNone/>
            </a:pPr>
            <a:r>
              <a:rPr lang="en-US" sz="2400" b="1" u="sng" dirty="0"/>
              <a:t>Success criteria:</a:t>
            </a:r>
          </a:p>
          <a:p>
            <a:r>
              <a:rPr lang="en-US" sz="2400" dirty="0"/>
              <a:t>Based on one of the following case studies: </a:t>
            </a:r>
            <a:r>
              <a:rPr lang="en-US" sz="2400" dirty="0">
                <a:highlight>
                  <a:srgbClr val="FFFF00"/>
                </a:highlight>
              </a:rPr>
              <a:t>Tourism in Kenya</a:t>
            </a:r>
            <a:r>
              <a:rPr lang="en-US" sz="2400" dirty="0"/>
              <a:t>, </a:t>
            </a:r>
            <a:r>
              <a:rPr lang="en-US" sz="2400" dirty="0">
                <a:highlight>
                  <a:srgbClr val="00FFFF"/>
                </a:highlight>
              </a:rPr>
              <a:t>the threat to the Great Barrier reef , </a:t>
            </a:r>
            <a:r>
              <a:rPr lang="en-US" sz="2400" dirty="0"/>
              <a:t> </a:t>
            </a:r>
            <a:r>
              <a:rPr lang="en-US" sz="2400" dirty="0">
                <a:highlight>
                  <a:srgbClr val="FF00FF"/>
                </a:highlight>
              </a:rPr>
              <a:t>textile manufacturing in Bangladesh </a:t>
            </a:r>
            <a:r>
              <a:rPr lang="en-US" sz="2400" dirty="0"/>
              <a:t>or </a:t>
            </a:r>
            <a:r>
              <a:rPr lang="en-US" sz="2400" dirty="0">
                <a:highlight>
                  <a:srgbClr val="00FF00"/>
                </a:highlight>
              </a:rPr>
              <a:t>Deforestation in the Amazon </a:t>
            </a:r>
          </a:p>
          <a:p>
            <a:r>
              <a:rPr lang="en-US" sz="2400" dirty="0"/>
              <a:t>Explain the economic activity</a:t>
            </a:r>
          </a:p>
          <a:p>
            <a:r>
              <a:rPr lang="en-US" sz="2400" dirty="0"/>
              <a:t>Explain the threats to the local environment (soil erosion, air pollution, water pollution </a:t>
            </a:r>
            <a:r>
              <a:rPr lang="en-US" sz="2400" dirty="0" err="1"/>
              <a:t>etc</a:t>
            </a:r>
            <a:r>
              <a:rPr lang="en-US" sz="2400" dirty="0"/>
              <a:t>…) </a:t>
            </a:r>
          </a:p>
          <a:p>
            <a:r>
              <a:rPr lang="en-US" sz="2400" dirty="0"/>
              <a:t>Include specific case study detail (place names, figures </a:t>
            </a:r>
            <a:r>
              <a:rPr lang="en-US" sz="2400" dirty="0" err="1"/>
              <a:t>etc</a:t>
            </a:r>
            <a:r>
              <a:rPr lang="en-US" sz="2400" dirty="0"/>
              <a:t>)</a:t>
            </a:r>
          </a:p>
          <a:p>
            <a:r>
              <a:rPr lang="en-US" sz="2400" dirty="0"/>
              <a:t>What is being done to manage the risk? </a:t>
            </a:r>
          </a:p>
          <a:p>
            <a:pPr marL="0" indent="0">
              <a:buNone/>
            </a:pPr>
            <a:endParaRPr lang="en-US" dirty="0"/>
          </a:p>
        </p:txBody>
      </p:sp>
      <p:pic>
        <p:nvPicPr>
          <p:cNvPr id="4" name="Content Placeholder 4">
            <a:extLst>
              <a:ext uri="{FF2B5EF4-FFF2-40B4-BE49-F238E27FC236}">
                <a16:creationId xmlns:a16="http://schemas.microsoft.com/office/drawing/2014/main" id="{E8872A17-931A-6F4D-8C71-20F3E357D709}"/>
              </a:ext>
            </a:extLst>
          </p:cNvPr>
          <p:cNvPicPr>
            <a:picLocks noChangeAspect="1"/>
          </p:cNvPicPr>
          <p:nvPr/>
        </p:nvPicPr>
        <p:blipFill>
          <a:blip r:embed="rId2"/>
          <a:stretch>
            <a:fillRect/>
          </a:stretch>
        </p:blipFill>
        <p:spPr>
          <a:xfrm>
            <a:off x="6294483" y="0"/>
            <a:ext cx="6066850" cy="2677357"/>
          </a:xfrm>
          <a:prstGeom prst="rect">
            <a:avLst/>
          </a:prstGeom>
        </p:spPr>
      </p:pic>
      <p:sp>
        <p:nvSpPr>
          <p:cNvPr id="5" name="Donut 4">
            <a:extLst>
              <a:ext uri="{FF2B5EF4-FFF2-40B4-BE49-F238E27FC236}">
                <a16:creationId xmlns:a16="http://schemas.microsoft.com/office/drawing/2014/main" id="{D82D537D-FC2D-D14B-AFF2-AAA4CA3B532C}"/>
              </a:ext>
            </a:extLst>
          </p:cNvPr>
          <p:cNvSpPr/>
          <p:nvPr/>
        </p:nvSpPr>
        <p:spPr>
          <a:xfrm>
            <a:off x="7412084" y="1906381"/>
            <a:ext cx="5101650" cy="813819"/>
          </a:xfrm>
          <a:prstGeom prst="donu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253842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35C11-38A5-4E4C-8689-68C49C261539}"/>
              </a:ext>
            </a:extLst>
          </p:cNvPr>
          <p:cNvSpPr>
            <a:spLocks noGrp="1"/>
          </p:cNvSpPr>
          <p:nvPr>
            <p:ph type="title"/>
          </p:nvPr>
        </p:nvSpPr>
        <p:spPr/>
        <p:txBody>
          <a:bodyPr/>
          <a:lstStyle/>
          <a:p>
            <a:r>
              <a:rPr lang="en-US" dirty="0">
                <a:latin typeface="dearJoe 5 CASUAL PRO" panose="02000000000000000000" pitchFamily="2" charset="0"/>
              </a:rPr>
              <a:t>7 mark questions</a:t>
            </a:r>
          </a:p>
        </p:txBody>
      </p:sp>
      <p:sp>
        <p:nvSpPr>
          <p:cNvPr id="3" name="Content Placeholder 2">
            <a:extLst>
              <a:ext uri="{FF2B5EF4-FFF2-40B4-BE49-F238E27FC236}">
                <a16:creationId xmlns:a16="http://schemas.microsoft.com/office/drawing/2014/main" id="{E68E60AC-91DE-894B-A2DC-A7DB8D28778E}"/>
              </a:ext>
            </a:extLst>
          </p:cNvPr>
          <p:cNvSpPr>
            <a:spLocks noGrp="1"/>
          </p:cNvSpPr>
          <p:nvPr>
            <p:ph idx="1"/>
          </p:nvPr>
        </p:nvSpPr>
        <p:spPr/>
        <p:txBody>
          <a:bodyPr/>
          <a:lstStyle/>
          <a:p>
            <a:pPr lvl="0"/>
            <a:r>
              <a:rPr lang="en-US" dirty="0"/>
              <a:t>Name an area which you have studied and state an economic activity which is causing the environment to be at risk and explain the risks it is causing</a:t>
            </a:r>
          </a:p>
          <a:p>
            <a:pPr lvl="0"/>
            <a:r>
              <a:rPr lang="en-US" dirty="0"/>
              <a:t>For an example of an economic activity in a named area you have studied, describe how the threats to the natural environment are being managed.</a:t>
            </a:r>
          </a:p>
          <a:p>
            <a:pPr lvl="0"/>
            <a:r>
              <a:rPr lang="en-US" dirty="0"/>
              <a:t>Name an area which you have studied and state an economic activity which is causing the environment to be at risk. Explain how it is being managed so that it is more sustainable.</a:t>
            </a:r>
          </a:p>
          <a:p>
            <a:pPr marL="0" indent="0">
              <a:buNone/>
            </a:pPr>
            <a:endParaRPr lang="en-US" dirty="0"/>
          </a:p>
        </p:txBody>
      </p:sp>
    </p:spTree>
    <p:extLst>
      <p:ext uri="{BB962C8B-B14F-4D97-AF65-F5344CB8AC3E}">
        <p14:creationId xmlns:p14="http://schemas.microsoft.com/office/powerpoint/2010/main" val="3417911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AB303-9976-B944-8456-B667DD7CF42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732A0914-FDD6-A749-B98F-7D9927B47B2A}"/>
              </a:ext>
            </a:extLst>
          </p:cNvPr>
          <p:cNvPicPr>
            <a:picLocks noGrp="1" noChangeAspect="1"/>
          </p:cNvPicPr>
          <p:nvPr>
            <p:ph idx="1"/>
          </p:nvPr>
        </p:nvPicPr>
        <p:blipFill>
          <a:blip r:embed="rId2"/>
          <a:stretch>
            <a:fillRect/>
          </a:stretch>
        </p:blipFill>
        <p:spPr>
          <a:xfrm>
            <a:off x="251567" y="758824"/>
            <a:ext cx="11403284" cy="5032375"/>
          </a:xfrm>
        </p:spPr>
      </p:pic>
    </p:spTree>
    <p:extLst>
      <p:ext uri="{BB962C8B-B14F-4D97-AF65-F5344CB8AC3E}">
        <p14:creationId xmlns:p14="http://schemas.microsoft.com/office/powerpoint/2010/main" val="2008478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EE03B08-5100-0A44-A1EB-15CB50AFAABA}"/>
              </a:ext>
            </a:extLst>
          </p:cNvPr>
          <p:cNvPicPr>
            <a:picLocks noChangeAspect="1"/>
          </p:cNvPicPr>
          <p:nvPr/>
        </p:nvPicPr>
        <p:blipFill rotWithShape="1">
          <a:blip r:embed="rId2"/>
          <a:srcRect r="23556"/>
          <a:stretch/>
        </p:blipFill>
        <p:spPr>
          <a:xfrm>
            <a:off x="-121931" y="508299"/>
            <a:ext cx="12191980" cy="6857999"/>
          </a:xfrm>
          <a:prstGeom prst="rect">
            <a:avLst/>
          </a:prstGeom>
        </p:spPr>
      </p:pic>
      <p:sp>
        <p:nvSpPr>
          <p:cNvPr id="15"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F03B2D64-4A54-D64F-BC7C-3F5D78CD2C3F}"/>
              </a:ext>
            </a:extLst>
          </p:cNvPr>
          <p:cNvSpPr>
            <a:spLocks noGrp="1"/>
          </p:cNvSpPr>
          <p:nvPr>
            <p:ph type="ctrTitle"/>
          </p:nvPr>
        </p:nvSpPr>
        <p:spPr>
          <a:xfrm>
            <a:off x="8899387" y="4453094"/>
            <a:ext cx="3231638" cy="670699"/>
          </a:xfrm>
          <a:solidFill>
            <a:srgbClr val="FFFF00"/>
          </a:solidFill>
        </p:spPr>
        <p:txBody>
          <a:bodyPr>
            <a:normAutofit fontScale="90000"/>
          </a:bodyPr>
          <a:lstStyle/>
          <a:p>
            <a:r>
              <a:rPr lang="en-US" sz="1800" dirty="0"/>
              <a:t>Environmental risks of economic development</a:t>
            </a:r>
          </a:p>
        </p:txBody>
      </p:sp>
      <p:cxnSp>
        <p:nvCxnSpPr>
          <p:cNvPr id="17" name="Straight Connector 16">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9607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SOIL DEGRADATION</a:t>
            </a:r>
            <a:endParaRPr lang="en-US" dirty="0"/>
          </a:p>
        </p:txBody>
      </p:sp>
      <p:sp>
        <p:nvSpPr>
          <p:cNvPr id="3" name="Content Placeholder 2"/>
          <p:cNvSpPr>
            <a:spLocks noGrp="1"/>
          </p:cNvSpPr>
          <p:nvPr>
            <p:ph sz="half" idx="1"/>
          </p:nvPr>
        </p:nvSpPr>
        <p:spPr/>
        <p:txBody>
          <a:bodyPr>
            <a:normAutofit/>
          </a:bodyPr>
          <a:lstStyle/>
          <a:p>
            <a:pPr algn="ctr">
              <a:buNone/>
            </a:pPr>
            <a:r>
              <a:rPr lang="en-US" sz="4000" dirty="0"/>
              <a:t>Soil degradation is the decline in quantity and quality of soil. </a:t>
            </a:r>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6724363" y="1600201"/>
            <a:ext cx="2934274" cy="4525963"/>
          </a:xfrm>
          <a:prstGeom prst="rect">
            <a:avLst/>
          </a:prstGeom>
          <a:noFill/>
          <a:ln w="9525">
            <a:noFill/>
            <a:miter lim="800000"/>
            <a:headEnd/>
            <a:tailEnd/>
          </a:ln>
          <a:effectLst/>
        </p:spPr>
      </p:pic>
    </p:spTree>
    <p:extLst>
      <p:ext uri="{BB962C8B-B14F-4D97-AF65-F5344CB8AC3E}">
        <p14:creationId xmlns:p14="http://schemas.microsoft.com/office/powerpoint/2010/main" val="646076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desertification? </a:t>
            </a:r>
          </a:p>
        </p:txBody>
      </p:sp>
      <p:pic>
        <p:nvPicPr>
          <p:cNvPr id="1026" name="Picture 2"/>
          <p:cNvPicPr>
            <a:picLocks noGrp="1" noChangeAspect="1" noChangeArrowheads="1"/>
          </p:cNvPicPr>
          <p:nvPr>
            <p:ph sz="half" idx="2"/>
          </p:nvPr>
        </p:nvPicPr>
        <p:blipFill>
          <a:blip r:embed="rId2" cstate="print"/>
          <a:stretch>
            <a:fillRect/>
          </a:stretch>
        </p:blipFill>
        <p:spPr bwMode="auto">
          <a:xfrm>
            <a:off x="2286000" y="1295401"/>
            <a:ext cx="3352800" cy="5105787"/>
          </a:xfrm>
          <a:prstGeom prst="rect">
            <a:avLst/>
          </a:prstGeom>
          <a:noFill/>
          <a:ln w="9525">
            <a:noFill/>
            <a:miter lim="800000"/>
            <a:headEnd/>
            <a:tailEnd/>
          </a:ln>
          <a:effectLst/>
        </p:spPr>
      </p:pic>
      <p:sp>
        <p:nvSpPr>
          <p:cNvPr id="7" name="Content Placeholder 6"/>
          <p:cNvSpPr>
            <a:spLocks noGrp="1"/>
          </p:cNvSpPr>
          <p:nvPr>
            <p:ph sz="quarter" idx="4"/>
          </p:nvPr>
        </p:nvSpPr>
        <p:spPr>
          <a:xfrm>
            <a:off x="6248401" y="1600200"/>
            <a:ext cx="4041775" cy="4332288"/>
          </a:xfrm>
        </p:spPr>
        <p:txBody>
          <a:bodyPr>
            <a:noAutofit/>
          </a:bodyPr>
          <a:lstStyle/>
          <a:p>
            <a:pPr>
              <a:buNone/>
            </a:pPr>
            <a:r>
              <a:rPr lang="en-US" sz="4000" dirty="0"/>
              <a:t>"</a:t>
            </a:r>
            <a:r>
              <a:rPr lang="en-US" sz="3200" dirty="0"/>
              <a:t>Desertification" is the process whereby productive land becomes so seriously eroded that any remaining soil loses nutrients essential to plant growth. </a:t>
            </a:r>
          </a:p>
        </p:txBody>
      </p:sp>
    </p:spTree>
    <p:extLst>
      <p:ext uri="{BB962C8B-B14F-4D97-AF65-F5344CB8AC3E}">
        <p14:creationId xmlns:p14="http://schemas.microsoft.com/office/powerpoint/2010/main" val="915685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87B55-B4D5-3A4F-8422-EFE0AC3D2192}"/>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4258BAC7-DBA3-7C48-8C8C-8086A04F5A1B}"/>
              </a:ext>
            </a:extLst>
          </p:cNvPr>
          <p:cNvSpPr>
            <a:spLocks noGrp="1"/>
          </p:cNvSpPr>
          <p:nvPr>
            <p:ph type="body" idx="1"/>
          </p:nvPr>
        </p:nvSpPr>
        <p:spPr/>
        <p:txBody>
          <a:bodyPr/>
          <a:lstStyle/>
          <a:p>
            <a:endParaRPr lang="en-US"/>
          </a:p>
        </p:txBody>
      </p:sp>
      <p:sp>
        <p:nvSpPr>
          <p:cNvPr id="4" name="Content Placeholder 3">
            <a:extLst>
              <a:ext uri="{FF2B5EF4-FFF2-40B4-BE49-F238E27FC236}">
                <a16:creationId xmlns:a16="http://schemas.microsoft.com/office/drawing/2014/main" id="{47A5A559-F6F7-3549-AC8B-7858E293576B}"/>
              </a:ext>
            </a:extLst>
          </p:cNvPr>
          <p:cNvSpPr>
            <a:spLocks noGrp="1"/>
          </p:cNvSpPr>
          <p:nvPr>
            <p:ph sz="half" idx="2"/>
          </p:nvPr>
        </p:nvSpPr>
        <p:spPr/>
        <p:txBody>
          <a:bodyPr/>
          <a:lstStyle/>
          <a:p>
            <a:endParaRPr lang="en-US"/>
          </a:p>
        </p:txBody>
      </p:sp>
      <p:sp>
        <p:nvSpPr>
          <p:cNvPr id="5" name="Text Placeholder 4">
            <a:extLst>
              <a:ext uri="{FF2B5EF4-FFF2-40B4-BE49-F238E27FC236}">
                <a16:creationId xmlns:a16="http://schemas.microsoft.com/office/drawing/2014/main" id="{C7FED2CF-E58C-474C-A8E1-5364EB2C04FD}"/>
              </a:ext>
            </a:extLst>
          </p:cNvPr>
          <p:cNvSpPr>
            <a:spLocks noGrp="1"/>
          </p:cNvSpPr>
          <p:nvPr>
            <p:ph type="body" sz="quarter" idx="3"/>
          </p:nvPr>
        </p:nvSpPr>
        <p:spPr/>
        <p:txBody>
          <a:bodyPr/>
          <a:lstStyle/>
          <a:p>
            <a:endParaRPr lang="en-US"/>
          </a:p>
        </p:txBody>
      </p:sp>
      <p:sp>
        <p:nvSpPr>
          <p:cNvPr id="6" name="Content Placeholder 5">
            <a:extLst>
              <a:ext uri="{FF2B5EF4-FFF2-40B4-BE49-F238E27FC236}">
                <a16:creationId xmlns:a16="http://schemas.microsoft.com/office/drawing/2014/main" id="{3AD52179-B511-3343-9B4C-41D1C017A864}"/>
              </a:ext>
            </a:extLst>
          </p:cNvPr>
          <p:cNvSpPr>
            <a:spLocks noGrp="1"/>
          </p:cNvSpPr>
          <p:nvPr>
            <p:ph sz="quarter" idx="4"/>
          </p:nvPr>
        </p:nvSpPr>
        <p:spPr/>
        <p:txBody>
          <a:bodyPr/>
          <a:lstStyle/>
          <a:p>
            <a:r>
              <a:rPr lang="en-US" dirty="0">
                <a:hlinkClick r:id="rId2"/>
              </a:rPr>
              <a:t>https://www.youtube.com/watch?v=w9RxnuBiFbg&amp;t=1s</a:t>
            </a:r>
            <a:endParaRPr lang="en-US" dirty="0"/>
          </a:p>
          <a:p>
            <a:endParaRPr lang="en-US" dirty="0"/>
          </a:p>
        </p:txBody>
      </p:sp>
      <p:sp>
        <p:nvSpPr>
          <p:cNvPr id="7" name="Cloud 6">
            <a:extLst>
              <a:ext uri="{FF2B5EF4-FFF2-40B4-BE49-F238E27FC236}">
                <a16:creationId xmlns:a16="http://schemas.microsoft.com/office/drawing/2014/main" id="{4153B855-97E7-424B-A718-77891051FC33}"/>
              </a:ext>
            </a:extLst>
          </p:cNvPr>
          <p:cNvSpPr/>
          <p:nvPr/>
        </p:nvSpPr>
        <p:spPr>
          <a:xfrm>
            <a:off x="587346" y="225014"/>
            <a:ext cx="5662670" cy="374573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CE1B220-DCAE-544B-9F21-C26AAA77F2E7}"/>
              </a:ext>
            </a:extLst>
          </p:cNvPr>
          <p:cNvSpPr txBox="1"/>
          <p:nvPr/>
        </p:nvSpPr>
        <p:spPr>
          <a:xfrm>
            <a:off x="2022411" y="1431399"/>
            <a:ext cx="3227942" cy="1323439"/>
          </a:xfrm>
          <a:prstGeom prst="rect">
            <a:avLst/>
          </a:prstGeom>
          <a:noFill/>
        </p:spPr>
        <p:txBody>
          <a:bodyPr wrap="square" rtlCol="0">
            <a:spAutoFit/>
          </a:bodyPr>
          <a:lstStyle/>
          <a:p>
            <a:r>
              <a:rPr lang="en-US" sz="4000" dirty="0"/>
              <a:t>What are the causes?</a:t>
            </a:r>
          </a:p>
        </p:txBody>
      </p:sp>
      <p:pic>
        <p:nvPicPr>
          <p:cNvPr id="9" name="Picture 8">
            <a:extLst>
              <a:ext uri="{FF2B5EF4-FFF2-40B4-BE49-F238E27FC236}">
                <a16:creationId xmlns:a16="http://schemas.microsoft.com/office/drawing/2014/main" id="{A172D07F-F73B-1142-BD73-DED722B80B00}"/>
              </a:ext>
            </a:extLst>
          </p:cNvPr>
          <p:cNvPicPr>
            <a:picLocks noChangeAspect="1"/>
          </p:cNvPicPr>
          <p:nvPr/>
        </p:nvPicPr>
        <p:blipFill>
          <a:blip r:embed="rId3"/>
          <a:stretch>
            <a:fillRect/>
          </a:stretch>
        </p:blipFill>
        <p:spPr>
          <a:xfrm>
            <a:off x="6172200" y="3487260"/>
            <a:ext cx="4827544" cy="3145726"/>
          </a:xfrm>
          <a:prstGeom prst="rect">
            <a:avLst/>
          </a:prstGeom>
        </p:spPr>
      </p:pic>
    </p:spTree>
    <p:extLst>
      <p:ext uri="{BB962C8B-B14F-4D97-AF65-F5344CB8AC3E}">
        <p14:creationId xmlns:p14="http://schemas.microsoft.com/office/powerpoint/2010/main" val="3287215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838200"/>
          </a:xfrm>
        </p:spPr>
        <p:txBody>
          <a:bodyPr>
            <a:normAutofit fontScale="90000"/>
          </a:bodyPr>
          <a:lstStyle/>
          <a:p>
            <a:r>
              <a:rPr lang="en-US" sz="2800" b="1" dirty="0"/>
              <a:t>What are the main causes? </a:t>
            </a:r>
            <a:br>
              <a:rPr lang="en-US" sz="2800" b="1" dirty="0"/>
            </a:br>
            <a:r>
              <a:rPr lang="en-US" sz="2800" b="1" dirty="0"/>
              <a:t>Human</a:t>
            </a:r>
          </a:p>
        </p:txBody>
      </p:sp>
      <p:sp>
        <p:nvSpPr>
          <p:cNvPr id="3" name="Content Placeholder 2"/>
          <p:cNvSpPr>
            <a:spLocks noGrp="1"/>
          </p:cNvSpPr>
          <p:nvPr>
            <p:ph idx="1"/>
          </p:nvPr>
        </p:nvSpPr>
        <p:spPr>
          <a:xfrm>
            <a:off x="1752600" y="914400"/>
            <a:ext cx="8763000" cy="5943600"/>
          </a:xfrm>
        </p:spPr>
        <p:txBody>
          <a:bodyPr>
            <a:normAutofit fontScale="40000" lnSpcReduction="20000"/>
          </a:bodyPr>
          <a:lstStyle/>
          <a:p>
            <a:pPr lvl="0"/>
            <a:r>
              <a:rPr lang="en-US" sz="3500" b="1" dirty="0"/>
              <a:t>Overgrazing:</a:t>
            </a:r>
            <a:r>
              <a:rPr lang="en-US" sz="3500" dirty="0"/>
              <a:t> Allowing too much livestock to graze on a piece of land which means all the vegetation is eaten making the ground susceptible to wind and water erosion. (</a:t>
            </a:r>
            <a:r>
              <a:rPr lang="en-US" sz="3500" dirty="0">
                <a:hlinkClick r:id="rId2"/>
              </a:rPr>
              <a:t>Lesotho starves in rich SA's shadow - BBC article</a:t>
            </a:r>
            <a:r>
              <a:rPr lang="en-US" sz="3500" dirty="0"/>
              <a:t>)</a:t>
            </a:r>
          </a:p>
          <a:p>
            <a:pPr lvl="0"/>
            <a:r>
              <a:rPr lang="en-US" sz="3500" b="1" dirty="0" err="1"/>
              <a:t>Overcultivation</a:t>
            </a:r>
            <a:r>
              <a:rPr lang="en-US" sz="3500" b="1" dirty="0"/>
              <a:t>:</a:t>
            </a:r>
            <a:r>
              <a:rPr lang="en-US" sz="3500" dirty="0"/>
              <a:t> If you farm land to intensively and don't have fallow (periods of not growing anything) periods then all the nutrients in the soil get used.</a:t>
            </a:r>
          </a:p>
          <a:p>
            <a:pPr lvl="0"/>
            <a:r>
              <a:rPr lang="en-US" sz="3500" b="1" dirty="0"/>
              <a:t>Deforestation:</a:t>
            </a:r>
            <a:r>
              <a:rPr lang="en-US" sz="3500" dirty="0"/>
              <a:t> Cutting down trees which not only means the land will be receiving less nutrients, but it also means it is more vulnerable to erosion because there is no interception and less stability because the root systems have been removed.</a:t>
            </a:r>
          </a:p>
          <a:p>
            <a:pPr lvl="0"/>
            <a:r>
              <a:rPr lang="en-US" sz="3500" b="1" dirty="0"/>
              <a:t>Overpopulation:</a:t>
            </a:r>
            <a:r>
              <a:rPr lang="en-US" sz="3500" dirty="0"/>
              <a:t> As the world population continues to grow (now nearly 7 billion) the demand for agricultural products (crops and meat) is increasing causing more land to be deforested, </a:t>
            </a:r>
            <a:r>
              <a:rPr lang="en-US" sz="3500" dirty="0" err="1"/>
              <a:t>overcultivated</a:t>
            </a:r>
            <a:r>
              <a:rPr lang="en-US" sz="3500" dirty="0"/>
              <a:t> and overgrazed.</a:t>
            </a:r>
          </a:p>
          <a:p>
            <a:pPr lvl="0"/>
            <a:r>
              <a:rPr lang="en-US" sz="3500" b="1" dirty="0" err="1"/>
              <a:t>Fertiliser</a:t>
            </a:r>
            <a:r>
              <a:rPr lang="en-US" sz="3500" b="1" dirty="0"/>
              <a:t> and Pesticide Use:</a:t>
            </a:r>
            <a:r>
              <a:rPr lang="en-US" sz="3500" dirty="0"/>
              <a:t> By using </a:t>
            </a:r>
            <a:r>
              <a:rPr lang="en-US" sz="3500" dirty="0" err="1"/>
              <a:t>fertilisers</a:t>
            </a:r>
            <a:r>
              <a:rPr lang="en-US" sz="3500" dirty="0"/>
              <a:t> and pesticides you can artificially increase yields of crops. However, the process is unnatural and prolonged periods of use can all naturally produced nutrients to be used and local water sources to become polluted reducing the ability of land to cultivate crops and therefore making it vulnerable to chemical degradation as well as wind and water erosion.</a:t>
            </a:r>
          </a:p>
          <a:p>
            <a:pPr lvl="0"/>
            <a:r>
              <a:rPr lang="en-US" sz="3500" b="1" dirty="0"/>
              <a:t>HYV and GM Crops:</a:t>
            </a:r>
            <a:r>
              <a:rPr lang="en-US" sz="3500" dirty="0"/>
              <a:t> Like with </a:t>
            </a:r>
            <a:r>
              <a:rPr lang="en-US" sz="3500" dirty="0" err="1"/>
              <a:t>fertilisers</a:t>
            </a:r>
            <a:r>
              <a:rPr lang="en-US" sz="3500" dirty="0"/>
              <a:t> and pesticides, it is argued that HYV and GM crops have encouraged </a:t>
            </a:r>
            <a:r>
              <a:rPr lang="en-US" sz="3500" dirty="0" err="1"/>
              <a:t>overcultivation</a:t>
            </a:r>
            <a:r>
              <a:rPr lang="en-US" sz="3500" dirty="0"/>
              <a:t>, diminishing natural nutrients in the soil.</a:t>
            </a:r>
          </a:p>
          <a:p>
            <a:pPr lvl="0"/>
            <a:r>
              <a:rPr lang="en-US" sz="3500" b="1" dirty="0"/>
              <a:t>Industrial Pollution:</a:t>
            </a:r>
            <a:r>
              <a:rPr lang="en-US" sz="3500" dirty="0"/>
              <a:t> Chemicals, metals and other pollutants leaked from industrial processes can chemical degrade soil making it useless or dangerous for farming. Acid rain caused by pollution can also cause soil degradation.</a:t>
            </a:r>
          </a:p>
          <a:p>
            <a:pPr lvl="0"/>
            <a:r>
              <a:rPr lang="en-US" sz="3500" b="1" dirty="0"/>
              <a:t>Unsustainable Water Use (aquifer depletion, unsustainable irrigation):</a:t>
            </a:r>
            <a:r>
              <a:rPr lang="en-US" sz="3500" dirty="0"/>
              <a:t> If aquifers or rivers are used unsustainably then areas can become increasingly arid as water resources are used up. A classic example of unsustainable irrigation happened in the Aral Sea (</a:t>
            </a:r>
            <a:r>
              <a:rPr lang="en-US" sz="3500" dirty="0">
                <a:hlinkClick r:id="rId3"/>
              </a:rPr>
              <a:t>Irrigation and agriculture</a:t>
            </a:r>
            <a:r>
              <a:rPr lang="en-US" sz="3500" dirty="0"/>
              <a:t>).</a:t>
            </a:r>
          </a:p>
          <a:p>
            <a:pPr lvl="0"/>
            <a:r>
              <a:rPr lang="en-US" sz="3500" b="1" dirty="0" err="1"/>
              <a:t>Toyotarisation</a:t>
            </a:r>
            <a:r>
              <a:rPr lang="en-US" sz="3500" b="1" dirty="0"/>
              <a:t>:</a:t>
            </a:r>
            <a:r>
              <a:rPr lang="en-US" sz="3500" dirty="0"/>
              <a:t> This is basically the increased use of 4x4s to travel across grasslands, deserts, etc. damaging topsoil and increasing wind and water erosion.</a:t>
            </a:r>
          </a:p>
          <a:p>
            <a:r>
              <a:rPr lang="en-US" sz="3500" b="1" dirty="0"/>
              <a:t>Conflict:</a:t>
            </a:r>
            <a:r>
              <a:rPr lang="en-US" sz="3500" dirty="0"/>
              <a:t> During times of war biological and chemical weapons can be used which degrade the quality of the soil. During the Vietnam war large quantities of agent orange were used to defoliate forests. Much of the land in Vietnam is still degraded because of this 40 years on. </a:t>
            </a:r>
            <a:br>
              <a:rPr lang="en-US" dirty="0"/>
            </a:br>
            <a:br>
              <a:rPr lang="en-US" dirty="0"/>
            </a:br>
            <a:endParaRPr lang="en-US" dirty="0"/>
          </a:p>
        </p:txBody>
      </p:sp>
    </p:spTree>
    <p:extLst>
      <p:ext uri="{BB962C8B-B14F-4D97-AF65-F5344CB8AC3E}">
        <p14:creationId xmlns:p14="http://schemas.microsoft.com/office/powerpoint/2010/main" val="629807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What are the main causes?</a:t>
            </a:r>
            <a:br>
              <a:rPr lang="en-US" b="1" dirty="0"/>
            </a:br>
            <a:r>
              <a:rPr lang="en-US" b="1" dirty="0"/>
              <a:t>Physical</a:t>
            </a:r>
          </a:p>
        </p:txBody>
      </p:sp>
      <p:sp>
        <p:nvSpPr>
          <p:cNvPr id="3" name="Content Placeholder 2"/>
          <p:cNvSpPr>
            <a:spLocks noGrp="1"/>
          </p:cNvSpPr>
          <p:nvPr>
            <p:ph idx="1"/>
          </p:nvPr>
        </p:nvSpPr>
        <p:spPr/>
        <p:txBody>
          <a:bodyPr>
            <a:normAutofit fontScale="85000" lnSpcReduction="20000"/>
          </a:bodyPr>
          <a:lstStyle/>
          <a:p>
            <a:pPr lvl="0"/>
            <a:r>
              <a:rPr lang="en-US" b="1" dirty="0"/>
              <a:t>Rising Temperatures:</a:t>
            </a:r>
            <a:r>
              <a:rPr lang="en-US" dirty="0"/>
              <a:t> As global temperatures increase it is becoming increasingly hard for vegetation to grow thus reducing vegetation cover and increasing the risk of wind and water erosion.</a:t>
            </a:r>
          </a:p>
          <a:p>
            <a:pPr lvl="0"/>
            <a:r>
              <a:rPr lang="en-US" b="1" dirty="0"/>
              <a:t>Falling Rainfall:</a:t>
            </a:r>
            <a:r>
              <a:rPr lang="en-US" dirty="0"/>
              <a:t> As the amount of rainfall reduces in some areas like the Sahel, then it is increasingly hard for vegetation to grow again making the ground more vulnerable to wind and water erosion.</a:t>
            </a:r>
          </a:p>
          <a:p>
            <a:pPr lvl="0"/>
            <a:r>
              <a:rPr lang="en-US" b="1" dirty="0"/>
              <a:t>Flash floods:</a:t>
            </a:r>
            <a:r>
              <a:rPr lang="en-US" dirty="0"/>
              <a:t> Intense periods of rainfall can also cause erosion of topsoil which leads to land degradation.</a:t>
            </a:r>
          </a:p>
          <a:p>
            <a:pPr lvl="0"/>
            <a:r>
              <a:rPr lang="en-US" b="1" dirty="0"/>
              <a:t>Wind:</a:t>
            </a:r>
            <a:r>
              <a:rPr lang="en-US" dirty="0"/>
              <a:t> If a region is particularly windy then the amount of wind erosion is likely to increase.</a:t>
            </a:r>
          </a:p>
          <a:p>
            <a:r>
              <a:rPr lang="en-US" b="1" dirty="0"/>
              <a:t>Topography:</a:t>
            </a:r>
            <a:r>
              <a:rPr lang="en-US" dirty="0"/>
              <a:t> If land is relatively flat then it is much less vulnerable to water erosion, but maybe vulnerable to wind erosion. Alternatively hilly land is vulnerable to water erosion, but maybe protected more from wind erosion.</a:t>
            </a:r>
          </a:p>
        </p:txBody>
      </p:sp>
    </p:spTree>
    <p:extLst>
      <p:ext uri="{BB962C8B-B14F-4D97-AF65-F5344CB8AC3E}">
        <p14:creationId xmlns:p14="http://schemas.microsoft.com/office/powerpoint/2010/main" val="2435039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CD820-AA7F-F348-B7C9-8B136198739F}"/>
              </a:ext>
            </a:extLst>
          </p:cNvPr>
          <p:cNvSpPr>
            <a:spLocks noGrp="1"/>
          </p:cNvSpPr>
          <p:nvPr>
            <p:ph type="title"/>
          </p:nvPr>
        </p:nvSpPr>
        <p:spPr/>
        <p:txBody>
          <a:bodyPr/>
          <a:lstStyle/>
          <a:p>
            <a:endParaRPr lang="en-US"/>
          </a:p>
        </p:txBody>
      </p:sp>
      <p:pic>
        <p:nvPicPr>
          <p:cNvPr id="5" name="Content Placeholder 4">
            <a:hlinkClick r:id="rId2"/>
            <a:extLst>
              <a:ext uri="{FF2B5EF4-FFF2-40B4-BE49-F238E27FC236}">
                <a16:creationId xmlns:a16="http://schemas.microsoft.com/office/drawing/2014/main" id="{485000F9-2C80-044E-92A1-5DFCD98A9F8B}"/>
              </a:ext>
            </a:extLst>
          </p:cNvPr>
          <p:cNvPicPr>
            <a:picLocks noGrp="1" noChangeAspect="1"/>
          </p:cNvPicPr>
          <p:nvPr>
            <p:ph idx="1"/>
          </p:nvPr>
        </p:nvPicPr>
        <p:blipFill>
          <a:blip r:embed="rId3"/>
          <a:stretch>
            <a:fillRect/>
          </a:stretch>
        </p:blipFill>
        <p:spPr>
          <a:xfrm>
            <a:off x="1253065" y="508952"/>
            <a:ext cx="9160933" cy="5840095"/>
          </a:xfrm>
        </p:spPr>
      </p:pic>
    </p:spTree>
    <p:extLst>
      <p:ext uri="{BB962C8B-B14F-4D97-AF65-F5344CB8AC3E}">
        <p14:creationId xmlns:p14="http://schemas.microsoft.com/office/powerpoint/2010/main" val="22388271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896</TotalTime>
  <Words>1128</Words>
  <Application>Microsoft Macintosh PowerPoint</Application>
  <PresentationFormat>Widescreen</PresentationFormat>
  <Paragraphs>58</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dearJoe 5 CASUAL PRO</vt:lpstr>
      <vt:lpstr>Office Theme</vt:lpstr>
      <vt:lpstr>PowerPoint Presentation</vt:lpstr>
      <vt:lpstr>PowerPoint Presentation</vt:lpstr>
      <vt:lpstr>Environmental risks of economic development</vt:lpstr>
      <vt:lpstr>SOIL DEGRADATION</vt:lpstr>
      <vt:lpstr>What is desertification? </vt:lpstr>
      <vt:lpstr>PowerPoint Presentation</vt:lpstr>
      <vt:lpstr>What are the main causes?  Human</vt:lpstr>
      <vt:lpstr>What are the main causes? Physical</vt:lpstr>
      <vt:lpstr>PowerPoint Presentation</vt:lpstr>
      <vt:lpstr>Pollution</vt:lpstr>
      <vt:lpstr>AIR pollution  </vt:lpstr>
      <vt:lpstr>WATER pollution </vt:lpstr>
      <vt:lpstr>Water pollution example: Textiles in Banglaesh</vt:lpstr>
      <vt:lpstr>Water pollution in Bangladesh </vt:lpstr>
      <vt:lpstr>PROJECT WORK: Environmental risks of Economic development   </vt:lpstr>
      <vt:lpstr>7 mark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Bennett</dc:creator>
  <cp:lastModifiedBy>Anna Bennett</cp:lastModifiedBy>
  <cp:revision>3</cp:revision>
  <dcterms:created xsi:type="dcterms:W3CDTF">2019-02-26T02:23:11Z</dcterms:created>
  <dcterms:modified xsi:type="dcterms:W3CDTF">2021-03-15T14:48:50Z</dcterms:modified>
</cp:coreProperties>
</file>