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8" r:id="rId4"/>
    <p:sldId id="259" r:id="rId5"/>
    <p:sldId id="260" r:id="rId6"/>
    <p:sldId id="261" r:id="rId7"/>
    <p:sldId id="264" r:id="rId8"/>
    <p:sldId id="265" r:id="rId9"/>
    <p:sldId id="257" r:id="rId10"/>
    <p:sldId id="266" r:id="rId11"/>
    <p:sldId id="263"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7"/>
    <p:restoredTop sz="94662"/>
  </p:normalViewPr>
  <p:slideViewPr>
    <p:cSldViewPr snapToGrid="0" snapToObjects="1">
      <p:cViewPr>
        <p:scale>
          <a:sx n="44" d="100"/>
          <a:sy n="44" d="100"/>
        </p:scale>
        <p:origin x="1784" y="148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818B-9F24-C449-A684-967889F22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7E781-6020-EB4C-91B3-9B317A201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80B3C-4797-7248-B463-7E24C5BB4C41}"/>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5" name="Footer Placeholder 4">
            <a:extLst>
              <a:ext uri="{FF2B5EF4-FFF2-40B4-BE49-F238E27FC236}">
                <a16:creationId xmlns:a16="http://schemas.microsoft.com/office/drawing/2014/main" id="{04DC249E-F266-164A-920A-33FBB792F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68C9-F735-2744-A5AD-A55ACE65729B}"/>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151797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A427-187D-C74C-8F25-CC5A3D8E8B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8699FE-6EB1-C94E-892E-0FBCC31DDC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C2636-0508-4543-B3BB-E6EC55A7FB10}"/>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5" name="Footer Placeholder 4">
            <a:extLst>
              <a:ext uri="{FF2B5EF4-FFF2-40B4-BE49-F238E27FC236}">
                <a16:creationId xmlns:a16="http://schemas.microsoft.com/office/drawing/2014/main" id="{7C6FE877-AEDF-3F40-9ED5-FB388049C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538C9-B798-7C49-8FE7-CD38B843C2F0}"/>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254696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33D72-85FC-6C49-A83A-97DC90477E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FCF479-C0F4-9E49-AE25-32415320EF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90E53-4B74-1243-8A3B-23F66395BA16}"/>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5" name="Footer Placeholder 4">
            <a:extLst>
              <a:ext uri="{FF2B5EF4-FFF2-40B4-BE49-F238E27FC236}">
                <a16:creationId xmlns:a16="http://schemas.microsoft.com/office/drawing/2014/main" id="{97A69664-A6E1-6F41-8FB2-15B0322B5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BFA-C0C9-A24A-B898-0F63938AA4C0}"/>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247534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5545-A027-204A-956B-48753D33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6CA18-2224-3444-A64E-E22DE0824F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B47AA-59AE-3843-ADCE-484391735D50}"/>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5" name="Footer Placeholder 4">
            <a:extLst>
              <a:ext uri="{FF2B5EF4-FFF2-40B4-BE49-F238E27FC236}">
                <a16:creationId xmlns:a16="http://schemas.microsoft.com/office/drawing/2014/main" id="{75526D2A-CA7C-624C-9471-0353831C1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7CFA7-3584-144A-BB67-2D7832EE5AEB}"/>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82210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0DD9-96C0-3B4D-AC99-E7AECA682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342C6-5110-B649-871A-46F76B2A6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B3EB4F-1488-4549-B440-2EAD66726803}"/>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5" name="Footer Placeholder 4">
            <a:extLst>
              <a:ext uri="{FF2B5EF4-FFF2-40B4-BE49-F238E27FC236}">
                <a16:creationId xmlns:a16="http://schemas.microsoft.com/office/drawing/2014/main" id="{51859E6A-5FEF-F74E-BFD2-AC6CFEA71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C8A90-9089-924F-8A52-0CEF7E0AF592}"/>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178845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C9C6-26A8-FE42-AB32-7A166EA86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32061-78CB-5548-97E5-3F12B9B974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C8B0D3-E58D-724D-9FBD-2A3E376AD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EB7A6-F24A-ED47-8904-F18BF3FAE6F9}"/>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6" name="Footer Placeholder 5">
            <a:extLst>
              <a:ext uri="{FF2B5EF4-FFF2-40B4-BE49-F238E27FC236}">
                <a16:creationId xmlns:a16="http://schemas.microsoft.com/office/drawing/2014/main" id="{12E3FF8A-4564-714E-81CE-5E3B6C5C7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616CA-58DC-EE43-A4FF-FB413C8E2E93}"/>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92066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2291-3FF1-A44D-B51D-A0D1C786E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82A30-C950-4D49-8030-53F18EB8A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8C6E98-E5D0-2C43-9B23-6ECB19A69E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4F7867-D479-BC4A-A03F-4E781CF14E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62536F-D3CB-004A-A152-6D2294C892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FA89D1-9CB5-974C-A33E-76537933A940}"/>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8" name="Footer Placeholder 7">
            <a:extLst>
              <a:ext uri="{FF2B5EF4-FFF2-40B4-BE49-F238E27FC236}">
                <a16:creationId xmlns:a16="http://schemas.microsoft.com/office/drawing/2014/main" id="{31E29BC5-A96A-F745-AF9D-401E38587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BB005-8750-7C45-9730-BCCE866D624E}"/>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91672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644D-D619-E541-B23C-F7C025885E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2FE10-135C-8648-AD26-8FF9E171E2ED}"/>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4" name="Footer Placeholder 3">
            <a:extLst>
              <a:ext uri="{FF2B5EF4-FFF2-40B4-BE49-F238E27FC236}">
                <a16:creationId xmlns:a16="http://schemas.microsoft.com/office/drawing/2014/main" id="{184EB0DE-12DC-9B4B-9513-897A7BDB0C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7683A-E38B-0B45-A4E7-47D536D3A45F}"/>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323472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A3FE6-E8B5-294B-A1EA-3D5FFA6E185D}"/>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3" name="Footer Placeholder 2">
            <a:extLst>
              <a:ext uri="{FF2B5EF4-FFF2-40B4-BE49-F238E27FC236}">
                <a16:creationId xmlns:a16="http://schemas.microsoft.com/office/drawing/2014/main" id="{D3B10B51-A45A-F444-AD05-E1A1F7F9AC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4179D2-D09E-A64D-ACE5-8B111455DD70}"/>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26706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17EA-44E0-9C47-8FA0-128C2D47B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E9E083-3D87-574C-9F53-2FB84A0CD9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28BEEC-EBFF-E547-AFC0-91882CF24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1700BC-7A03-F041-A9E0-179E903E13A9}"/>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6" name="Footer Placeholder 5">
            <a:extLst>
              <a:ext uri="{FF2B5EF4-FFF2-40B4-BE49-F238E27FC236}">
                <a16:creationId xmlns:a16="http://schemas.microsoft.com/office/drawing/2014/main" id="{24761086-02F5-9240-BCC2-44920AAA9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9CF7A-D14A-DF4D-B155-F47AAD8BD2B6}"/>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125842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7814-11C4-324A-BF1F-999E530DA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FCB766-6C73-6C40-9B7C-2192C03200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A38211-CBCF-FB40-B090-22206A60B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F22C9C-2286-5345-80B5-D770B9981399}"/>
              </a:ext>
            </a:extLst>
          </p:cNvPr>
          <p:cNvSpPr>
            <a:spLocks noGrp="1"/>
          </p:cNvSpPr>
          <p:nvPr>
            <p:ph type="dt" sz="half" idx="10"/>
          </p:nvPr>
        </p:nvSpPr>
        <p:spPr/>
        <p:txBody>
          <a:bodyPr/>
          <a:lstStyle/>
          <a:p>
            <a:fld id="{BAC75886-F9B4-2046-8C3D-D32D3A7A9497}" type="datetimeFigureOut">
              <a:rPr lang="en-US" smtClean="0"/>
              <a:t>5/15/18</a:t>
            </a:fld>
            <a:endParaRPr lang="en-US"/>
          </a:p>
        </p:txBody>
      </p:sp>
      <p:sp>
        <p:nvSpPr>
          <p:cNvPr id="6" name="Footer Placeholder 5">
            <a:extLst>
              <a:ext uri="{FF2B5EF4-FFF2-40B4-BE49-F238E27FC236}">
                <a16:creationId xmlns:a16="http://schemas.microsoft.com/office/drawing/2014/main" id="{878E5EA0-DD92-4F49-9553-2C39072F4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FF1EA-F8F8-D64C-842F-DF1CC91967A5}"/>
              </a:ext>
            </a:extLst>
          </p:cNvPr>
          <p:cNvSpPr>
            <a:spLocks noGrp="1"/>
          </p:cNvSpPr>
          <p:nvPr>
            <p:ph type="sldNum" sz="quarter" idx="12"/>
          </p:nvPr>
        </p:nvSpPr>
        <p:spPr/>
        <p:txBody>
          <a:bodyPr/>
          <a:lstStyle/>
          <a:p>
            <a:fld id="{40D9AC41-113A-9A4F-8546-1A8D712499A0}" type="slidenum">
              <a:rPr lang="en-US" smtClean="0"/>
              <a:t>‹#›</a:t>
            </a:fld>
            <a:endParaRPr lang="en-US"/>
          </a:p>
        </p:txBody>
      </p:sp>
    </p:spTree>
    <p:extLst>
      <p:ext uri="{BB962C8B-B14F-4D97-AF65-F5344CB8AC3E}">
        <p14:creationId xmlns:p14="http://schemas.microsoft.com/office/powerpoint/2010/main" val="162841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25B3C-9369-FE46-B563-F0DFF66F8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581E15-F6F8-B24B-AA88-E952AB2A1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45A1E-03FF-2246-8636-FE1B05053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75886-F9B4-2046-8C3D-D32D3A7A9497}" type="datetimeFigureOut">
              <a:rPr lang="en-US" smtClean="0"/>
              <a:t>5/15/18</a:t>
            </a:fld>
            <a:endParaRPr lang="en-US"/>
          </a:p>
        </p:txBody>
      </p:sp>
      <p:sp>
        <p:nvSpPr>
          <p:cNvPr id="5" name="Footer Placeholder 4">
            <a:extLst>
              <a:ext uri="{FF2B5EF4-FFF2-40B4-BE49-F238E27FC236}">
                <a16:creationId xmlns:a16="http://schemas.microsoft.com/office/drawing/2014/main" id="{A4B11A9C-2770-804A-8ED6-08E241A64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413C5F-4A2F-D14B-B8FA-6B49B6C07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9AC41-113A-9A4F-8546-1A8D712499A0}" type="slidenum">
              <a:rPr lang="en-US" smtClean="0"/>
              <a:t>‹#›</a:t>
            </a:fld>
            <a:endParaRPr lang="en-US"/>
          </a:p>
        </p:txBody>
      </p:sp>
    </p:spTree>
    <p:extLst>
      <p:ext uri="{BB962C8B-B14F-4D97-AF65-F5344CB8AC3E}">
        <p14:creationId xmlns:p14="http://schemas.microsoft.com/office/powerpoint/2010/main" val="210908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time_continue=53&amp;v=XZX3QhmPj8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rhVEk9M_vqI"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1881-BE20-444B-9D0D-C5845F19E8E6}"/>
              </a:ext>
            </a:extLst>
          </p:cNvPr>
          <p:cNvSpPr>
            <a:spLocks noGrp="1"/>
          </p:cNvSpPr>
          <p:nvPr>
            <p:ph type="ctrTitle"/>
          </p:nvPr>
        </p:nvSpPr>
        <p:spPr>
          <a:xfrm>
            <a:off x="1524000" y="2906483"/>
            <a:ext cx="9144000" cy="2387600"/>
          </a:xfrm>
        </p:spPr>
        <p:txBody>
          <a:bodyPr/>
          <a:lstStyle/>
          <a:p>
            <a:r>
              <a:rPr lang="en-US" b="1" dirty="0">
                <a:latin typeface="dearJoe 5 CASUAL PRO" panose="02000000000000000000" pitchFamily="2" charset="0"/>
              </a:rPr>
              <a:t>The Enhanced Greenhouse effect </a:t>
            </a:r>
          </a:p>
        </p:txBody>
      </p:sp>
      <p:sp>
        <p:nvSpPr>
          <p:cNvPr id="3" name="Subtitle 2">
            <a:extLst>
              <a:ext uri="{FF2B5EF4-FFF2-40B4-BE49-F238E27FC236}">
                <a16:creationId xmlns:a16="http://schemas.microsoft.com/office/drawing/2014/main" id="{1E368743-5D94-0343-B9B2-82462D5CF1BC}"/>
              </a:ext>
            </a:extLst>
          </p:cNvPr>
          <p:cNvSpPr>
            <a:spLocks noGrp="1"/>
          </p:cNvSpPr>
          <p:nvPr>
            <p:ph type="subTitle" idx="1"/>
          </p:nvPr>
        </p:nvSpPr>
        <p:spPr>
          <a:xfrm>
            <a:off x="1524000" y="5294083"/>
            <a:ext cx="9144000" cy="1655762"/>
          </a:xfrm>
        </p:spPr>
        <p:txBody>
          <a:bodyPr/>
          <a:lstStyle/>
          <a:p>
            <a:r>
              <a:rPr lang="en-US" dirty="0"/>
              <a:t>​LO: The enhanced greenhouse effect and international variations in greenhouse gas sources and emissions, in relation to economic development, globalization and trade.</a:t>
            </a:r>
          </a:p>
        </p:txBody>
      </p:sp>
      <p:pic>
        <p:nvPicPr>
          <p:cNvPr id="7" name="Picture 6">
            <a:extLst>
              <a:ext uri="{FF2B5EF4-FFF2-40B4-BE49-F238E27FC236}">
                <a16:creationId xmlns:a16="http://schemas.microsoft.com/office/drawing/2014/main" id="{1D8C6082-2981-8B44-A78F-BD77F01470B8}"/>
              </a:ext>
            </a:extLst>
          </p:cNvPr>
          <p:cNvPicPr>
            <a:picLocks noChangeAspect="1"/>
          </p:cNvPicPr>
          <p:nvPr/>
        </p:nvPicPr>
        <p:blipFill>
          <a:blip r:embed="rId2"/>
          <a:stretch>
            <a:fillRect/>
          </a:stretch>
        </p:blipFill>
        <p:spPr>
          <a:xfrm>
            <a:off x="304598" y="189951"/>
            <a:ext cx="2438602" cy="2455267"/>
          </a:xfrm>
          <a:prstGeom prst="rect">
            <a:avLst/>
          </a:prstGeom>
        </p:spPr>
      </p:pic>
      <p:pic>
        <p:nvPicPr>
          <p:cNvPr id="9" name="Picture 8">
            <a:extLst>
              <a:ext uri="{FF2B5EF4-FFF2-40B4-BE49-F238E27FC236}">
                <a16:creationId xmlns:a16="http://schemas.microsoft.com/office/drawing/2014/main" id="{A905B2B8-B468-6342-AE84-5405B0EECEB1}"/>
              </a:ext>
            </a:extLst>
          </p:cNvPr>
          <p:cNvPicPr>
            <a:picLocks noChangeAspect="1"/>
          </p:cNvPicPr>
          <p:nvPr/>
        </p:nvPicPr>
        <p:blipFill>
          <a:blip r:embed="rId3"/>
          <a:stretch>
            <a:fillRect/>
          </a:stretch>
        </p:blipFill>
        <p:spPr>
          <a:xfrm>
            <a:off x="9315450" y="0"/>
            <a:ext cx="2705100" cy="3098800"/>
          </a:xfrm>
          <a:prstGeom prst="rect">
            <a:avLst/>
          </a:prstGeom>
        </p:spPr>
      </p:pic>
    </p:spTree>
    <p:extLst>
      <p:ext uri="{BB962C8B-B14F-4D97-AF65-F5344CB8AC3E}">
        <p14:creationId xmlns:p14="http://schemas.microsoft.com/office/powerpoint/2010/main" val="128990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4F6-BB15-674F-812A-CEB0375C7DF2}"/>
              </a:ext>
            </a:extLst>
          </p:cNvPr>
          <p:cNvSpPr>
            <a:spLocks noGrp="1"/>
          </p:cNvSpPr>
          <p:nvPr>
            <p:ph type="title"/>
          </p:nvPr>
        </p:nvSpPr>
        <p:spPr/>
        <p:txBody>
          <a:bodyPr/>
          <a:lstStyle/>
          <a:p>
            <a:r>
              <a:rPr lang="en-US" dirty="0"/>
              <a:t>Variations in emissions</a:t>
            </a:r>
          </a:p>
        </p:txBody>
      </p:sp>
      <p:pic>
        <p:nvPicPr>
          <p:cNvPr id="5" name="Content Placeholder 4">
            <a:extLst>
              <a:ext uri="{FF2B5EF4-FFF2-40B4-BE49-F238E27FC236}">
                <a16:creationId xmlns:a16="http://schemas.microsoft.com/office/drawing/2014/main" id="{FE816E4A-0192-A242-9861-72893F48F7B5}"/>
              </a:ext>
            </a:extLst>
          </p:cNvPr>
          <p:cNvPicPr>
            <a:picLocks noGrp="1" noChangeAspect="1"/>
          </p:cNvPicPr>
          <p:nvPr>
            <p:ph idx="1"/>
          </p:nvPr>
        </p:nvPicPr>
        <p:blipFill>
          <a:blip r:embed="rId2"/>
          <a:stretch>
            <a:fillRect/>
          </a:stretch>
        </p:blipFill>
        <p:spPr>
          <a:xfrm>
            <a:off x="1346200" y="1867694"/>
            <a:ext cx="9499600" cy="4267200"/>
          </a:xfrm>
        </p:spPr>
      </p:pic>
    </p:spTree>
    <p:extLst>
      <p:ext uri="{BB962C8B-B14F-4D97-AF65-F5344CB8AC3E}">
        <p14:creationId xmlns:p14="http://schemas.microsoft.com/office/powerpoint/2010/main" val="151933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FD5D-6709-1A4C-B27C-485E4A9F4D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5EA173-C0CA-0D49-B8FE-A128EDA9D503}"/>
              </a:ext>
            </a:extLst>
          </p:cNvPr>
          <p:cNvPicPr>
            <a:picLocks noGrp="1" noChangeAspect="1"/>
          </p:cNvPicPr>
          <p:nvPr>
            <p:ph idx="1"/>
          </p:nvPr>
        </p:nvPicPr>
        <p:blipFill>
          <a:blip r:embed="rId2"/>
          <a:stretch>
            <a:fillRect/>
          </a:stretch>
        </p:blipFill>
        <p:spPr>
          <a:xfrm>
            <a:off x="0" y="365125"/>
            <a:ext cx="9561973" cy="5985288"/>
          </a:xfrm>
        </p:spPr>
      </p:pic>
      <p:sp>
        <p:nvSpPr>
          <p:cNvPr id="6" name="TextBox 5">
            <a:extLst>
              <a:ext uri="{FF2B5EF4-FFF2-40B4-BE49-F238E27FC236}">
                <a16:creationId xmlns:a16="http://schemas.microsoft.com/office/drawing/2014/main" id="{4DB93C34-CD9C-3644-890D-A734911C8427}"/>
              </a:ext>
            </a:extLst>
          </p:cNvPr>
          <p:cNvSpPr txBox="1"/>
          <p:nvPr/>
        </p:nvSpPr>
        <p:spPr>
          <a:xfrm>
            <a:off x="9261987" y="680113"/>
            <a:ext cx="2477729" cy="5601533"/>
          </a:xfrm>
          <a:prstGeom prst="rect">
            <a:avLst/>
          </a:prstGeom>
          <a:noFill/>
        </p:spPr>
        <p:txBody>
          <a:bodyPr wrap="square" rtlCol="0">
            <a:spAutoFit/>
          </a:bodyPr>
          <a:lstStyle/>
          <a:p>
            <a:r>
              <a:rPr lang="en-US" sz="2800" dirty="0"/>
              <a:t>Describe and explain the pattern shown in this graph (3+3)</a:t>
            </a:r>
          </a:p>
          <a:p>
            <a:endParaRPr lang="en-US" sz="2800" dirty="0"/>
          </a:p>
          <a:p>
            <a:r>
              <a:rPr lang="en-US" dirty="0"/>
              <a:t>Which country has seen the biggest increase in CO2 since 1970?</a:t>
            </a:r>
          </a:p>
          <a:p>
            <a:r>
              <a:rPr lang="en-US" dirty="0"/>
              <a:t>Comment on US Co2 emissions since 1970.</a:t>
            </a:r>
          </a:p>
          <a:p>
            <a:r>
              <a:rPr lang="en-US" dirty="0"/>
              <a:t>How many billion </a:t>
            </a:r>
            <a:r>
              <a:rPr lang="en-US" dirty="0" err="1"/>
              <a:t>tonnes</a:t>
            </a:r>
            <a:r>
              <a:rPr lang="en-US" dirty="0"/>
              <a:t> of Co2 is Asia Pacific producing in 2015?</a:t>
            </a:r>
          </a:p>
          <a:p>
            <a:endParaRPr lang="en-US" sz="2800" dirty="0"/>
          </a:p>
        </p:txBody>
      </p:sp>
    </p:spTree>
    <p:extLst>
      <p:ext uri="{BB962C8B-B14F-4D97-AF65-F5344CB8AC3E}">
        <p14:creationId xmlns:p14="http://schemas.microsoft.com/office/powerpoint/2010/main" val="428966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9957-ED81-0E4F-9CED-28D73F94ED38}"/>
              </a:ext>
            </a:extLst>
          </p:cNvPr>
          <p:cNvSpPr>
            <a:spLocks noGrp="1"/>
          </p:cNvSpPr>
          <p:nvPr>
            <p:ph type="title"/>
          </p:nvPr>
        </p:nvSpPr>
        <p:spPr/>
        <p:txBody>
          <a:bodyPr/>
          <a:lstStyle/>
          <a:p>
            <a:r>
              <a:rPr lang="en-US" b="1" dirty="0"/>
              <a:t>Emissions and globalisation and trade</a:t>
            </a:r>
            <a:endParaRPr lang="en-US" dirty="0"/>
          </a:p>
        </p:txBody>
      </p:sp>
      <p:sp>
        <p:nvSpPr>
          <p:cNvPr id="3" name="Content Placeholder 2">
            <a:extLst>
              <a:ext uri="{FF2B5EF4-FFF2-40B4-BE49-F238E27FC236}">
                <a16:creationId xmlns:a16="http://schemas.microsoft.com/office/drawing/2014/main" id="{17294994-AC2C-D94D-A206-2E5D01E93167}"/>
              </a:ext>
            </a:extLst>
          </p:cNvPr>
          <p:cNvSpPr>
            <a:spLocks noGrp="1"/>
          </p:cNvSpPr>
          <p:nvPr>
            <p:ph idx="1"/>
          </p:nvPr>
        </p:nvSpPr>
        <p:spPr/>
        <p:txBody>
          <a:bodyPr>
            <a:normAutofit fontScale="92500"/>
          </a:bodyPr>
          <a:lstStyle/>
          <a:p>
            <a:r>
              <a:rPr lang="en-US" dirty="0"/>
              <a:t>A country’s carbon emissions are generally measured as the emissions that occur within its border.  This is sometimes referred to as “territorial-based” emissions. This method takes no account of emissions which may be imported or exported in the form of traded goods. “Consumption-based” accounting adjusts CO2 emissions for this trade of emissions and more accurately reflects the emissions necessary to support a given country’s way of living.</a:t>
            </a:r>
          </a:p>
          <a:p>
            <a:endParaRPr lang="en-US" dirty="0">
              <a:hlinkClick r:id="rId2"/>
            </a:endParaRPr>
          </a:p>
          <a:p>
            <a:r>
              <a:rPr lang="en-US" dirty="0">
                <a:hlinkClick r:id="rId2"/>
              </a:rPr>
              <a:t>https://www.youtube.com/watch?time_continue=53&amp;v=XZX3QhmPj8I</a:t>
            </a:r>
            <a:br>
              <a:rPr lang="en-US" dirty="0">
                <a:hlinkClick r:id="rId2"/>
              </a:rPr>
            </a:br>
            <a:r>
              <a:rPr lang="en-US" dirty="0">
                <a:hlinkClick r:id="rId2"/>
              </a:rPr>
              <a:t>https://www.youtube.com/watch?time_continue=53&amp;v=XZX3QhmPj8I</a:t>
            </a:r>
            <a:endParaRPr lang="en-US" dirty="0"/>
          </a:p>
          <a:p>
            <a:endParaRPr lang="en-US" dirty="0"/>
          </a:p>
        </p:txBody>
      </p:sp>
    </p:spTree>
    <p:extLst>
      <p:ext uri="{BB962C8B-B14F-4D97-AF65-F5344CB8AC3E}">
        <p14:creationId xmlns:p14="http://schemas.microsoft.com/office/powerpoint/2010/main" val="139082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E22A-1A48-B743-AA0D-0AC648EB3E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3C0F16E-6C61-A344-A24F-F264D8D65BD0}"/>
              </a:ext>
            </a:extLst>
          </p:cNvPr>
          <p:cNvPicPr>
            <a:picLocks noGrp="1" noChangeAspect="1"/>
          </p:cNvPicPr>
          <p:nvPr>
            <p:ph idx="1"/>
          </p:nvPr>
        </p:nvPicPr>
        <p:blipFill>
          <a:blip r:embed="rId2"/>
          <a:stretch>
            <a:fillRect/>
          </a:stretch>
        </p:blipFill>
        <p:spPr>
          <a:xfrm>
            <a:off x="1042575" y="365125"/>
            <a:ext cx="10106849" cy="5811838"/>
          </a:xfrm>
        </p:spPr>
      </p:pic>
    </p:spTree>
    <p:extLst>
      <p:ext uri="{BB962C8B-B14F-4D97-AF65-F5344CB8AC3E}">
        <p14:creationId xmlns:p14="http://schemas.microsoft.com/office/powerpoint/2010/main" val="212959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E98F-29BF-3E46-A17A-F528A38156E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5E42FA-99E1-DE45-838A-995119CD4A58}"/>
              </a:ext>
            </a:extLst>
          </p:cNvPr>
          <p:cNvPicPr>
            <a:picLocks noGrp="1" noChangeAspect="1"/>
          </p:cNvPicPr>
          <p:nvPr>
            <p:ph idx="1"/>
          </p:nvPr>
        </p:nvPicPr>
        <p:blipFill>
          <a:blip r:embed="rId2"/>
          <a:stretch>
            <a:fillRect/>
          </a:stretch>
        </p:blipFill>
        <p:spPr>
          <a:xfrm>
            <a:off x="2446461" y="197516"/>
            <a:ext cx="7299077" cy="5811838"/>
          </a:xfrm>
        </p:spPr>
      </p:pic>
    </p:spTree>
    <p:extLst>
      <p:ext uri="{BB962C8B-B14F-4D97-AF65-F5344CB8AC3E}">
        <p14:creationId xmlns:p14="http://schemas.microsoft.com/office/powerpoint/2010/main" val="285982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E73A-15A4-6F4C-A791-D2F81486FFD8}"/>
              </a:ext>
            </a:extLst>
          </p:cNvPr>
          <p:cNvSpPr>
            <a:spLocks noGrp="1"/>
          </p:cNvSpPr>
          <p:nvPr>
            <p:ph type="title"/>
          </p:nvPr>
        </p:nvSpPr>
        <p:spPr/>
        <p:txBody>
          <a:bodyPr/>
          <a:lstStyle/>
          <a:p>
            <a:r>
              <a:rPr lang="en-US" dirty="0"/>
              <a:t>Assessment: 10 mark exam questions</a:t>
            </a:r>
            <a:br>
              <a:rPr lang="en-US" dirty="0"/>
            </a:br>
            <a:endParaRPr lang="en-US" dirty="0"/>
          </a:p>
        </p:txBody>
      </p:sp>
      <p:sp>
        <p:nvSpPr>
          <p:cNvPr id="3" name="Content Placeholder 2">
            <a:extLst>
              <a:ext uri="{FF2B5EF4-FFF2-40B4-BE49-F238E27FC236}">
                <a16:creationId xmlns:a16="http://schemas.microsoft.com/office/drawing/2014/main" id="{C3C185A7-9B38-A14C-9CDA-16A83227ECD4}"/>
              </a:ext>
            </a:extLst>
          </p:cNvPr>
          <p:cNvSpPr>
            <a:spLocks noGrp="1"/>
          </p:cNvSpPr>
          <p:nvPr>
            <p:ph idx="1"/>
          </p:nvPr>
        </p:nvSpPr>
        <p:spPr/>
        <p:txBody>
          <a:bodyPr/>
          <a:lstStyle/>
          <a:p>
            <a:endParaRPr lang="en-US" dirty="0"/>
          </a:p>
          <a:p>
            <a:pPr marL="0" indent="0">
              <a:buNone/>
            </a:pPr>
            <a:r>
              <a:rPr lang="en-US" b="1" u="sng" dirty="0"/>
              <a:t>Example essay 1: </a:t>
            </a:r>
          </a:p>
          <a:p>
            <a:pPr marL="0" indent="0">
              <a:buNone/>
            </a:pPr>
            <a:r>
              <a:rPr lang="en-US" dirty="0"/>
              <a:t>‘The causes of climate change are mainly natural in origin.’ To what extent do you agree with this statement? (10 marks)</a:t>
            </a:r>
          </a:p>
        </p:txBody>
      </p:sp>
    </p:spTree>
    <p:extLst>
      <p:ext uri="{BB962C8B-B14F-4D97-AF65-F5344CB8AC3E}">
        <p14:creationId xmlns:p14="http://schemas.microsoft.com/office/powerpoint/2010/main" val="340419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960C-C6E0-4042-9C03-4E3373C95D6B}"/>
              </a:ext>
            </a:extLst>
          </p:cNvPr>
          <p:cNvSpPr>
            <a:spLocks noGrp="1"/>
          </p:cNvSpPr>
          <p:nvPr>
            <p:ph type="title"/>
          </p:nvPr>
        </p:nvSpPr>
        <p:spPr/>
        <p:txBody>
          <a:bodyPr>
            <a:normAutofit fontScale="90000"/>
          </a:bodyPr>
          <a:lstStyle/>
          <a:p>
            <a:r>
              <a:rPr lang="en-US" dirty="0"/>
              <a:t>‘The causes of climate change are mainly natural in origin.’ To what extent do you agree with this statement? (10 marks)</a:t>
            </a:r>
            <a:br>
              <a:rPr lang="en-US" dirty="0"/>
            </a:br>
            <a:endParaRPr lang="en-US" dirty="0"/>
          </a:p>
        </p:txBody>
      </p:sp>
      <p:pic>
        <p:nvPicPr>
          <p:cNvPr id="5" name="Content Placeholder 4">
            <a:extLst>
              <a:ext uri="{FF2B5EF4-FFF2-40B4-BE49-F238E27FC236}">
                <a16:creationId xmlns:a16="http://schemas.microsoft.com/office/drawing/2014/main" id="{FD64BB1B-F1C5-9747-BC63-84BF72DCE75B}"/>
              </a:ext>
            </a:extLst>
          </p:cNvPr>
          <p:cNvPicPr>
            <a:picLocks noGrp="1" noChangeAspect="1"/>
          </p:cNvPicPr>
          <p:nvPr>
            <p:ph idx="1"/>
          </p:nvPr>
        </p:nvPicPr>
        <p:blipFill>
          <a:blip r:embed="rId2"/>
          <a:stretch>
            <a:fillRect/>
          </a:stretch>
        </p:blipFill>
        <p:spPr>
          <a:xfrm>
            <a:off x="543232" y="1690688"/>
            <a:ext cx="4766187" cy="4903076"/>
          </a:xfrm>
        </p:spPr>
      </p:pic>
      <p:sp>
        <p:nvSpPr>
          <p:cNvPr id="6" name="TextBox 5">
            <a:extLst>
              <a:ext uri="{FF2B5EF4-FFF2-40B4-BE49-F238E27FC236}">
                <a16:creationId xmlns:a16="http://schemas.microsoft.com/office/drawing/2014/main" id="{B315384F-31ED-B14D-9AE8-4DCCD8BB3C20}"/>
              </a:ext>
            </a:extLst>
          </p:cNvPr>
          <p:cNvSpPr txBox="1"/>
          <p:nvPr/>
        </p:nvSpPr>
        <p:spPr>
          <a:xfrm>
            <a:off x="5604387" y="1976284"/>
            <a:ext cx="5102942" cy="1477328"/>
          </a:xfrm>
          <a:prstGeom prst="rect">
            <a:avLst/>
          </a:prstGeom>
          <a:noFill/>
        </p:spPr>
        <p:txBody>
          <a:bodyPr wrap="square" rtlCol="0">
            <a:spAutoFit/>
          </a:bodyPr>
          <a:lstStyle/>
          <a:p>
            <a:r>
              <a:rPr lang="en-US" dirty="0"/>
              <a:t>For each of the statements to the left decide if the support or challenge the statement. </a:t>
            </a:r>
          </a:p>
          <a:p>
            <a:r>
              <a:rPr lang="en-US" dirty="0"/>
              <a:t>Tick the support or challenge box and use your notes to write a detailed summary of why you have made your choice. </a:t>
            </a:r>
          </a:p>
        </p:txBody>
      </p:sp>
    </p:spTree>
    <p:extLst>
      <p:ext uri="{BB962C8B-B14F-4D97-AF65-F5344CB8AC3E}">
        <p14:creationId xmlns:p14="http://schemas.microsoft.com/office/powerpoint/2010/main" val="396343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3DA0-6794-9848-A9CA-6CBE29ED2EB9}"/>
              </a:ext>
            </a:extLst>
          </p:cNvPr>
          <p:cNvSpPr>
            <a:spLocks noGrp="1"/>
          </p:cNvSpPr>
          <p:nvPr>
            <p:ph type="title"/>
          </p:nvPr>
        </p:nvSpPr>
        <p:spPr/>
        <p:txBody>
          <a:bodyPr/>
          <a:lstStyle/>
          <a:p>
            <a:r>
              <a:rPr lang="en-US" dirty="0"/>
              <a:t>Assessment: 10 mark exam questions</a:t>
            </a:r>
          </a:p>
        </p:txBody>
      </p:sp>
      <p:sp>
        <p:nvSpPr>
          <p:cNvPr id="3" name="Content Placeholder 2">
            <a:extLst>
              <a:ext uri="{FF2B5EF4-FFF2-40B4-BE49-F238E27FC236}">
                <a16:creationId xmlns:a16="http://schemas.microsoft.com/office/drawing/2014/main" id="{2D7E00FD-77AB-0E4F-8B13-32EDD4DDC05E}"/>
              </a:ext>
            </a:extLst>
          </p:cNvPr>
          <p:cNvSpPr>
            <a:spLocks noGrp="1"/>
          </p:cNvSpPr>
          <p:nvPr>
            <p:ph idx="1"/>
          </p:nvPr>
        </p:nvSpPr>
        <p:spPr/>
        <p:txBody>
          <a:bodyPr/>
          <a:lstStyle/>
          <a:p>
            <a:pPr marL="0" indent="0">
              <a:buNone/>
            </a:pPr>
            <a:r>
              <a:rPr lang="en-US" b="1" u="sng" dirty="0"/>
              <a:t>Example essay 2: </a:t>
            </a:r>
          </a:p>
          <a:p>
            <a:pPr marL="0" indent="0">
              <a:buNone/>
            </a:pPr>
            <a:r>
              <a:rPr lang="en-US" dirty="0"/>
              <a:t>‘Population growth is the main reason why climate change is unavoidable in the 21</a:t>
            </a:r>
            <a:r>
              <a:rPr lang="en-US" baseline="30000" dirty="0"/>
              <a:t>st</a:t>
            </a:r>
            <a:r>
              <a:rPr lang="en-US" dirty="0"/>
              <a:t> century.’ To what extent do you agree with this statement? (10 marks)</a:t>
            </a:r>
          </a:p>
          <a:p>
            <a:endParaRPr lang="en-US" dirty="0"/>
          </a:p>
        </p:txBody>
      </p:sp>
    </p:spTree>
    <p:extLst>
      <p:ext uri="{BB962C8B-B14F-4D97-AF65-F5344CB8AC3E}">
        <p14:creationId xmlns:p14="http://schemas.microsoft.com/office/powerpoint/2010/main" val="205500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EE9C-BDEF-FC4A-8694-8C0DB27A90AC}"/>
              </a:ext>
            </a:extLst>
          </p:cNvPr>
          <p:cNvSpPr>
            <a:spLocks noGrp="1"/>
          </p:cNvSpPr>
          <p:nvPr>
            <p:ph type="title"/>
          </p:nvPr>
        </p:nvSpPr>
        <p:spPr>
          <a:xfrm>
            <a:off x="838200" y="880345"/>
            <a:ext cx="10515600" cy="1325563"/>
          </a:xfrm>
        </p:spPr>
        <p:txBody>
          <a:bodyPr>
            <a:normAutofit fontScale="90000"/>
          </a:bodyPr>
          <a:lstStyle/>
          <a:p>
            <a:r>
              <a:rPr lang="en-US" dirty="0"/>
              <a:t>‘Population growth is the main reason why climate change is unavoidable in the 21</a:t>
            </a:r>
            <a:r>
              <a:rPr lang="en-US" baseline="30000" dirty="0"/>
              <a:t>st</a:t>
            </a:r>
            <a:r>
              <a:rPr lang="en-US" dirty="0"/>
              <a:t> century.’ To what extent do you agree with this statement? (10 marks)</a:t>
            </a:r>
            <a:br>
              <a:rPr lang="en-US" dirty="0"/>
            </a:br>
            <a:endParaRPr lang="en-US" dirty="0"/>
          </a:p>
        </p:txBody>
      </p:sp>
      <p:pic>
        <p:nvPicPr>
          <p:cNvPr id="5" name="Content Placeholder 4">
            <a:extLst>
              <a:ext uri="{FF2B5EF4-FFF2-40B4-BE49-F238E27FC236}">
                <a16:creationId xmlns:a16="http://schemas.microsoft.com/office/drawing/2014/main" id="{0778A305-1BE4-4247-979A-9138C23871D0}"/>
              </a:ext>
            </a:extLst>
          </p:cNvPr>
          <p:cNvPicPr>
            <a:picLocks noGrp="1" noChangeAspect="1"/>
          </p:cNvPicPr>
          <p:nvPr>
            <p:ph idx="1"/>
          </p:nvPr>
        </p:nvPicPr>
        <p:blipFill>
          <a:blip r:embed="rId2"/>
          <a:stretch>
            <a:fillRect/>
          </a:stretch>
        </p:blipFill>
        <p:spPr>
          <a:xfrm>
            <a:off x="523158" y="2825930"/>
            <a:ext cx="4597400" cy="3530600"/>
          </a:xfrm>
        </p:spPr>
      </p:pic>
      <p:sp>
        <p:nvSpPr>
          <p:cNvPr id="6" name="TextBox 5">
            <a:extLst>
              <a:ext uri="{FF2B5EF4-FFF2-40B4-BE49-F238E27FC236}">
                <a16:creationId xmlns:a16="http://schemas.microsoft.com/office/drawing/2014/main" id="{42C2580C-6B6E-7B48-82CB-B94A2CBD26AD}"/>
              </a:ext>
            </a:extLst>
          </p:cNvPr>
          <p:cNvSpPr txBox="1"/>
          <p:nvPr/>
        </p:nvSpPr>
        <p:spPr>
          <a:xfrm>
            <a:off x="6096000" y="2507226"/>
            <a:ext cx="4788310" cy="2585323"/>
          </a:xfrm>
          <a:prstGeom prst="rect">
            <a:avLst/>
          </a:prstGeom>
          <a:noFill/>
        </p:spPr>
        <p:txBody>
          <a:bodyPr wrap="square" rtlCol="0">
            <a:spAutoFit/>
          </a:bodyPr>
          <a:lstStyle/>
          <a:p>
            <a:r>
              <a:rPr lang="en-US" dirty="0"/>
              <a:t>To the left are a range of general points which could be used to answer the above essay. </a:t>
            </a:r>
          </a:p>
          <a:p>
            <a:r>
              <a:rPr lang="en-US" dirty="0"/>
              <a:t>Make a judgement of how important these points are to answer the question.</a:t>
            </a:r>
          </a:p>
          <a:p>
            <a:r>
              <a:rPr lang="en-US" dirty="0"/>
              <a:t>Arrange the in order of importance along a spectrum. </a:t>
            </a:r>
          </a:p>
          <a:p>
            <a:r>
              <a:rPr lang="en-US" dirty="0"/>
              <a:t>Having done the write a brief justification of your placements, explaining why some factors are more important than others.</a:t>
            </a:r>
          </a:p>
        </p:txBody>
      </p:sp>
    </p:spTree>
    <p:extLst>
      <p:ext uri="{BB962C8B-B14F-4D97-AF65-F5344CB8AC3E}">
        <p14:creationId xmlns:p14="http://schemas.microsoft.com/office/powerpoint/2010/main" val="299939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0FFC-D962-EC4F-948E-BEDE772BF2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38B073-C6E8-5545-8288-690D24261228}"/>
              </a:ext>
            </a:extLst>
          </p:cNvPr>
          <p:cNvPicPr>
            <a:picLocks noGrp="1" noChangeAspect="1"/>
          </p:cNvPicPr>
          <p:nvPr>
            <p:ph idx="1"/>
          </p:nvPr>
        </p:nvPicPr>
        <p:blipFill>
          <a:blip r:embed="rId2"/>
          <a:stretch>
            <a:fillRect/>
          </a:stretch>
        </p:blipFill>
        <p:spPr>
          <a:xfrm>
            <a:off x="2589605" y="365125"/>
            <a:ext cx="6436408" cy="6019062"/>
          </a:xfrm>
        </p:spPr>
      </p:pic>
    </p:spTree>
    <p:extLst>
      <p:ext uri="{BB962C8B-B14F-4D97-AF65-F5344CB8AC3E}">
        <p14:creationId xmlns:p14="http://schemas.microsoft.com/office/powerpoint/2010/main" val="329944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A434-8F45-624F-8FE1-4034AC775805}"/>
              </a:ext>
            </a:extLst>
          </p:cNvPr>
          <p:cNvSpPr>
            <a:spLocks noGrp="1"/>
          </p:cNvSpPr>
          <p:nvPr>
            <p:ph type="title"/>
          </p:nvPr>
        </p:nvSpPr>
        <p:spPr/>
        <p:txBody>
          <a:bodyPr/>
          <a:lstStyle/>
          <a:p>
            <a:r>
              <a:rPr lang="en-US" dirty="0"/>
              <a:t>The enhanced greenhouse effect</a:t>
            </a:r>
          </a:p>
        </p:txBody>
      </p:sp>
      <p:pic>
        <p:nvPicPr>
          <p:cNvPr id="5" name="Content Placeholder 4">
            <a:hlinkClick r:id="rId2"/>
            <a:extLst>
              <a:ext uri="{FF2B5EF4-FFF2-40B4-BE49-F238E27FC236}">
                <a16:creationId xmlns:a16="http://schemas.microsoft.com/office/drawing/2014/main" id="{1CDD9FA6-A38D-1744-BCFE-FB3421731441}"/>
              </a:ext>
            </a:extLst>
          </p:cNvPr>
          <p:cNvPicPr>
            <a:picLocks noGrp="1" noChangeAspect="1"/>
          </p:cNvPicPr>
          <p:nvPr>
            <p:ph idx="1"/>
          </p:nvPr>
        </p:nvPicPr>
        <p:blipFill>
          <a:blip r:embed="rId3"/>
          <a:stretch>
            <a:fillRect/>
          </a:stretch>
        </p:blipFill>
        <p:spPr>
          <a:xfrm>
            <a:off x="313544" y="1519881"/>
            <a:ext cx="7304310" cy="4351338"/>
          </a:xfrm>
        </p:spPr>
      </p:pic>
      <p:sp>
        <p:nvSpPr>
          <p:cNvPr id="6" name="TextBox 5">
            <a:extLst>
              <a:ext uri="{FF2B5EF4-FFF2-40B4-BE49-F238E27FC236}">
                <a16:creationId xmlns:a16="http://schemas.microsoft.com/office/drawing/2014/main" id="{7DA5961A-65AC-4645-A8EC-1E8CCAA00474}"/>
              </a:ext>
            </a:extLst>
          </p:cNvPr>
          <p:cNvSpPr txBox="1"/>
          <p:nvPr/>
        </p:nvSpPr>
        <p:spPr>
          <a:xfrm>
            <a:off x="8303741" y="1519881"/>
            <a:ext cx="3348681" cy="1200329"/>
          </a:xfrm>
          <a:prstGeom prst="rect">
            <a:avLst/>
          </a:prstGeom>
          <a:noFill/>
        </p:spPr>
        <p:txBody>
          <a:bodyPr wrap="square" rtlCol="0">
            <a:spAutoFit/>
          </a:bodyPr>
          <a:lstStyle/>
          <a:p>
            <a:r>
              <a:rPr lang="en-US" dirty="0"/>
              <a:t>Watch the video. Draw an annotated diagram which explains the </a:t>
            </a:r>
            <a:r>
              <a:rPr lang="en-US" b="1" dirty="0"/>
              <a:t>Enhanced Greenhouse Effect</a:t>
            </a:r>
          </a:p>
        </p:txBody>
      </p:sp>
      <p:pic>
        <p:nvPicPr>
          <p:cNvPr id="8" name="Picture 7">
            <a:extLst>
              <a:ext uri="{FF2B5EF4-FFF2-40B4-BE49-F238E27FC236}">
                <a16:creationId xmlns:a16="http://schemas.microsoft.com/office/drawing/2014/main" id="{01BAD058-F1D2-FD49-B2B7-959610806E44}"/>
              </a:ext>
            </a:extLst>
          </p:cNvPr>
          <p:cNvPicPr>
            <a:picLocks noChangeAspect="1"/>
          </p:cNvPicPr>
          <p:nvPr/>
        </p:nvPicPr>
        <p:blipFill>
          <a:blip r:embed="rId4"/>
          <a:stretch>
            <a:fillRect/>
          </a:stretch>
        </p:blipFill>
        <p:spPr>
          <a:xfrm>
            <a:off x="7637615" y="5456420"/>
            <a:ext cx="4554385" cy="1260003"/>
          </a:xfrm>
          <a:prstGeom prst="rect">
            <a:avLst/>
          </a:prstGeom>
        </p:spPr>
      </p:pic>
    </p:spTree>
    <p:extLst>
      <p:ext uri="{BB962C8B-B14F-4D97-AF65-F5344CB8AC3E}">
        <p14:creationId xmlns:p14="http://schemas.microsoft.com/office/powerpoint/2010/main" val="220238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D87C-7215-CF45-87F7-544D8CF3470F}"/>
              </a:ext>
            </a:extLst>
          </p:cNvPr>
          <p:cNvSpPr>
            <a:spLocks noGrp="1"/>
          </p:cNvSpPr>
          <p:nvPr>
            <p:ph type="title"/>
          </p:nvPr>
        </p:nvSpPr>
        <p:spPr>
          <a:xfrm>
            <a:off x="253583" y="0"/>
            <a:ext cx="10515600" cy="1325563"/>
          </a:xfrm>
        </p:spPr>
        <p:txBody>
          <a:bodyPr/>
          <a:lstStyle/>
          <a:p>
            <a:r>
              <a:rPr lang="en-US" dirty="0"/>
              <a:t>The enhanced greenhouse effect</a:t>
            </a:r>
          </a:p>
        </p:txBody>
      </p:sp>
      <p:sp>
        <p:nvSpPr>
          <p:cNvPr id="3" name="Content Placeholder 2">
            <a:extLst>
              <a:ext uri="{FF2B5EF4-FFF2-40B4-BE49-F238E27FC236}">
                <a16:creationId xmlns:a16="http://schemas.microsoft.com/office/drawing/2014/main" id="{DDC3D6EE-936D-6741-A4CB-C68B0A7B265D}"/>
              </a:ext>
            </a:extLst>
          </p:cNvPr>
          <p:cNvSpPr>
            <a:spLocks noGrp="1"/>
          </p:cNvSpPr>
          <p:nvPr>
            <p:ph idx="1"/>
          </p:nvPr>
        </p:nvSpPr>
        <p:spPr>
          <a:xfrm>
            <a:off x="553387" y="1231011"/>
            <a:ext cx="5322758" cy="4351338"/>
          </a:xfrm>
        </p:spPr>
        <p:txBody>
          <a:bodyPr>
            <a:normAutofit lnSpcReduction="10000"/>
          </a:bodyPr>
          <a:lstStyle/>
          <a:p>
            <a:pPr marL="0" indent="0">
              <a:buNone/>
            </a:pPr>
            <a:r>
              <a:rPr lang="en-US" dirty="0"/>
              <a:t>The</a:t>
            </a:r>
            <a:r>
              <a:rPr lang="en-US" b="1" dirty="0"/>
              <a:t> enhanced greenhouse effect</a:t>
            </a:r>
            <a:r>
              <a:rPr lang="en-US" dirty="0"/>
              <a:t> is simply the natural greenhouse effect out of balance. Human activity has increased the proportion of GHGs in the atmosphere and (over the short-term) there is no longer a balance between the incoming and outgoing energy (</a:t>
            </a:r>
            <a:r>
              <a:rPr lang="en-US" b="1" dirty="0"/>
              <a:t>Figure 1</a:t>
            </a:r>
            <a:r>
              <a:rPr lang="en-US" dirty="0"/>
              <a:t>). The additional GHGs trap extra heat in the atmosphere, causing temperatures to rise. </a:t>
            </a:r>
          </a:p>
        </p:txBody>
      </p:sp>
      <p:pic>
        <p:nvPicPr>
          <p:cNvPr id="5" name="Picture 4">
            <a:extLst>
              <a:ext uri="{FF2B5EF4-FFF2-40B4-BE49-F238E27FC236}">
                <a16:creationId xmlns:a16="http://schemas.microsoft.com/office/drawing/2014/main" id="{9FB9B618-0256-5F48-A70E-8138F208D274}"/>
              </a:ext>
            </a:extLst>
          </p:cNvPr>
          <p:cNvPicPr>
            <a:picLocks noChangeAspect="1"/>
          </p:cNvPicPr>
          <p:nvPr/>
        </p:nvPicPr>
        <p:blipFill>
          <a:blip r:embed="rId2"/>
          <a:stretch>
            <a:fillRect/>
          </a:stretch>
        </p:blipFill>
        <p:spPr>
          <a:xfrm>
            <a:off x="5696262" y="1566392"/>
            <a:ext cx="6206897" cy="3775127"/>
          </a:xfrm>
          <a:prstGeom prst="rect">
            <a:avLst/>
          </a:prstGeom>
        </p:spPr>
      </p:pic>
    </p:spTree>
    <p:extLst>
      <p:ext uri="{BB962C8B-B14F-4D97-AF65-F5344CB8AC3E}">
        <p14:creationId xmlns:p14="http://schemas.microsoft.com/office/powerpoint/2010/main" val="293641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1225-CD1A-914D-8EE8-513916217E92}"/>
              </a:ext>
            </a:extLst>
          </p:cNvPr>
          <p:cNvSpPr>
            <a:spLocks noGrp="1"/>
          </p:cNvSpPr>
          <p:nvPr>
            <p:ph type="title"/>
          </p:nvPr>
        </p:nvSpPr>
        <p:spPr/>
        <p:txBody>
          <a:bodyPr/>
          <a:lstStyle/>
          <a:p>
            <a:r>
              <a:rPr lang="en-US" dirty="0"/>
              <a:t>Key question: Discuss in small groups </a:t>
            </a:r>
          </a:p>
        </p:txBody>
      </p:sp>
      <p:sp>
        <p:nvSpPr>
          <p:cNvPr id="3" name="Content Placeholder 2">
            <a:extLst>
              <a:ext uri="{FF2B5EF4-FFF2-40B4-BE49-F238E27FC236}">
                <a16:creationId xmlns:a16="http://schemas.microsoft.com/office/drawing/2014/main" id="{23998A02-3AA4-914A-A98C-63EFC894288F}"/>
              </a:ext>
            </a:extLst>
          </p:cNvPr>
          <p:cNvSpPr>
            <a:spLocks noGrp="1"/>
          </p:cNvSpPr>
          <p:nvPr>
            <p:ph idx="1"/>
          </p:nvPr>
        </p:nvSpPr>
        <p:spPr/>
        <p:txBody>
          <a:bodyPr/>
          <a:lstStyle/>
          <a:p>
            <a:pPr marL="0" indent="0">
              <a:buNone/>
            </a:pPr>
            <a:endParaRPr lang="en-US" dirty="0"/>
          </a:p>
          <a:p>
            <a:pPr marL="0" indent="0">
              <a:buNone/>
            </a:pPr>
            <a:endParaRPr lang="en-US" sz="4000" dirty="0"/>
          </a:p>
          <a:p>
            <a:pPr marL="0" indent="0">
              <a:buNone/>
            </a:pPr>
            <a:r>
              <a:rPr lang="en-US" sz="4000" dirty="0"/>
              <a:t>         </a:t>
            </a:r>
            <a:r>
              <a:rPr lang="en-US" sz="4000" b="1" dirty="0">
                <a:solidFill>
                  <a:srgbClr val="0070C0"/>
                </a:solidFill>
              </a:rPr>
              <a:t>”What is causing the increase in GHGs?'</a:t>
            </a:r>
          </a:p>
        </p:txBody>
      </p:sp>
    </p:spTree>
    <p:extLst>
      <p:ext uri="{BB962C8B-B14F-4D97-AF65-F5344CB8AC3E}">
        <p14:creationId xmlns:p14="http://schemas.microsoft.com/office/powerpoint/2010/main" val="156359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78D0-A0F2-D144-8D76-1D10F13285E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DC93F00-1F11-8747-A0C3-6D6EB8289399}"/>
              </a:ext>
            </a:extLst>
          </p:cNvPr>
          <p:cNvPicPr>
            <a:picLocks noGrp="1" noChangeAspect="1"/>
          </p:cNvPicPr>
          <p:nvPr>
            <p:ph idx="1"/>
          </p:nvPr>
        </p:nvPicPr>
        <p:blipFill>
          <a:blip r:embed="rId2"/>
          <a:stretch>
            <a:fillRect/>
          </a:stretch>
        </p:blipFill>
        <p:spPr>
          <a:xfrm>
            <a:off x="1393723" y="365125"/>
            <a:ext cx="8991600" cy="3543300"/>
          </a:xfrm>
        </p:spPr>
      </p:pic>
      <p:sp>
        <p:nvSpPr>
          <p:cNvPr id="6" name="TextBox 5">
            <a:extLst>
              <a:ext uri="{FF2B5EF4-FFF2-40B4-BE49-F238E27FC236}">
                <a16:creationId xmlns:a16="http://schemas.microsoft.com/office/drawing/2014/main" id="{09283796-78C1-614E-A278-70EC9D7D03BD}"/>
              </a:ext>
            </a:extLst>
          </p:cNvPr>
          <p:cNvSpPr txBox="1"/>
          <p:nvPr/>
        </p:nvSpPr>
        <p:spPr>
          <a:xfrm>
            <a:off x="969706" y="4365522"/>
            <a:ext cx="10252587" cy="1661993"/>
          </a:xfrm>
          <a:prstGeom prst="rect">
            <a:avLst/>
          </a:prstGeom>
          <a:noFill/>
        </p:spPr>
        <p:txBody>
          <a:bodyPr wrap="square" rtlCol="0">
            <a:spAutoFit/>
          </a:bodyPr>
          <a:lstStyle/>
          <a:p>
            <a:r>
              <a:rPr lang="en-US" sz="2800" dirty="0"/>
              <a:t>The greenhouse gases: </a:t>
            </a:r>
          </a:p>
          <a:p>
            <a:r>
              <a:rPr lang="en-US" sz="2800" dirty="0"/>
              <a:t>Water vapor, carbon dioxide nitrous oxide, methane , tropospheric ozone, CFCs</a:t>
            </a:r>
          </a:p>
          <a:p>
            <a:endParaRPr lang="en-US" dirty="0"/>
          </a:p>
        </p:txBody>
      </p:sp>
      <p:sp>
        <p:nvSpPr>
          <p:cNvPr id="7" name="TextBox 6">
            <a:extLst>
              <a:ext uri="{FF2B5EF4-FFF2-40B4-BE49-F238E27FC236}">
                <a16:creationId xmlns:a16="http://schemas.microsoft.com/office/drawing/2014/main" id="{CB28F09D-D76F-3244-A998-C7A2A6055ACA}"/>
              </a:ext>
            </a:extLst>
          </p:cNvPr>
          <p:cNvSpPr txBox="1"/>
          <p:nvPr/>
        </p:nvSpPr>
        <p:spPr>
          <a:xfrm>
            <a:off x="13273547" y="75511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0C6DC453-EA2B-8942-BB88-A810592F8273}"/>
              </a:ext>
            </a:extLst>
          </p:cNvPr>
          <p:cNvSpPr txBox="1"/>
          <p:nvPr/>
        </p:nvSpPr>
        <p:spPr>
          <a:xfrm>
            <a:off x="471948" y="6017342"/>
            <a:ext cx="10881852" cy="369332"/>
          </a:xfrm>
          <a:prstGeom prst="rect">
            <a:avLst/>
          </a:prstGeom>
          <a:noFill/>
        </p:spPr>
        <p:txBody>
          <a:bodyPr wrap="square" rtlCol="0">
            <a:spAutoFit/>
          </a:bodyPr>
          <a:lstStyle/>
          <a:p>
            <a:r>
              <a:rPr lang="en-US" dirty="0" err="1">
                <a:solidFill>
                  <a:srgbClr val="0070C0"/>
                </a:solidFill>
              </a:rPr>
              <a:t>Kognity</a:t>
            </a:r>
            <a:r>
              <a:rPr lang="en-US" dirty="0">
                <a:solidFill>
                  <a:srgbClr val="0070C0"/>
                </a:solidFill>
              </a:rPr>
              <a:t> has more detail about each of these gases and the factors that may increase them. </a:t>
            </a:r>
          </a:p>
        </p:txBody>
      </p:sp>
    </p:spTree>
    <p:extLst>
      <p:ext uri="{BB962C8B-B14F-4D97-AF65-F5344CB8AC3E}">
        <p14:creationId xmlns:p14="http://schemas.microsoft.com/office/powerpoint/2010/main" val="35598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B990-43B0-344A-9CA5-112D34BC41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F2C116-1CEE-2B46-B89E-E6E6143F40DD}"/>
              </a:ext>
            </a:extLst>
          </p:cNvPr>
          <p:cNvPicPr>
            <a:picLocks noGrp="1" noChangeAspect="1"/>
          </p:cNvPicPr>
          <p:nvPr>
            <p:ph idx="1"/>
          </p:nvPr>
        </p:nvPicPr>
        <p:blipFill>
          <a:blip r:embed="rId2"/>
          <a:stretch>
            <a:fillRect/>
          </a:stretch>
        </p:blipFill>
        <p:spPr>
          <a:xfrm>
            <a:off x="1348237" y="365125"/>
            <a:ext cx="9319471" cy="5947185"/>
          </a:xfrm>
        </p:spPr>
      </p:pic>
    </p:spTree>
    <p:extLst>
      <p:ext uri="{BB962C8B-B14F-4D97-AF65-F5344CB8AC3E}">
        <p14:creationId xmlns:p14="http://schemas.microsoft.com/office/powerpoint/2010/main" val="313870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8EA7-A526-4040-BED2-36684A99DE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0EFAEF-B8A8-E240-AE44-A211458AC680}"/>
              </a:ext>
            </a:extLst>
          </p:cNvPr>
          <p:cNvPicPr>
            <a:picLocks noGrp="1" noChangeAspect="1"/>
          </p:cNvPicPr>
          <p:nvPr>
            <p:ph idx="1"/>
          </p:nvPr>
        </p:nvPicPr>
        <p:blipFill>
          <a:blip r:embed="rId2"/>
          <a:stretch>
            <a:fillRect/>
          </a:stretch>
        </p:blipFill>
        <p:spPr>
          <a:xfrm>
            <a:off x="1951704" y="365125"/>
            <a:ext cx="8288592" cy="6354936"/>
          </a:xfrm>
        </p:spPr>
      </p:pic>
    </p:spTree>
    <p:extLst>
      <p:ext uri="{BB962C8B-B14F-4D97-AF65-F5344CB8AC3E}">
        <p14:creationId xmlns:p14="http://schemas.microsoft.com/office/powerpoint/2010/main" val="317993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0154-1D93-3349-BAE2-1DE2AB359322}"/>
              </a:ext>
            </a:extLst>
          </p:cNvPr>
          <p:cNvSpPr>
            <a:spLocks noGrp="1"/>
          </p:cNvSpPr>
          <p:nvPr>
            <p:ph type="title"/>
          </p:nvPr>
        </p:nvSpPr>
        <p:spPr/>
        <p:txBody>
          <a:bodyPr>
            <a:normAutofit fontScale="90000"/>
          </a:bodyPr>
          <a:lstStyle/>
          <a:p>
            <a:r>
              <a:rPr lang="en-US" b="1" dirty="0"/>
              <a:t>Enquiry question: </a:t>
            </a:r>
            <a:r>
              <a:rPr lang="en-US" dirty="0">
                <a:latin typeface="dearJoe 5 CASUAL PRO" panose="02000000000000000000" pitchFamily="2" charset="0"/>
              </a:rPr>
              <a:t>What are the international variations in Greenhouse Gases and emissions?</a:t>
            </a:r>
            <a:br>
              <a:rPr lang="en-US" b="1" dirty="0"/>
            </a:br>
            <a:endParaRPr lang="en-US" dirty="0"/>
          </a:p>
        </p:txBody>
      </p:sp>
      <p:sp>
        <p:nvSpPr>
          <p:cNvPr id="3" name="Content Placeholder 2">
            <a:extLst>
              <a:ext uri="{FF2B5EF4-FFF2-40B4-BE49-F238E27FC236}">
                <a16:creationId xmlns:a16="http://schemas.microsoft.com/office/drawing/2014/main" id="{7FFE4AA4-BDC2-D74F-9494-8A506110F0B5}"/>
              </a:ext>
            </a:extLst>
          </p:cNvPr>
          <p:cNvSpPr>
            <a:spLocks noGrp="1"/>
          </p:cNvSpPr>
          <p:nvPr>
            <p:ph idx="1"/>
          </p:nvPr>
        </p:nvSpPr>
        <p:spPr/>
        <p:txBody>
          <a:bodyPr>
            <a:normAutofit fontScale="55000" lnSpcReduction="20000"/>
          </a:bodyPr>
          <a:lstStyle/>
          <a:p>
            <a:pPr marL="0" indent="0">
              <a:buNone/>
            </a:pPr>
            <a:r>
              <a:rPr lang="en-US" b="1" dirty="0"/>
              <a:t>​Enquiry question:  </a:t>
            </a:r>
            <a:r>
              <a:rPr lang="en-US" dirty="0"/>
              <a:t>What are the international variations in Greenhouse Gases and emissions?</a:t>
            </a:r>
            <a:br>
              <a:rPr lang="en-US" dirty="0"/>
            </a:br>
            <a:br>
              <a:rPr lang="en-US" dirty="0"/>
            </a:br>
            <a:br>
              <a:rPr lang="en-US" dirty="0"/>
            </a:br>
            <a:r>
              <a:rPr lang="en-US" dirty="0"/>
              <a:t>Read the information on </a:t>
            </a:r>
            <a:r>
              <a:rPr lang="en-US" dirty="0" err="1"/>
              <a:t>kognity</a:t>
            </a:r>
            <a:r>
              <a:rPr lang="en-US" dirty="0"/>
              <a:t> and complete all of the tasks on the </a:t>
            </a:r>
            <a:r>
              <a:rPr lang="en-US" dirty="0" err="1"/>
              <a:t>weebly</a:t>
            </a:r>
            <a:r>
              <a:rPr lang="en-US" dirty="0"/>
              <a:t>. Use your notes and conclusions to create an analysis that describes and explains international variations in greenhouse gas sources and emissions based on variations in emissions, emissions per capita and the link between emissions and globalization and trade .</a:t>
            </a:r>
            <a:br>
              <a:rPr lang="en-US" dirty="0"/>
            </a:br>
            <a:br>
              <a:rPr lang="en-US" dirty="0"/>
            </a:br>
            <a:r>
              <a:rPr lang="en-US" b="1" dirty="0"/>
              <a:t>Success criteria: </a:t>
            </a:r>
            <a:r>
              <a:rPr lang="en-US" dirty="0"/>
              <a:t>Use the 4P's approach to structure your response:</a:t>
            </a:r>
            <a:br>
              <a:rPr lang="en-US" dirty="0"/>
            </a:br>
            <a:br>
              <a:rPr lang="en-US" dirty="0">
                <a:solidFill>
                  <a:srgbClr val="0070C0"/>
                </a:solidFill>
              </a:rPr>
            </a:br>
            <a:r>
              <a:rPr lang="en-US" dirty="0">
                <a:solidFill>
                  <a:srgbClr val="0070C0"/>
                </a:solidFill>
              </a:rPr>
              <a:t>1. Place - What </a:t>
            </a:r>
            <a:r>
              <a:rPr lang="en-US" dirty="0"/>
              <a:t>are the global patterns of greenhouse emissions? How are these linked to economic development? What are the similarities and differences between cumulative emissions, annual emissions and emissions per capita?</a:t>
            </a:r>
            <a:br>
              <a:rPr lang="en-US" dirty="0"/>
            </a:br>
            <a:br>
              <a:rPr lang="en-US" dirty="0"/>
            </a:br>
            <a:r>
              <a:rPr lang="en-US" dirty="0">
                <a:solidFill>
                  <a:srgbClr val="0070C0"/>
                </a:solidFill>
              </a:rPr>
              <a:t>2. Processes - </a:t>
            </a:r>
            <a:r>
              <a:rPr lang="en-US" dirty="0"/>
              <a:t>What are the sources of these emissions?  Do the emissions just affect the emitting countries or are there processes in place that disperse the problem? How do atmospheric processes mean that emissions are an international concern?  How are the emissions connected to processes of globalisation and trade?</a:t>
            </a:r>
            <a:br>
              <a:rPr lang="en-US" dirty="0"/>
            </a:br>
            <a:br>
              <a:rPr lang="en-US" dirty="0"/>
            </a:br>
            <a:r>
              <a:rPr lang="en-US" dirty="0">
                <a:solidFill>
                  <a:srgbClr val="0070C0"/>
                </a:solidFill>
              </a:rPr>
              <a:t>3. Possibility </a:t>
            </a:r>
            <a:r>
              <a:rPr lang="en-US" dirty="0"/>
              <a:t>- What steps could be taken to reduce emissions? How will this need to be connected to trade and globalization? What are the targets (SDG's) to reduce emissions and reduce impacts on MIC's &amp; LIC's. </a:t>
            </a:r>
            <a:br>
              <a:rPr lang="en-US" dirty="0"/>
            </a:br>
            <a:br>
              <a:rPr lang="en-US" dirty="0"/>
            </a:br>
            <a:br>
              <a:rPr lang="en-US" dirty="0">
                <a:solidFill>
                  <a:srgbClr val="0070C0"/>
                </a:solidFill>
              </a:rPr>
            </a:br>
            <a:r>
              <a:rPr lang="en-US" dirty="0">
                <a:solidFill>
                  <a:srgbClr val="0070C0"/>
                </a:solidFill>
              </a:rPr>
              <a:t>​4. Power -</a:t>
            </a:r>
            <a:r>
              <a:rPr lang="en-US" dirty="0"/>
              <a:t> Who will be the key decision makers in the future patterns of emissions? Think about national and international politics, the SDGs as well as big business and ground roots environmental activists  as well as those governments who are promoting economic growth through </a:t>
            </a:r>
            <a:r>
              <a:rPr lang="en-US" dirty="0" err="1"/>
              <a:t>industrialisation</a:t>
            </a:r>
            <a:r>
              <a:rPr lang="en-US" dirty="0"/>
              <a:t> and processes of globalization.</a:t>
            </a:r>
            <a:br>
              <a:rPr lang="en-US" dirty="0"/>
            </a:br>
            <a:br>
              <a:rPr lang="en-US" dirty="0">
                <a:solidFill>
                  <a:srgbClr val="0070C0"/>
                </a:solidFill>
              </a:rPr>
            </a:br>
            <a:r>
              <a:rPr lang="en-US" dirty="0">
                <a:solidFill>
                  <a:srgbClr val="0070C0"/>
                </a:solidFill>
              </a:rPr>
              <a:t>Your analysis can take any form that you judge to be appropriate: a written analysis, slide show, infographic or video could all work. You must include place specific data and graphics.</a:t>
            </a:r>
          </a:p>
        </p:txBody>
      </p:sp>
    </p:spTree>
    <p:extLst>
      <p:ext uri="{BB962C8B-B14F-4D97-AF65-F5344CB8AC3E}">
        <p14:creationId xmlns:p14="http://schemas.microsoft.com/office/powerpoint/2010/main" val="2550631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400</Words>
  <Application>Microsoft Macintosh PowerPoint</Application>
  <PresentationFormat>Widescreen</PresentationFormat>
  <Paragraphs>40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dearJoe 5 CASUAL PRO</vt:lpstr>
      <vt:lpstr>Office Theme</vt:lpstr>
      <vt:lpstr>The Enhanced Greenhouse effect </vt:lpstr>
      <vt:lpstr>PowerPoint Presentation</vt:lpstr>
      <vt:lpstr>The enhanced greenhouse effect</vt:lpstr>
      <vt:lpstr>The enhanced greenhouse effect</vt:lpstr>
      <vt:lpstr>Key question: Discuss in small groups </vt:lpstr>
      <vt:lpstr>PowerPoint Presentation</vt:lpstr>
      <vt:lpstr>PowerPoint Presentation</vt:lpstr>
      <vt:lpstr>PowerPoint Presentation</vt:lpstr>
      <vt:lpstr>Enquiry question: What are the international variations in Greenhouse Gases and emissions? </vt:lpstr>
      <vt:lpstr>Variations in emissions</vt:lpstr>
      <vt:lpstr>PowerPoint Presentation</vt:lpstr>
      <vt:lpstr>Emissions and globalisation and trade</vt:lpstr>
      <vt:lpstr>PowerPoint Presentation</vt:lpstr>
      <vt:lpstr>PowerPoint Presentation</vt:lpstr>
      <vt:lpstr>Assessment: 10 mark exam questions </vt:lpstr>
      <vt:lpstr>‘The causes of climate change are mainly natural in origin.’ To what extent do you agree with this statement? (10 marks) </vt:lpstr>
      <vt:lpstr>Assessment: 10 mark exam questions</vt:lpstr>
      <vt:lpstr>‘Population growth is the main reason why climate change is unavoidable in the 21st century.’ To what extent do you agree with this statement? (10 marks)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Enhanced Greenhouse effect </dc:title>
  <dc:creator>Anna Bennett</dc:creator>
  <cp:lastModifiedBy>Anna Bennett</cp:lastModifiedBy>
  <cp:revision>13</cp:revision>
  <dcterms:created xsi:type="dcterms:W3CDTF">2018-05-15T16:48:54Z</dcterms:created>
  <dcterms:modified xsi:type="dcterms:W3CDTF">2018-05-16T03:16:30Z</dcterms:modified>
</cp:coreProperties>
</file>