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305" r:id="rId2"/>
    <p:sldId id="320" r:id="rId3"/>
    <p:sldId id="307" r:id="rId4"/>
    <p:sldId id="281" r:id="rId5"/>
    <p:sldId id="308" r:id="rId6"/>
    <p:sldId id="259" r:id="rId7"/>
    <p:sldId id="309" r:id="rId8"/>
    <p:sldId id="317" r:id="rId9"/>
    <p:sldId id="311" r:id="rId10"/>
    <p:sldId id="310" r:id="rId11"/>
    <p:sldId id="318" r:id="rId12"/>
    <p:sldId id="319" r:id="rId13"/>
    <p:sldId id="315" r:id="rId14"/>
    <p:sldId id="316" r:id="rId15"/>
    <p:sldId id="328" r:id="rId16"/>
    <p:sldId id="331" r:id="rId17"/>
    <p:sldId id="312" r:id="rId18"/>
    <p:sldId id="321" r:id="rId19"/>
    <p:sldId id="329" r:id="rId20"/>
    <p:sldId id="325" r:id="rId21"/>
    <p:sldId id="330" r:id="rId22"/>
    <p:sldId id="326" r:id="rId23"/>
    <p:sldId id="327" r:id="rId24"/>
    <p:sldId id="332" r:id="rId25"/>
    <p:sldId id="313" r:id="rId26"/>
    <p:sldId id="314" r:id="rId27"/>
    <p:sldId id="322" r:id="rId28"/>
    <p:sldId id="32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4676"/>
  </p:normalViewPr>
  <p:slideViewPr>
    <p:cSldViewPr>
      <p:cViewPr varScale="1">
        <p:scale>
          <a:sx n="108" d="100"/>
          <a:sy n="108" d="100"/>
        </p:scale>
        <p:origin x="161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67E7918B-6859-4E2F-A7CA-4AD06E10A2D5}" type="datetimeFigureOut">
              <a:rPr lang="en-US" smtClean="0"/>
              <a:pPr/>
              <a:t>9/18/19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B7A1EA8-7F99-4A52-BC41-353401714579}" type="slidenum">
              <a:rPr lang="en-US" smtClean="0"/>
              <a:pPr/>
              <a:t>‹#›</a:t>
            </a:fld>
            <a:endParaRPr lang="en-US"/>
          </a:p>
        </p:txBody>
      </p:sp>
    </p:spTree>
    <p:extLst>
      <p:ext uri="{BB962C8B-B14F-4D97-AF65-F5344CB8AC3E}">
        <p14:creationId xmlns:p14="http://schemas.microsoft.com/office/powerpoint/2010/main" val="54206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6232-6DFA-46B6-91E9-D39D1FDFF32D}" type="slidenum">
              <a:rPr lang="en-US" smtClean="0"/>
              <a:pPr/>
              <a:t>4</a:t>
            </a:fld>
            <a:endParaRPr lang="en-US"/>
          </a:p>
        </p:txBody>
      </p:sp>
    </p:spTree>
    <p:extLst>
      <p:ext uri="{BB962C8B-B14F-4D97-AF65-F5344CB8AC3E}">
        <p14:creationId xmlns:p14="http://schemas.microsoft.com/office/powerpoint/2010/main" val="86576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7A1EA8-7F99-4A52-BC41-353401714579}" type="slidenum">
              <a:rPr lang="en-US" smtClean="0"/>
              <a:pPr/>
              <a:t>21</a:t>
            </a:fld>
            <a:endParaRPr lang="en-US"/>
          </a:p>
        </p:txBody>
      </p:sp>
    </p:spTree>
    <p:extLst>
      <p:ext uri="{BB962C8B-B14F-4D97-AF65-F5344CB8AC3E}">
        <p14:creationId xmlns:p14="http://schemas.microsoft.com/office/powerpoint/2010/main" val="94495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181DF1-C309-4963-99D7-CBFC78341C70}" type="datetimeFigureOut">
              <a:rPr lang="en-US" smtClean="0"/>
              <a:pPr/>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81DF1-C309-4963-99D7-CBFC78341C70}" type="datetimeFigureOut">
              <a:rPr lang="en-US" smtClean="0"/>
              <a:pPr/>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81DF1-C309-4963-99D7-CBFC78341C70}" type="datetimeFigureOut">
              <a:rPr lang="en-US" smtClean="0"/>
              <a:pPr/>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81DF1-C309-4963-99D7-CBFC78341C70}" type="datetimeFigureOut">
              <a:rPr lang="en-US" smtClean="0"/>
              <a:pPr/>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181DF1-C309-4963-99D7-CBFC78341C70}" type="datetimeFigureOut">
              <a:rPr lang="en-US" smtClean="0"/>
              <a:pPr/>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181DF1-C309-4963-99D7-CBFC78341C70}" type="datetimeFigureOut">
              <a:rPr lang="en-US" smtClean="0"/>
              <a:pPr/>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181DF1-C309-4963-99D7-CBFC78341C70}" type="datetimeFigureOut">
              <a:rPr lang="en-US" smtClean="0"/>
              <a:pPr/>
              <a:t>9/18/19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81DF1-C309-4963-99D7-CBFC78341C70}" type="datetimeFigureOut">
              <a:rPr lang="en-US" smtClean="0"/>
              <a:pPr/>
              <a:t>9/18/19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81DF1-C309-4963-99D7-CBFC78341C70}" type="datetimeFigureOut">
              <a:rPr lang="en-US" smtClean="0"/>
              <a:pPr/>
              <a:t>9/18/19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81DF1-C309-4963-99D7-CBFC78341C70}" type="datetimeFigureOut">
              <a:rPr lang="en-US" smtClean="0"/>
              <a:pPr/>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81DF1-C309-4963-99D7-CBFC78341C70}" type="datetimeFigureOut">
              <a:rPr lang="en-US" smtClean="0"/>
              <a:pPr/>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EA0B8-FC48-4289-8A96-EC675DE659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81DF1-C309-4963-99D7-CBFC78341C70}" type="datetimeFigureOut">
              <a:rPr lang="en-US" smtClean="0"/>
              <a:pPr/>
              <a:t>9/18/19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EA0B8-FC48-4289-8A96-EC675DE659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time_continue=165&amp;v=t7FvxN_gkt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ittlesun.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olar-aid.org/kerosene-paraffin-lamps-africa/" TargetMode="External"/><Relationship Id="rId5" Type="http://schemas.openxmlformats.org/officeDocument/2006/relationships/hyperlink" Target="https://www.theguardian.com/environment/2015/oct/29/how-tanzania-plans-to-light-up-a-million-homes-with-solar-power" TargetMode="External"/><Relationship Id="rId4" Type="http://schemas.openxmlformats.org/officeDocument/2006/relationships/hyperlink" Target="https://littlesu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olar-aid.org/kerosene-paraffin-lamps-africa/" TargetMode="External"/><Relationship Id="rId2" Type="http://schemas.openxmlformats.org/officeDocument/2006/relationships/hyperlink" Target="https://www.theguardian.com/environment/2015/oct/29/how-tanzania-plans-to-light-up-a-million-homes-with-solar-power"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littlesun.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eographypods.com/uploads/7/6/2/2/7622863/essay_planning_tool.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ti.co.uk/insights/development-insight/"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labs.timogrossenbacher.ch/worldoi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229600" cy="1143000"/>
          </a:xfrm>
        </p:spPr>
        <p:txBody>
          <a:bodyPr>
            <a:noAutofit/>
          </a:bodyPr>
          <a:lstStyle/>
          <a:p>
            <a:r>
              <a:rPr lang="en-US" sz="1800" dirty="0">
                <a:solidFill>
                  <a:srgbClr val="0070C0"/>
                </a:solidFill>
              </a:rPr>
              <a:t>​</a:t>
            </a:r>
            <a:r>
              <a:rPr lang="en-US" sz="1800" b="1" dirty="0">
                <a:solidFill>
                  <a:srgbClr val="0070C0"/>
                </a:solidFill>
              </a:rPr>
              <a:t>Subject Guide</a:t>
            </a:r>
            <a:br>
              <a:rPr lang="en-US" sz="1800" b="1" dirty="0"/>
            </a:br>
            <a:r>
              <a:rPr lang="en-US" sz="1800" b="1" dirty="0"/>
              <a:t>​</a:t>
            </a:r>
            <a:r>
              <a:rPr lang="en-US" sz="1800" dirty="0"/>
              <a:t>An overview of global patterns and trends in the availability and consumption of energy, including the relative and changing importance of hydrocarbons, nuclear power, renewables, new sources of modern energy.</a:t>
            </a:r>
          </a:p>
        </p:txBody>
      </p:sp>
      <p:pic>
        <p:nvPicPr>
          <p:cNvPr id="7" name="Content Placeholder 6">
            <a:extLst>
              <a:ext uri="{FF2B5EF4-FFF2-40B4-BE49-F238E27FC236}">
                <a16:creationId xmlns:a16="http://schemas.microsoft.com/office/drawing/2014/main" id="{DCEEF008-4DF6-B945-BF74-3F21A05641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28600"/>
            <a:ext cx="8915400" cy="3939540"/>
          </a:xfrm>
        </p:spPr>
      </p:pic>
    </p:spTree>
    <p:extLst>
      <p:ext uri="{BB962C8B-B14F-4D97-AF65-F5344CB8AC3E}">
        <p14:creationId xmlns:p14="http://schemas.microsoft.com/office/powerpoint/2010/main" val="97053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0B1D-54F8-0042-8B63-32FB77AAF1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CD3863-993E-9B4F-81EE-7FE444882C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0"/>
            <a:ext cx="7620000" cy="6685369"/>
          </a:xfrm>
        </p:spPr>
      </p:pic>
    </p:spTree>
    <p:extLst>
      <p:ext uri="{BB962C8B-B14F-4D97-AF65-F5344CB8AC3E}">
        <p14:creationId xmlns:p14="http://schemas.microsoft.com/office/powerpoint/2010/main" val="23647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54AA-C8FE-064B-A8F4-19F6C8E02391}"/>
              </a:ext>
            </a:extLst>
          </p:cNvPr>
          <p:cNvSpPr>
            <a:spLocks noGrp="1"/>
          </p:cNvSpPr>
          <p:nvPr>
            <p:ph type="title"/>
          </p:nvPr>
        </p:nvSpPr>
        <p:spPr/>
        <p:txBody>
          <a:bodyPr>
            <a:normAutofit fontScale="90000"/>
          </a:bodyPr>
          <a:lstStyle/>
          <a:p>
            <a:r>
              <a:rPr lang="en-US" b="1" dirty="0"/>
              <a:t>Synthesis: Optimism or Pessimism?</a:t>
            </a:r>
            <a:br>
              <a:rPr lang="en-US" b="1" dirty="0"/>
            </a:br>
            <a:endParaRPr lang="en-US" dirty="0"/>
          </a:p>
        </p:txBody>
      </p:sp>
      <p:sp>
        <p:nvSpPr>
          <p:cNvPr id="3" name="Content Placeholder 2">
            <a:extLst>
              <a:ext uri="{FF2B5EF4-FFF2-40B4-BE49-F238E27FC236}">
                <a16:creationId xmlns:a16="http://schemas.microsoft.com/office/drawing/2014/main" id="{16004B0D-6344-E041-8397-413A153CDA0D}"/>
              </a:ext>
            </a:extLst>
          </p:cNvPr>
          <p:cNvSpPr>
            <a:spLocks noGrp="1"/>
          </p:cNvSpPr>
          <p:nvPr>
            <p:ph idx="1"/>
          </p:nvPr>
        </p:nvSpPr>
        <p:spPr>
          <a:xfrm>
            <a:off x="381000" y="846138"/>
            <a:ext cx="8229600" cy="4525963"/>
          </a:xfrm>
        </p:spPr>
        <p:txBody>
          <a:bodyPr/>
          <a:lstStyle/>
          <a:p>
            <a:pPr marL="0" indent="0">
              <a:buNone/>
            </a:pPr>
            <a:r>
              <a:rPr lang="en-US" sz="1800" dirty="0"/>
              <a:t>Study the two graphs below, which show both an optimistic outlook and a pessimistic outlook on future energy production.</a:t>
            </a:r>
          </a:p>
          <a:p>
            <a:r>
              <a:rPr lang="en-US" sz="1800" dirty="0"/>
              <a:t>Identify the key differences in the graphs</a:t>
            </a:r>
          </a:p>
          <a:p>
            <a:r>
              <a:rPr lang="en-US" sz="1800" dirty="0"/>
              <a:t>Discuss why you think these contrasting views exist?</a:t>
            </a:r>
          </a:p>
          <a:p>
            <a:r>
              <a:rPr lang="en-US" sz="1800" dirty="0"/>
              <a:t>Discuss the relative importance of hydrocarbon</a:t>
            </a:r>
            <a:r>
              <a:rPr lang="en-US" dirty="0"/>
              <a:t>, </a:t>
            </a:r>
            <a:r>
              <a:rPr lang="en-US" sz="1800" dirty="0"/>
              <a:t>nuclear and renewables.</a:t>
            </a:r>
          </a:p>
          <a:p>
            <a:endParaRPr lang="en-US" dirty="0"/>
          </a:p>
        </p:txBody>
      </p:sp>
      <p:pic>
        <p:nvPicPr>
          <p:cNvPr id="4" name="Picture 3">
            <a:extLst>
              <a:ext uri="{FF2B5EF4-FFF2-40B4-BE49-F238E27FC236}">
                <a16:creationId xmlns:a16="http://schemas.microsoft.com/office/drawing/2014/main" id="{F4B69616-A917-E14F-9D1A-EFFA31E6739A}"/>
              </a:ext>
            </a:extLst>
          </p:cNvPr>
          <p:cNvPicPr>
            <a:picLocks noChangeAspect="1"/>
          </p:cNvPicPr>
          <p:nvPr/>
        </p:nvPicPr>
        <p:blipFill>
          <a:blip r:embed="rId2"/>
          <a:stretch>
            <a:fillRect/>
          </a:stretch>
        </p:blipFill>
        <p:spPr>
          <a:xfrm>
            <a:off x="-30866" y="2869537"/>
            <a:ext cx="9144000" cy="3710931"/>
          </a:xfrm>
          <a:prstGeom prst="rect">
            <a:avLst/>
          </a:prstGeom>
        </p:spPr>
      </p:pic>
    </p:spTree>
    <p:extLst>
      <p:ext uri="{BB962C8B-B14F-4D97-AF65-F5344CB8AC3E}">
        <p14:creationId xmlns:p14="http://schemas.microsoft.com/office/powerpoint/2010/main" val="154404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86450D-6203-C846-A733-B78B141B77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370" y="1295400"/>
            <a:ext cx="7800630" cy="4525963"/>
          </a:xfrm>
        </p:spPr>
      </p:pic>
      <p:sp>
        <p:nvSpPr>
          <p:cNvPr id="6" name="TextBox 5">
            <a:extLst>
              <a:ext uri="{FF2B5EF4-FFF2-40B4-BE49-F238E27FC236}">
                <a16:creationId xmlns:a16="http://schemas.microsoft.com/office/drawing/2014/main" id="{C2691316-C299-4F4E-9150-64E83422C5EE}"/>
              </a:ext>
            </a:extLst>
          </p:cNvPr>
          <p:cNvSpPr txBox="1"/>
          <p:nvPr/>
        </p:nvSpPr>
        <p:spPr>
          <a:xfrm>
            <a:off x="533400" y="304800"/>
            <a:ext cx="7848600" cy="646331"/>
          </a:xfrm>
          <a:prstGeom prst="rect">
            <a:avLst/>
          </a:prstGeom>
          <a:noFill/>
        </p:spPr>
        <p:txBody>
          <a:bodyPr wrap="square" rtlCol="0">
            <a:spAutoFit/>
          </a:bodyPr>
          <a:lstStyle/>
          <a:p>
            <a:r>
              <a:rPr lang="en-US" dirty="0"/>
              <a:t>Study the data in the table below and suggest reasons for the differences between the top 10 producers and top 10 consumers</a:t>
            </a:r>
          </a:p>
        </p:txBody>
      </p:sp>
    </p:spTree>
    <p:extLst>
      <p:ext uri="{BB962C8B-B14F-4D97-AF65-F5344CB8AC3E}">
        <p14:creationId xmlns:p14="http://schemas.microsoft.com/office/powerpoint/2010/main" val="52770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FA61-B4B7-C241-8253-767037BA0D3D}"/>
              </a:ext>
            </a:extLst>
          </p:cNvPr>
          <p:cNvSpPr>
            <a:spLocks noGrp="1"/>
          </p:cNvSpPr>
          <p:nvPr>
            <p:ph type="title"/>
          </p:nvPr>
        </p:nvSpPr>
        <p:spPr/>
        <p:txBody>
          <a:bodyPr/>
          <a:lstStyle/>
          <a:p>
            <a:r>
              <a:rPr lang="en-US" dirty="0"/>
              <a:t>Energy security in USA and Iceland </a:t>
            </a:r>
          </a:p>
        </p:txBody>
      </p:sp>
      <p:pic>
        <p:nvPicPr>
          <p:cNvPr id="5" name="Content Placeholder 4">
            <a:extLst>
              <a:ext uri="{FF2B5EF4-FFF2-40B4-BE49-F238E27FC236}">
                <a16:creationId xmlns:a16="http://schemas.microsoft.com/office/drawing/2014/main" id="{F5367B26-2DB2-6E42-91CE-1F0168912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46946"/>
            <a:ext cx="4851400" cy="2324100"/>
          </a:xfrm>
        </p:spPr>
      </p:pic>
      <p:pic>
        <p:nvPicPr>
          <p:cNvPr id="7" name="Picture 6">
            <a:extLst>
              <a:ext uri="{FF2B5EF4-FFF2-40B4-BE49-F238E27FC236}">
                <a16:creationId xmlns:a16="http://schemas.microsoft.com/office/drawing/2014/main" id="{32C467B2-563B-024B-AB58-DE795B00A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0" y="3812077"/>
            <a:ext cx="6769100" cy="1778000"/>
          </a:xfrm>
          <a:prstGeom prst="rect">
            <a:avLst/>
          </a:prstGeom>
        </p:spPr>
      </p:pic>
      <p:sp>
        <p:nvSpPr>
          <p:cNvPr id="8" name="TextBox 7">
            <a:extLst>
              <a:ext uri="{FF2B5EF4-FFF2-40B4-BE49-F238E27FC236}">
                <a16:creationId xmlns:a16="http://schemas.microsoft.com/office/drawing/2014/main" id="{6B2EBAC2-A11D-BF4D-8B68-BED6D43C847C}"/>
              </a:ext>
            </a:extLst>
          </p:cNvPr>
          <p:cNvSpPr txBox="1"/>
          <p:nvPr/>
        </p:nvSpPr>
        <p:spPr>
          <a:xfrm>
            <a:off x="292100" y="5703820"/>
            <a:ext cx="8229600" cy="646331"/>
          </a:xfrm>
          <a:prstGeom prst="rect">
            <a:avLst/>
          </a:prstGeom>
          <a:noFill/>
        </p:spPr>
        <p:txBody>
          <a:bodyPr wrap="square" rtlCol="0">
            <a:spAutoFit/>
          </a:bodyPr>
          <a:lstStyle/>
          <a:p>
            <a:r>
              <a:rPr lang="en-US" dirty="0"/>
              <a:t>Make notes from </a:t>
            </a:r>
            <a:r>
              <a:rPr lang="en-US" dirty="0" err="1"/>
              <a:t>kognity</a:t>
            </a:r>
            <a:r>
              <a:rPr lang="en-US" dirty="0"/>
              <a:t> </a:t>
            </a:r>
            <a:r>
              <a:rPr lang="en-US" b="1" dirty="0"/>
              <a:t>3.2.6 Energy security</a:t>
            </a:r>
          </a:p>
          <a:p>
            <a:r>
              <a:rPr lang="en-US" dirty="0"/>
              <a:t> </a:t>
            </a:r>
          </a:p>
        </p:txBody>
      </p:sp>
    </p:spTree>
    <p:extLst>
      <p:ext uri="{BB962C8B-B14F-4D97-AF65-F5344CB8AC3E}">
        <p14:creationId xmlns:p14="http://schemas.microsoft.com/office/powerpoint/2010/main" val="32305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32A-7809-A140-BA17-C62F3CAC7E61}"/>
              </a:ext>
            </a:extLst>
          </p:cNvPr>
          <p:cNvSpPr>
            <a:spLocks noGrp="1"/>
          </p:cNvSpPr>
          <p:nvPr>
            <p:ph type="title"/>
          </p:nvPr>
        </p:nvSpPr>
        <p:spPr/>
        <p:txBody>
          <a:bodyPr>
            <a:normAutofit fontScale="90000"/>
          </a:bodyPr>
          <a:lstStyle/>
          <a:p>
            <a:r>
              <a:rPr lang="en-US" dirty="0"/>
              <a:t>Using the sources below decide which country is the most energy secure </a:t>
            </a:r>
          </a:p>
        </p:txBody>
      </p:sp>
      <p:pic>
        <p:nvPicPr>
          <p:cNvPr id="5" name="Content Placeholder 4">
            <a:extLst>
              <a:ext uri="{FF2B5EF4-FFF2-40B4-BE49-F238E27FC236}">
                <a16:creationId xmlns:a16="http://schemas.microsoft.com/office/drawing/2014/main" id="{329D7431-23FA-DD4F-BD0E-F321A536E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417638"/>
            <a:ext cx="5314950" cy="2998177"/>
          </a:xfrm>
        </p:spPr>
      </p:pic>
      <p:pic>
        <p:nvPicPr>
          <p:cNvPr id="7" name="Picture 6">
            <a:extLst>
              <a:ext uri="{FF2B5EF4-FFF2-40B4-BE49-F238E27FC236}">
                <a16:creationId xmlns:a16="http://schemas.microsoft.com/office/drawing/2014/main" id="{95339B3A-42C2-0445-9613-3FF3A9192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257065"/>
            <a:ext cx="5499100" cy="2603500"/>
          </a:xfrm>
          <a:prstGeom prst="rect">
            <a:avLst/>
          </a:prstGeom>
        </p:spPr>
      </p:pic>
      <p:sp>
        <p:nvSpPr>
          <p:cNvPr id="8" name="TextBox 7">
            <a:extLst>
              <a:ext uri="{FF2B5EF4-FFF2-40B4-BE49-F238E27FC236}">
                <a16:creationId xmlns:a16="http://schemas.microsoft.com/office/drawing/2014/main" id="{1429A3DF-F236-AD4D-B789-B5C5E3878AC5}"/>
              </a:ext>
            </a:extLst>
          </p:cNvPr>
          <p:cNvSpPr txBox="1"/>
          <p:nvPr/>
        </p:nvSpPr>
        <p:spPr>
          <a:xfrm>
            <a:off x="457200" y="4876800"/>
            <a:ext cx="2133600" cy="646331"/>
          </a:xfrm>
          <a:prstGeom prst="rect">
            <a:avLst/>
          </a:prstGeom>
          <a:noFill/>
        </p:spPr>
        <p:txBody>
          <a:bodyPr wrap="square" rtlCol="0">
            <a:spAutoFit/>
          </a:bodyPr>
          <a:lstStyle/>
          <a:p>
            <a:r>
              <a:rPr lang="en-US" dirty="0"/>
              <a:t>Make notes from </a:t>
            </a:r>
            <a:r>
              <a:rPr lang="en-US" dirty="0" err="1"/>
              <a:t>Kognity</a:t>
            </a:r>
            <a:r>
              <a:rPr lang="en-US" dirty="0"/>
              <a:t> 3.2.8</a:t>
            </a:r>
          </a:p>
        </p:txBody>
      </p:sp>
    </p:spTree>
    <p:extLst>
      <p:ext uri="{BB962C8B-B14F-4D97-AF65-F5344CB8AC3E}">
        <p14:creationId xmlns:p14="http://schemas.microsoft.com/office/powerpoint/2010/main" val="185000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E07B-14F6-5442-A05F-43620EF676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AB1967-AAC1-7046-AC3D-B9262B8D6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57200"/>
            <a:ext cx="7317770" cy="4504531"/>
          </a:xfrm>
        </p:spPr>
      </p:pic>
      <p:sp>
        <p:nvSpPr>
          <p:cNvPr id="6" name="Rectangle 5">
            <a:extLst>
              <a:ext uri="{FF2B5EF4-FFF2-40B4-BE49-F238E27FC236}">
                <a16:creationId xmlns:a16="http://schemas.microsoft.com/office/drawing/2014/main" id="{7C680C3F-D856-AE45-B642-B05DBB8DC5BF}"/>
              </a:ext>
            </a:extLst>
          </p:cNvPr>
          <p:cNvSpPr/>
          <p:nvPr/>
        </p:nvSpPr>
        <p:spPr>
          <a:xfrm>
            <a:off x="685800" y="5486400"/>
            <a:ext cx="8001000" cy="707886"/>
          </a:xfrm>
          <a:prstGeom prst="rect">
            <a:avLst/>
          </a:prstGeom>
        </p:spPr>
        <p:txBody>
          <a:bodyPr wrap="square">
            <a:spAutoFit/>
          </a:bodyPr>
          <a:lstStyle/>
          <a:p>
            <a:r>
              <a:rPr lang="en-US" sz="2000" dirty="0">
                <a:solidFill>
                  <a:srgbClr val="0070C0"/>
                </a:solidFill>
              </a:rPr>
              <a:t>Examine the changing importance of three energy alternatives to oil [10 Marks].</a:t>
            </a:r>
            <a:endParaRPr lang="en-US" sz="2000" dirty="0"/>
          </a:p>
        </p:txBody>
      </p:sp>
    </p:spTree>
    <p:extLst>
      <p:ext uri="{BB962C8B-B14F-4D97-AF65-F5344CB8AC3E}">
        <p14:creationId xmlns:p14="http://schemas.microsoft.com/office/powerpoint/2010/main" val="49600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1793-E8D4-5B41-BAEC-B80E76D10C1D}"/>
              </a:ext>
            </a:extLst>
          </p:cNvPr>
          <p:cNvSpPr>
            <a:spLocks noGrp="1"/>
          </p:cNvSpPr>
          <p:nvPr>
            <p:ph type="title"/>
          </p:nvPr>
        </p:nvSpPr>
        <p:spPr/>
        <p:txBody>
          <a:bodyPr/>
          <a:lstStyle/>
          <a:p>
            <a:r>
              <a:rPr lang="en-US" dirty="0"/>
              <a:t>Research into renewables</a:t>
            </a:r>
          </a:p>
        </p:txBody>
      </p:sp>
      <p:sp>
        <p:nvSpPr>
          <p:cNvPr id="3" name="Content Placeholder 2">
            <a:extLst>
              <a:ext uri="{FF2B5EF4-FFF2-40B4-BE49-F238E27FC236}">
                <a16:creationId xmlns:a16="http://schemas.microsoft.com/office/drawing/2014/main" id="{51E15FBC-121B-4146-B822-84B5477C0706}"/>
              </a:ext>
            </a:extLst>
          </p:cNvPr>
          <p:cNvSpPr>
            <a:spLocks noGrp="1"/>
          </p:cNvSpPr>
          <p:nvPr>
            <p:ph idx="1"/>
          </p:nvPr>
        </p:nvSpPr>
        <p:spPr/>
        <p:txBody>
          <a:bodyPr>
            <a:normAutofit fontScale="40000" lnSpcReduction="20000"/>
          </a:bodyPr>
          <a:lstStyle/>
          <a:p>
            <a:r>
              <a:rPr lang="en-US" b="1" dirty="0"/>
              <a:t>Three case study energy sources will be Nuclear</a:t>
            </a:r>
            <a:r>
              <a:rPr lang="en-US" b="1" i="1" dirty="0"/>
              <a:t>, and a choice of Wind, Solar Power, Geothermal  or HEP</a:t>
            </a:r>
            <a:r>
              <a:rPr lang="en-US" dirty="0"/>
              <a:t>.</a:t>
            </a:r>
            <a:br>
              <a:rPr lang="en-US" dirty="0"/>
            </a:br>
            <a:br>
              <a:rPr lang="en-US" dirty="0"/>
            </a:br>
            <a:r>
              <a:rPr lang="en-US" dirty="0"/>
              <a:t>Use your internet research skills, the videos on Weebly and page 483-484 of the IB DP Geography textbook and kognity  (section 3.2.6-3.2.8) to help you to research the following: </a:t>
            </a:r>
            <a:br>
              <a:rPr lang="en-US" dirty="0"/>
            </a:br>
            <a:br>
              <a:rPr lang="en-US" dirty="0"/>
            </a:br>
            <a:r>
              <a:rPr lang="en-US" b="1" dirty="0"/>
              <a:t>Task 1</a:t>
            </a:r>
            <a:r>
              <a:rPr lang="en-US" dirty="0"/>
              <a:t> - Create a revision resource  case study of your chosen energy sources with the following information included:</a:t>
            </a:r>
            <a:br>
              <a:rPr lang="en-US" dirty="0"/>
            </a:br>
            <a:br>
              <a:rPr lang="en-US" dirty="0"/>
            </a:br>
            <a:r>
              <a:rPr lang="en-US" dirty="0" err="1"/>
              <a:t>i</a:t>
            </a:r>
            <a:r>
              <a:rPr lang="en-US" dirty="0"/>
              <a:t>. Location map to show suitable places to generate this type of energy (e.g. wind/solar power suitability map, security issues concerning the siting of nuclear power plants (think of Chernobyl &amp; Fukushima)</a:t>
            </a:r>
            <a:br>
              <a:rPr lang="en-US" dirty="0"/>
            </a:br>
            <a:br>
              <a:rPr lang="en-US" dirty="0"/>
            </a:br>
            <a:r>
              <a:rPr lang="en-US" dirty="0"/>
              <a:t>ii. Details of how this form of energy can be harnessed (the production and mechanisms). Add images.</a:t>
            </a:r>
            <a:br>
              <a:rPr lang="en-US" dirty="0"/>
            </a:br>
            <a:br>
              <a:rPr lang="en-US" dirty="0"/>
            </a:br>
            <a:r>
              <a:rPr lang="en-US" dirty="0"/>
              <a:t>iii. Case study of domestic &amp; industrial use in MEDC's (name and details scheme)</a:t>
            </a:r>
            <a:br>
              <a:rPr lang="en-US" dirty="0"/>
            </a:br>
            <a:br>
              <a:rPr lang="en-US" dirty="0"/>
            </a:br>
            <a:r>
              <a:rPr lang="en-US" dirty="0"/>
              <a:t>iv. Case study of practical uses in LEDC's (name and detail scheme)</a:t>
            </a:r>
            <a:br>
              <a:rPr lang="en-US" dirty="0"/>
            </a:br>
            <a:br>
              <a:rPr lang="en-US" dirty="0"/>
            </a:br>
            <a:r>
              <a:rPr lang="en-US" dirty="0"/>
              <a:t>v. Drawbacks and criticisms</a:t>
            </a:r>
            <a:br>
              <a:rPr lang="en-US" dirty="0"/>
            </a:br>
            <a:br>
              <a:rPr lang="en-US" dirty="0"/>
            </a:br>
            <a:r>
              <a:rPr lang="en-US" dirty="0"/>
              <a:t>vi. Evaluation of suitability for future mass use. Can this improve energy security for certain countries? </a:t>
            </a:r>
            <a:br>
              <a:rPr lang="en-US" dirty="0"/>
            </a:br>
            <a:endParaRPr lang="en-US" dirty="0"/>
          </a:p>
        </p:txBody>
      </p:sp>
      <p:pic>
        <p:nvPicPr>
          <p:cNvPr id="6" name="Picture 5">
            <a:extLst>
              <a:ext uri="{FF2B5EF4-FFF2-40B4-BE49-F238E27FC236}">
                <a16:creationId xmlns:a16="http://schemas.microsoft.com/office/drawing/2014/main" id="{92E5C64A-76D9-114B-BED0-FCAC5DF11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5027612"/>
            <a:ext cx="2527371" cy="1555750"/>
          </a:xfrm>
          <a:prstGeom prst="rect">
            <a:avLst/>
          </a:prstGeom>
        </p:spPr>
      </p:pic>
    </p:spTree>
    <p:extLst>
      <p:ext uri="{BB962C8B-B14F-4D97-AF65-F5344CB8AC3E}">
        <p14:creationId xmlns:p14="http://schemas.microsoft.com/office/powerpoint/2010/main" val="412387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22BF-B783-A444-883E-83DEF012A2C3}"/>
              </a:ext>
            </a:extLst>
          </p:cNvPr>
          <p:cNvSpPr>
            <a:spLocks noGrp="1"/>
          </p:cNvSpPr>
          <p:nvPr>
            <p:ph type="title"/>
          </p:nvPr>
        </p:nvSpPr>
        <p:spPr/>
        <p:txBody>
          <a:bodyPr>
            <a:normAutofit fontScale="90000"/>
          </a:bodyPr>
          <a:lstStyle/>
          <a:p>
            <a:r>
              <a:rPr lang="en-US" sz="3600" b="1" cap="all" dirty="0"/>
              <a:t>CHANGING IMPORTANCE OF RENEWABLES &amp; NEW SOURCES OF MODERN ENERGY...</a:t>
            </a:r>
            <a:br>
              <a:rPr lang="en-US" cap="all" dirty="0"/>
            </a:br>
            <a:endParaRPr lang="en-US" dirty="0"/>
          </a:p>
        </p:txBody>
      </p:sp>
      <p:pic>
        <p:nvPicPr>
          <p:cNvPr id="5" name="Content Placeholder 4">
            <a:extLst>
              <a:ext uri="{FF2B5EF4-FFF2-40B4-BE49-F238E27FC236}">
                <a16:creationId xmlns:a16="http://schemas.microsoft.com/office/drawing/2014/main" id="{19A9EF04-0367-8142-9B61-D1F25F8F28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276812"/>
            <a:ext cx="5383038" cy="5581188"/>
          </a:xfrm>
        </p:spPr>
      </p:pic>
    </p:spTree>
    <p:extLst>
      <p:ext uri="{BB962C8B-B14F-4D97-AF65-F5344CB8AC3E}">
        <p14:creationId xmlns:p14="http://schemas.microsoft.com/office/powerpoint/2010/main" val="229473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98E0-526F-104E-BD5A-D46EE4928846}"/>
              </a:ext>
            </a:extLst>
          </p:cNvPr>
          <p:cNvSpPr>
            <a:spLocks noGrp="1"/>
          </p:cNvSpPr>
          <p:nvPr>
            <p:ph type="title"/>
          </p:nvPr>
        </p:nvSpPr>
        <p:spPr/>
        <p:txBody>
          <a:bodyPr/>
          <a:lstStyle/>
          <a:p>
            <a:r>
              <a:rPr lang="en-US" dirty="0">
                <a:latin typeface="dearJoe 5 CASUAL PRO" panose="02000000000000000000" pitchFamily="2" charset="0"/>
              </a:rPr>
              <a:t>Possibilities: Nuclear power</a:t>
            </a:r>
          </a:p>
        </p:txBody>
      </p:sp>
      <p:sp>
        <p:nvSpPr>
          <p:cNvPr id="3" name="Content Placeholder 2">
            <a:extLst>
              <a:ext uri="{FF2B5EF4-FFF2-40B4-BE49-F238E27FC236}">
                <a16:creationId xmlns:a16="http://schemas.microsoft.com/office/drawing/2014/main" id="{ED072DDC-17D8-5B41-8BC9-116C739A63DD}"/>
              </a:ext>
            </a:extLst>
          </p:cNvPr>
          <p:cNvSpPr>
            <a:spLocks noGrp="1"/>
          </p:cNvSpPr>
          <p:nvPr>
            <p:ph idx="1"/>
          </p:nvPr>
        </p:nvSpPr>
        <p:spPr/>
        <p:txBody>
          <a:bodyPr/>
          <a:lstStyle/>
          <a:p>
            <a:r>
              <a:rPr lang="en-US" dirty="0"/>
              <a:t>Watch the following D News clip and make notes on the opportunities and challenges of Nuclear Power</a:t>
            </a:r>
          </a:p>
        </p:txBody>
      </p:sp>
      <p:pic>
        <p:nvPicPr>
          <p:cNvPr id="4" name="Picture 3">
            <a:hlinkClick r:id="rId2"/>
            <a:extLst>
              <a:ext uri="{FF2B5EF4-FFF2-40B4-BE49-F238E27FC236}">
                <a16:creationId xmlns:a16="http://schemas.microsoft.com/office/drawing/2014/main" id="{F0C73071-2CB2-CC4F-A146-D55327BDA2A7}"/>
              </a:ext>
            </a:extLst>
          </p:cNvPr>
          <p:cNvPicPr>
            <a:picLocks noChangeAspect="1"/>
          </p:cNvPicPr>
          <p:nvPr/>
        </p:nvPicPr>
        <p:blipFill>
          <a:blip r:embed="rId3"/>
          <a:stretch>
            <a:fillRect/>
          </a:stretch>
        </p:blipFill>
        <p:spPr>
          <a:xfrm>
            <a:off x="2590800" y="3429000"/>
            <a:ext cx="4318000" cy="2827554"/>
          </a:xfrm>
          <a:prstGeom prst="rect">
            <a:avLst/>
          </a:prstGeom>
        </p:spPr>
      </p:pic>
    </p:spTree>
    <p:extLst>
      <p:ext uri="{BB962C8B-B14F-4D97-AF65-F5344CB8AC3E}">
        <p14:creationId xmlns:p14="http://schemas.microsoft.com/office/powerpoint/2010/main" val="126924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63F5-D273-7A4D-A8C1-6292925FCC6D}"/>
              </a:ext>
            </a:extLst>
          </p:cNvPr>
          <p:cNvSpPr>
            <a:spLocks noGrp="1"/>
          </p:cNvSpPr>
          <p:nvPr>
            <p:ph type="title"/>
          </p:nvPr>
        </p:nvSpPr>
        <p:spPr/>
        <p:txBody>
          <a:bodyPr/>
          <a:lstStyle/>
          <a:p>
            <a:r>
              <a:rPr lang="en-US" dirty="0"/>
              <a:t>Solar lighting Tanzania </a:t>
            </a:r>
          </a:p>
        </p:txBody>
      </p:sp>
      <p:pic>
        <p:nvPicPr>
          <p:cNvPr id="5" name="Content Placeholder 4">
            <a:extLst>
              <a:ext uri="{FF2B5EF4-FFF2-40B4-BE49-F238E27FC236}">
                <a16:creationId xmlns:a16="http://schemas.microsoft.com/office/drawing/2014/main" id="{45AC0765-51DE-7140-90E5-3E9E95A2F9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9260"/>
            <a:ext cx="8229600" cy="3747843"/>
          </a:xfrm>
        </p:spPr>
      </p:pic>
    </p:spTree>
    <p:extLst>
      <p:ext uri="{BB962C8B-B14F-4D97-AF65-F5344CB8AC3E}">
        <p14:creationId xmlns:p14="http://schemas.microsoft.com/office/powerpoint/2010/main" val="429036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E07B-14F6-5442-A05F-43620EF6762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AB1967-AAC1-7046-AC3D-B9262B8D6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57200"/>
            <a:ext cx="7317770" cy="4504531"/>
          </a:xfrm>
        </p:spPr>
      </p:pic>
      <p:sp>
        <p:nvSpPr>
          <p:cNvPr id="6" name="Rectangle 5">
            <a:extLst>
              <a:ext uri="{FF2B5EF4-FFF2-40B4-BE49-F238E27FC236}">
                <a16:creationId xmlns:a16="http://schemas.microsoft.com/office/drawing/2014/main" id="{7C680C3F-D856-AE45-B642-B05DBB8DC5BF}"/>
              </a:ext>
            </a:extLst>
          </p:cNvPr>
          <p:cNvSpPr/>
          <p:nvPr/>
        </p:nvSpPr>
        <p:spPr>
          <a:xfrm>
            <a:off x="685800" y="5486400"/>
            <a:ext cx="8001000" cy="707886"/>
          </a:xfrm>
          <a:prstGeom prst="rect">
            <a:avLst/>
          </a:prstGeom>
        </p:spPr>
        <p:txBody>
          <a:bodyPr wrap="square">
            <a:spAutoFit/>
          </a:bodyPr>
          <a:lstStyle/>
          <a:p>
            <a:r>
              <a:rPr lang="en-US" sz="2000" dirty="0">
                <a:solidFill>
                  <a:srgbClr val="0070C0"/>
                </a:solidFill>
              </a:rPr>
              <a:t>Examine the changing importance of three energy alternatives to oil [10 Marks].</a:t>
            </a:r>
            <a:endParaRPr lang="en-US" sz="2000" dirty="0"/>
          </a:p>
        </p:txBody>
      </p:sp>
    </p:spTree>
    <p:extLst>
      <p:ext uri="{BB962C8B-B14F-4D97-AF65-F5344CB8AC3E}">
        <p14:creationId xmlns:p14="http://schemas.microsoft.com/office/powerpoint/2010/main" val="1705590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80CF-58EE-8A4F-BFD2-B056AE9C4D5B}"/>
              </a:ext>
            </a:extLst>
          </p:cNvPr>
          <p:cNvSpPr>
            <a:spLocks noGrp="1"/>
          </p:cNvSpPr>
          <p:nvPr>
            <p:ph type="title"/>
          </p:nvPr>
        </p:nvSpPr>
        <p:spPr>
          <a:xfrm>
            <a:off x="457200" y="-152400"/>
            <a:ext cx="8229600" cy="1143000"/>
          </a:xfrm>
        </p:spPr>
        <p:txBody>
          <a:bodyPr/>
          <a:lstStyle/>
          <a:p>
            <a:r>
              <a:rPr lang="en-US" dirty="0"/>
              <a:t>Solar power: Tanzania </a:t>
            </a:r>
          </a:p>
        </p:txBody>
      </p:sp>
      <p:sp>
        <p:nvSpPr>
          <p:cNvPr id="3" name="Content Placeholder 2">
            <a:extLst>
              <a:ext uri="{FF2B5EF4-FFF2-40B4-BE49-F238E27FC236}">
                <a16:creationId xmlns:a16="http://schemas.microsoft.com/office/drawing/2014/main" id="{B50A2BFA-94FC-3B40-BF6B-8BA80F677419}"/>
              </a:ext>
            </a:extLst>
          </p:cNvPr>
          <p:cNvSpPr>
            <a:spLocks noGrp="1"/>
          </p:cNvSpPr>
          <p:nvPr>
            <p:ph idx="1"/>
          </p:nvPr>
        </p:nvSpPr>
        <p:spPr>
          <a:xfrm>
            <a:off x="437408" y="838200"/>
            <a:ext cx="8229600" cy="4525963"/>
          </a:xfrm>
        </p:spPr>
        <p:txBody>
          <a:bodyPr>
            <a:normAutofit fontScale="85000" lnSpcReduction="20000"/>
          </a:bodyPr>
          <a:lstStyle/>
          <a:p>
            <a:pPr marL="0" indent="0">
              <a:buNone/>
            </a:pPr>
            <a:r>
              <a:rPr lang="en-US" dirty="0"/>
              <a:t>With 64% of the population living off-grid, the use of polluting, hazardous kerosene lamps is extremely wide-spread. According to the National Bureau of Statistics, 58.4% of households in mainland Tanzania rely on these lamps as a lighting source. In rural areas this figure rises to 66% of households, and even in urban areas as many as 42.8% of households use this kerosene as a lighting source.</a:t>
            </a:r>
          </a:p>
          <a:p>
            <a:pPr marL="0" indent="0">
              <a:buNone/>
            </a:pPr>
            <a:r>
              <a:rPr lang="en-US" dirty="0"/>
              <a:t>Many rural and peri-urban Tanzanians use toxic and dangerous fuel-based lighting like kerosene lanterns and must purchase fuel daily, which is the second highest expense in the average Tanzanian household budget. </a:t>
            </a:r>
          </a:p>
          <a:p>
            <a:pPr marL="0" indent="0">
              <a:buNone/>
            </a:pPr>
            <a:endParaRPr lang="en-US" dirty="0">
              <a:hlinkClick r:id="rId2"/>
            </a:endParaRPr>
          </a:p>
        </p:txBody>
      </p:sp>
      <p:pic>
        <p:nvPicPr>
          <p:cNvPr id="5" name="Picture 4">
            <a:extLst>
              <a:ext uri="{FF2B5EF4-FFF2-40B4-BE49-F238E27FC236}">
                <a16:creationId xmlns:a16="http://schemas.microsoft.com/office/drawing/2014/main" id="{9E6DF868-5C83-DC45-9A45-B5D293B7EC67}"/>
              </a:ext>
            </a:extLst>
          </p:cNvPr>
          <p:cNvPicPr>
            <a:picLocks noChangeAspect="1"/>
          </p:cNvPicPr>
          <p:nvPr/>
        </p:nvPicPr>
        <p:blipFill>
          <a:blip r:embed="rId3"/>
          <a:stretch>
            <a:fillRect/>
          </a:stretch>
        </p:blipFill>
        <p:spPr>
          <a:xfrm>
            <a:off x="6584412" y="5105400"/>
            <a:ext cx="2108326" cy="1543050"/>
          </a:xfrm>
          <a:prstGeom prst="rect">
            <a:avLst/>
          </a:prstGeom>
        </p:spPr>
      </p:pic>
    </p:spTree>
    <p:extLst>
      <p:ext uri="{BB962C8B-B14F-4D97-AF65-F5344CB8AC3E}">
        <p14:creationId xmlns:p14="http://schemas.microsoft.com/office/powerpoint/2010/main" val="277238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6C27-5E1E-CC4D-9058-413A68612AC4}"/>
              </a:ext>
            </a:extLst>
          </p:cNvPr>
          <p:cNvSpPr>
            <a:spLocks noGrp="1"/>
          </p:cNvSpPr>
          <p:nvPr>
            <p:ph type="title"/>
          </p:nvPr>
        </p:nvSpPr>
        <p:spPr/>
        <p:txBody>
          <a:bodyPr/>
          <a:lstStyle/>
          <a:p>
            <a:r>
              <a:rPr lang="en-US" dirty="0"/>
              <a:t>Solar power: Tanzania </a:t>
            </a:r>
          </a:p>
        </p:txBody>
      </p:sp>
      <p:sp>
        <p:nvSpPr>
          <p:cNvPr id="3" name="Content Placeholder 2">
            <a:extLst>
              <a:ext uri="{FF2B5EF4-FFF2-40B4-BE49-F238E27FC236}">
                <a16:creationId xmlns:a16="http://schemas.microsoft.com/office/drawing/2014/main" id="{5EC8B42B-8A2F-6A45-BAC3-A043B4A815F6}"/>
              </a:ext>
            </a:extLst>
          </p:cNvPr>
          <p:cNvSpPr>
            <a:spLocks noGrp="1"/>
          </p:cNvSpPr>
          <p:nvPr>
            <p:ph idx="1"/>
          </p:nvPr>
        </p:nvSpPr>
        <p:spPr/>
        <p:txBody>
          <a:bodyPr/>
          <a:lstStyle/>
          <a:p>
            <a:pPr marL="0" indent="0">
              <a:buNone/>
            </a:pPr>
            <a:r>
              <a:rPr lang="en-US" dirty="0"/>
              <a:t>The case for off-grid energy solutions in Tanzania is particularly compelling. The widely dispersed population means grid expansion is not economically feasible in many rural areas. </a:t>
            </a:r>
          </a:p>
        </p:txBody>
      </p:sp>
      <p:pic>
        <p:nvPicPr>
          <p:cNvPr id="4" name="Picture 3">
            <a:extLst>
              <a:ext uri="{FF2B5EF4-FFF2-40B4-BE49-F238E27FC236}">
                <a16:creationId xmlns:a16="http://schemas.microsoft.com/office/drawing/2014/main" id="{B4919BEE-F79D-2842-9E49-91F8823962CE}"/>
              </a:ext>
            </a:extLst>
          </p:cNvPr>
          <p:cNvPicPr>
            <a:picLocks noChangeAspect="1"/>
          </p:cNvPicPr>
          <p:nvPr/>
        </p:nvPicPr>
        <p:blipFill>
          <a:blip r:embed="rId3"/>
          <a:stretch>
            <a:fillRect/>
          </a:stretch>
        </p:blipFill>
        <p:spPr>
          <a:xfrm>
            <a:off x="7086600" y="5029200"/>
            <a:ext cx="1480913" cy="1828800"/>
          </a:xfrm>
          <a:prstGeom prst="rect">
            <a:avLst/>
          </a:prstGeom>
        </p:spPr>
      </p:pic>
      <p:sp>
        <p:nvSpPr>
          <p:cNvPr id="5" name="Rectangle 4">
            <a:extLst>
              <a:ext uri="{FF2B5EF4-FFF2-40B4-BE49-F238E27FC236}">
                <a16:creationId xmlns:a16="http://schemas.microsoft.com/office/drawing/2014/main" id="{C9119F46-17FA-AE44-9B79-D75394596C9F}"/>
              </a:ext>
            </a:extLst>
          </p:cNvPr>
          <p:cNvSpPr/>
          <p:nvPr/>
        </p:nvSpPr>
        <p:spPr>
          <a:xfrm>
            <a:off x="457200" y="5485348"/>
            <a:ext cx="2125390" cy="369332"/>
          </a:xfrm>
          <a:prstGeom prst="rect">
            <a:avLst/>
          </a:prstGeom>
        </p:spPr>
        <p:txBody>
          <a:bodyPr wrap="none">
            <a:spAutoFit/>
          </a:bodyPr>
          <a:lstStyle/>
          <a:p>
            <a:r>
              <a:rPr lang="en-US" dirty="0">
                <a:hlinkClick r:id="rId4"/>
              </a:rPr>
              <a:t>https://littlesun.com</a:t>
            </a:r>
            <a:endParaRPr lang="en-US" dirty="0"/>
          </a:p>
        </p:txBody>
      </p:sp>
      <p:sp>
        <p:nvSpPr>
          <p:cNvPr id="6" name="Rectangle 5">
            <a:extLst>
              <a:ext uri="{FF2B5EF4-FFF2-40B4-BE49-F238E27FC236}">
                <a16:creationId xmlns:a16="http://schemas.microsoft.com/office/drawing/2014/main" id="{01593B10-8B96-144A-8295-B384CCF724E5}"/>
              </a:ext>
            </a:extLst>
          </p:cNvPr>
          <p:cNvSpPr/>
          <p:nvPr/>
        </p:nvSpPr>
        <p:spPr>
          <a:xfrm>
            <a:off x="426522" y="4565432"/>
            <a:ext cx="6431478" cy="923330"/>
          </a:xfrm>
          <a:prstGeom prst="rect">
            <a:avLst/>
          </a:prstGeom>
        </p:spPr>
        <p:txBody>
          <a:bodyPr wrap="square">
            <a:spAutoFit/>
          </a:bodyPr>
          <a:lstStyle/>
          <a:p>
            <a:r>
              <a:rPr lang="en-US" dirty="0">
                <a:hlinkClick r:id="rId5"/>
              </a:rPr>
              <a:t>https://www.theguardian.com/environment/2015/oct/29/how-tanzania-plans-to-light-up-a-million-homes-with-solar-power</a:t>
            </a:r>
            <a:endParaRPr lang="en-US" dirty="0"/>
          </a:p>
          <a:p>
            <a:r>
              <a:rPr lang="en-US" dirty="0">
                <a:hlinkClick r:id="rId6"/>
              </a:rPr>
              <a:t>https://solar-aid.org/kerosene-paraffin-lamps-africa/</a:t>
            </a:r>
            <a:endParaRPr lang="en-US" dirty="0"/>
          </a:p>
        </p:txBody>
      </p:sp>
    </p:spTree>
    <p:extLst>
      <p:ext uri="{BB962C8B-B14F-4D97-AF65-F5344CB8AC3E}">
        <p14:creationId xmlns:p14="http://schemas.microsoft.com/office/powerpoint/2010/main" val="21890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4F2B-4C07-474F-8367-4E1E096D722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FBF439-624F-004F-9BF9-B2CE26D2A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4724400" cy="3445375"/>
          </a:xfrm>
        </p:spPr>
      </p:pic>
      <p:pic>
        <p:nvPicPr>
          <p:cNvPr id="7" name="Picture 6">
            <a:extLst>
              <a:ext uri="{FF2B5EF4-FFF2-40B4-BE49-F238E27FC236}">
                <a16:creationId xmlns:a16="http://schemas.microsoft.com/office/drawing/2014/main" id="{9B02AF91-D2C0-CA47-B9AE-4FEDF135F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611562"/>
            <a:ext cx="4953000" cy="2971800"/>
          </a:xfrm>
          <a:prstGeom prst="rect">
            <a:avLst/>
          </a:prstGeom>
        </p:spPr>
      </p:pic>
    </p:spTree>
    <p:extLst>
      <p:ext uri="{BB962C8B-B14F-4D97-AF65-F5344CB8AC3E}">
        <p14:creationId xmlns:p14="http://schemas.microsoft.com/office/powerpoint/2010/main" val="329009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A9F4-105E-0A47-9376-9883AC024E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6B4729-AECC-E441-A82E-ED53EBA78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4419600" cy="4774055"/>
          </a:xfrm>
        </p:spPr>
      </p:pic>
      <p:pic>
        <p:nvPicPr>
          <p:cNvPr id="7" name="Picture 6">
            <a:extLst>
              <a:ext uri="{FF2B5EF4-FFF2-40B4-BE49-F238E27FC236}">
                <a16:creationId xmlns:a16="http://schemas.microsoft.com/office/drawing/2014/main" id="{D33C83E0-2117-2A4C-8191-45116BC24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717148"/>
            <a:ext cx="4978400" cy="4787900"/>
          </a:xfrm>
          <a:prstGeom prst="rect">
            <a:avLst/>
          </a:prstGeom>
        </p:spPr>
      </p:pic>
    </p:spTree>
    <p:extLst>
      <p:ext uri="{BB962C8B-B14F-4D97-AF65-F5344CB8AC3E}">
        <p14:creationId xmlns:p14="http://schemas.microsoft.com/office/powerpoint/2010/main" val="338686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C9EB-1BCE-9C47-BB39-BDD729A4D1B5}"/>
              </a:ext>
            </a:extLst>
          </p:cNvPr>
          <p:cNvSpPr>
            <a:spLocks noGrp="1"/>
          </p:cNvSpPr>
          <p:nvPr>
            <p:ph type="title"/>
          </p:nvPr>
        </p:nvSpPr>
        <p:spPr/>
        <p:txBody>
          <a:bodyPr/>
          <a:lstStyle/>
          <a:p>
            <a:r>
              <a:rPr lang="en-US" dirty="0"/>
              <a:t>Solar lights Tanzania </a:t>
            </a:r>
          </a:p>
        </p:txBody>
      </p:sp>
      <p:sp>
        <p:nvSpPr>
          <p:cNvPr id="3" name="Content Placeholder 2">
            <a:extLst>
              <a:ext uri="{FF2B5EF4-FFF2-40B4-BE49-F238E27FC236}">
                <a16:creationId xmlns:a16="http://schemas.microsoft.com/office/drawing/2014/main" id="{17D6856A-40FB-DA47-9DC5-D8B23D8E07FC}"/>
              </a:ext>
            </a:extLst>
          </p:cNvPr>
          <p:cNvSpPr>
            <a:spLocks noGrp="1"/>
          </p:cNvSpPr>
          <p:nvPr>
            <p:ph idx="1"/>
          </p:nvPr>
        </p:nvSpPr>
        <p:spPr/>
        <p:txBody>
          <a:bodyPr/>
          <a:lstStyle/>
          <a:p>
            <a:r>
              <a:rPr lang="en-US" dirty="0"/>
              <a:t>What are the issues with supplying energy in Tanzania? </a:t>
            </a:r>
          </a:p>
          <a:p>
            <a:r>
              <a:rPr lang="en-US" dirty="0"/>
              <a:t>How do Solar lights work?</a:t>
            </a:r>
          </a:p>
          <a:p>
            <a:r>
              <a:rPr lang="en-US" dirty="0"/>
              <a:t>What are the benefits?  </a:t>
            </a:r>
          </a:p>
          <a:p>
            <a:endParaRPr lang="en-US" dirty="0"/>
          </a:p>
        </p:txBody>
      </p:sp>
      <p:sp>
        <p:nvSpPr>
          <p:cNvPr id="4" name="Rectangle 3">
            <a:extLst>
              <a:ext uri="{FF2B5EF4-FFF2-40B4-BE49-F238E27FC236}">
                <a16:creationId xmlns:a16="http://schemas.microsoft.com/office/drawing/2014/main" id="{B1813648-76E5-B14F-91AD-49D05D321826}"/>
              </a:ext>
            </a:extLst>
          </p:cNvPr>
          <p:cNvSpPr/>
          <p:nvPr/>
        </p:nvSpPr>
        <p:spPr>
          <a:xfrm>
            <a:off x="426522" y="4565432"/>
            <a:ext cx="6431478" cy="1754326"/>
          </a:xfrm>
          <a:prstGeom prst="rect">
            <a:avLst/>
          </a:prstGeom>
        </p:spPr>
        <p:txBody>
          <a:bodyPr wrap="square">
            <a:spAutoFit/>
          </a:bodyPr>
          <a:lstStyle/>
          <a:p>
            <a:r>
              <a:rPr lang="en-US" dirty="0">
                <a:hlinkClick r:id="rId2"/>
              </a:rPr>
              <a:t>https://www.theguardian.com/environment/2015/oct/29/how-tanzania-plans-to-light-up-a-million-homes-with-solar-power</a:t>
            </a:r>
            <a:endParaRPr lang="en-US" dirty="0"/>
          </a:p>
          <a:p>
            <a:r>
              <a:rPr lang="en-US" dirty="0">
                <a:hlinkClick r:id="rId3"/>
              </a:rPr>
              <a:t>https://solar-aid.org/kerosene-paraffin-lamps-africa/</a:t>
            </a:r>
            <a:endParaRPr lang="en-US" dirty="0"/>
          </a:p>
          <a:p>
            <a:r>
              <a:rPr lang="en-US" dirty="0">
                <a:hlinkClick r:id="rId4"/>
              </a:rPr>
              <a:t>https://littlesun.com</a:t>
            </a:r>
            <a:endParaRPr lang="en-US" dirty="0"/>
          </a:p>
          <a:p>
            <a:endParaRPr lang="en-US" dirty="0"/>
          </a:p>
          <a:p>
            <a:endParaRPr lang="en-US" dirty="0"/>
          </a:p>
        </p:txBody>
      </p:sp>
      <p:pic>
        <p:nvPicPr>
          <p:cNvPr id="5" name="Picture 4">
            <a:extLst>
              <a:ext uri="{FF2B5EF4-FFF2-40B4-BE49-F238E27FC236}">
                <a16:creationId xmlns:a16="http://schemas.microsoft.com/office/drawing/2014/main" id="{C417E711-4C02-3144-B9D1-70B80DA450D9}"/>
              </a:ext>
            </a:extLst>
          </p:cNvPr>
          <p:cNvPicPr>
            <a:picLocks noChangeAspect="1"/>
          </p:cNvPicPr>
          <p:nvPr/>
        </p:nvPicPr>
        <p:blipFill>
          <a:blip r:embed="rId5"/>
          <a:stretch>
            <a:fillRect/>
          </a:stretch>
        </p:blipFill>
        <p:spPr>
          <a:xfrm>
            <a:off x="6865917" y="3200400"/>
            <a:ext cx="1480913" cy="1828800"/>
          </a:xfrm>
          <a:prstGeom prst="rect">
            <a:avLst/>
          </a:prstGeom>
        </p:spPr>
      </p:pic>
    </p:spTree>
    <p:extLst>
      <p:ext uri="{BB962C8B-B14F-4D97-AF65-F5344CB8AC3E}">
        <p14:creationId xmlns:p14="http://schemas.microsoft.com/office/powerpoint/2010/main" val="50239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1793-E8D4-5B41-BAEC-B80E76D10C1D}"/>
              </a:ext>
            </a:extLst>
          </p:cNvPr>
          <p:cNvSpPr>
            <a:spLocks noGrp="1"/>
          </p:cNvSpPr>
          <p:nvPr>
            <p:ph type="title"/>
          </p:nvPr>
        </p:nvSpPr>
        <p:spPr/>
        <p:txBody>
          <a:bodyPr/>
          <a:lstStyle/>
          <a:p>
            <a:r>
              <a:rPr lang="en-US" dirty="0"/>
              <a:t>Research into renewables</a:t>
            </a:r>
          </a:p>
        </p:txBody>
      </p:sp>
      <p:sp>
        <p:nvSpPr>
          <p:cNvPr id="3" name="Content Placeholder 2">
            <a:extLst>
              <a:ext uri="{FF2B5EF4-FFF2-40B4-BE49-F238E27FC236}">
                <a16:creationId xmlns:a16="http://schemas.microsoft.com/office/drawing/2014/main" id="{51E15FBC-121B-4146-B822-84B5477C0706}"/>
              </a:ext>
            </a:extLst>
          </p:cNvPr>
          <p:cNvSpPr>
            <a:spLocks noGrp="1"/>
          </p:cNvSpPr>
          <p:nvPr>
            <p:ph idx="1"/>
          </p:nvPr>
        </p:nvSpPr>
        <p:spPr/>
        <p:txBody>
          <a:bodyPr>
            <a:normAutofit fontScale="40000" lnSpcReduction="20000"/>
          </a:bodyPr>
          <a:lstStyle/>
          <a:p>
            <a:r>
              <a:rPr lang="en-US" b="1" dirty="0"/>
              <a:t>Three case study energy sources will be Nuclear</a:t>
            </a:r>
            <a:r>
              <a:rPr lang="en-US" b="1" i="1" dirty="0"/>
              <a:t>, and a choice of Wind, Solar Power, Geothermal  or HEP</a:t>
            </a:r>
            <a:r>
              <a:rPr lang="en-US" dirty="0"/>
              <a:t>.</a:t>
            </a:r>
            <a:br>
              <a:rPr lang="en-US" dirty="0"/>
            </a:br>
            <a:br>
              <a:rPr lang="en-US" dirty="0"/>
            </a:br>
            <a:r>
              <a:rPr lang="en-US" dirty="0"/>
              <a:t>Use your internet research skills, the videos on Weebly and page 483-484 of the IB DP Geography textbook and kognity  (section 3.2.6-3.2.8) to help you to research the following: </a:t>
            </a:r>
            <a:br>
              <a:rPr lang="en-US" dirty="0"/>
            </a:br>
            <a:br>
              <a:rPr lang="en-US" dirty="0"/>
            </a:br>
            <a:r>
              <a:rPr lang="en-US" b="1" dirty="0"/>
              <a:t>Task 1</a:t>
            </a:r>
            <a:r>
              <a:rPr lang="en-US" dirty="0"/>
              <a:t> - Create a revision resource  case study of your chosen energy sources with the following information included:</a:t>
            </a:r>
            <a:br>
              <a:rPr lang="en-US" dirty="0"/>
            </a:br>
            <a:br>
              <a:rPr lang="en-US" dirty="0"/>
            </a:br>
            <a:r>
              <a:rPr lang="en-US" dirty="0" err="1"/>
              <a:t>i</a:t>
            </a:r>
            <a:r>
              <a:rPr lang="en-US" dirty="0"/>
              <a:t>. Location map to show suitable places to generate this type of energy (e.g. wind/solar power suitability map, security issues concerning the siting of nuclear power plants (think of Chernobyl &amp; Fukushima)</a:t>
            </a:r>
            <a:br>
              <a:rPr lang="en-US" dirty="0"/>
            </a:br>
            <a:br>
              <a:rPr lang="en-US" dirty="0"/>
            </a:br>
            <a:r>
              <a:rPr lang="en-US" dirty="0"/>
              <a:t>ii. Details of how this form of energy can be harnessed (the production and mechanisms). Add images.</a:t>
            </a:r>
            <a:br>
              <a:rPr lang="en-US" dirty="0"/>
            </a:br>
            <a:br>
              <a:rPr lang="en-US" dirty="0"/>
            </a:br>
            <a:r>
              <a:rPr lang="en-US" dirty="0"/>
              <a:t>iii. Case study of domestic &amp; industrial use in MEDC's (name and details scheme)</a:t>
            </a:r>
            <a:br>
              <a:rPr lang="en-US" dirty="0"/>
            </a:br>
            <a:br>
              <a:rPr lang="en-US" dirty="0"/>
            </a:br>
            <a:r>
              <a:rPr lang="en-US" dirty="0"/>
              <a:t>iv. Case study of practical uses in LEDC's (name and detail scheme)</a:t>
            </a:r>
            <a:br>
              <a:rPr lang="en-US" dirty="0"/>
            </a:br>
            <a:br>
              <a:rPr lang="en-US" dirty="0"/>
            </a:br>
            <a:r>
              <a:rPr lang="en-US" dirty="0"/>
              <a:t>v. Drawbacks and criticisms</a:t>
            </a:r>
            <a:br>
              <a:rPr lang="en-US" dirty="0"/>
            </a:br>
            <a:br>
              <a:rPr lang="en-US" dirty="0"/>
            </a:br>
            <a:r>
              <a:rPr lang="en-US" dirty="0"/>
              <a:t>vi. Evaluation of suitability for future mass use. Can this improve energy security for certain countries? </a:t>
            </a:r>
            <a:br>
              <a:rPr lang="en-US" dirty="0"/>
            </a:br>
            <a:endParaRPr lang="en-US" dirty="0"/>
          </a:p>
        </p:txBody>
      </p:sp>
      <p:pic>
        <p:nvPicPr>
          <p:cNvPr id="6" name="Picture 5">
            <a:extLst>
              <a:ext uri="{FF2B5EF4-FFF2-40B4-BE49-F238E27FC236}">
                <a16:creationId xmlns:a16="http://schemas.microsoft.com/office/drawing/2014/main" id="{92E5C64A-76D9-114B-BED0-FCAC5DF11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5027612"/>
            <a:ext cx="2527371" cy="1555750"/>
          </a:xfrm>
          <a:prstGeom prst="rect">
            <a:avLst/>
          </a:prstGeom>
        </p:spPr>
      </p:pic>
    </p:spTree>
    <p:extLst>
      <p:ext uri="{BB962C8B-B14F-4D97-AF65-F5344CB8AC3E}">
        <p14:creationId xmlns:p14="http://schemas.microsoft.com/office/powerpoint/2010/main" val="19501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9F5F-42B7-7C42-8777-67CAECE8EB8F}"/>
              </a:ext>
            </a:extLst>
          </p:cNvPr>
          <p:cNvSpPr>
            <a:spLocks noGrp="1"/>
          </p:cNvSpPr>
          <p:nvPr>
            <p:ph type="title"/>
          </p:nvPr>
        </p:nvSpPr>
        <p:spPr/>
        <p:txBody>
          <a:bodyPr/>
          <a:lstStyle/>
          <a:p>
            <a:r>
              <a:rPr lang="en-US" dirty="0"/>
              <a:t>Essay</a:t>
            </a:r>
          </a:p>
        </p:txBody>
      </p:sp>
      <p:sp>
        <p:nvSpPr>
          <p:cNvPr id="3" name="Content Placeholder 2">
            <a:extLst>
              <a:ext uri="{FF2B5EF4-FFF2-40B4-BE49-F238E27FC236}">
                <a16:creationId xmlns:a16="http://schemas.microsoft.com/office/drawing/2014/main" id="{93CB009F-6D23-9B45-8D3E-AC7F935AB380}"/>
              </a:ext>
            </a:extLst>
          </p:cNvPr>
          <p:cNvSpPr>
            <a:spLocks noGrp="1"/>
          </p:cNvSpPr>
          <p:nvPr>
            <p:ph idx="1"/>
          </p:nvPr>
        </p:nvSpPr>
        <p:spPr/>
        <p:txBody>
          <a:bodyPr>
            <a:normAutofit fontScale="47500" lnSpcReduction="20000"/>
          </a:bodyPr>
          <a:lstStyle/>
          <a:p>
            <a:pPr marL="0" indent="0">
              <a:buNone/>
            </a:pPr>
            <a:r>
              <a:rPr lang="en-US" sz="5000" dirty="0">
                <a:solidFill>
                  <a:srgbClr val="0070C0"/>
                </a:solidFill>
              </a:rPr>
              <a:t>Examine the changing importance of three energy alternatives to oil [10 Marks].</a:t>
            </a:r>
            <a:br>
              <a:rPr lang="en-US" dirty="0"/>
            </a:br>
            <a:br>
              <a:rPr lang="en-US" dirty="0"/>
            </a:br>
            <a:r>
              <a:rPr lang="en-US" dirty="0"/>
              <a:t>Your teacher will write the introduction to this piece of work (see below) and you will be responsible for using your research  to formulate your middle section and conclusion (</a:t>
            </a:r>
            <a:r>
              <a:rPr lang="en-US" b="1" u="sng" dirty="0">
                <a:hlinkClick r:id="rId2"/>
              </a:rPr>
              <a:t>as per the IB essay planner</a:t>
            </a:r>
            <a:r>
              <a:rPr lang="en-US" dirty="0"/>
              <a:t>). </a:t>
            </a:r>
            <a:br>
              <a:rPr lang="en-US" dirty="0"/>
            </a:br>
            <a:br>
              <a:rPr lang="en-US" dirty="0"/>
            </a:br>
            <a:r>
              <a:rPr lang="en-US" b="1" u="sng" dirty="0"/>
              <a:t>Introduction to IB Essay</a:t>
            </a:r>
            <a:r>
              <a:rPr lang="en-US" b="1" dirty="0"/>
              <a:t>. </a:t>
            </a:r>
            <a:br>
              <a:rPr lang="en-US" dirty="0"/>
            </a:br>
            <a:br>
              <a:rPr lang="en-US" dirty="0"/>
            </a:br>
            <a:r>
              <a:rPr lang="en-US" b="1" dirty="0"/>
              <a:t>In 2018, oil continues to fuel the modern world. No other substance on earth can equal the enormous impact which the use of oil has had on so many people, so rapidly, in so many ways, and in so many places around the world.</a:t>
            </a:r>
            <a:br>
              <a:rPr lang="en-US" b="1" dirty="0"/>
            </a:br>
            <a:br>
              <a:rPr lang="en-US" b="1" dirty="0"/>
            </a:br>
            <a:r>
              <a:rPr lang="en-US" b="1" dirty="0"/>
              <a:t>Oil in its various refined forms, such as petrol, kerosene, and diesel, has a unique combination of many desirable and useful characteristics including current availability in (decreasing) abundance, ease of transportation and storage and great versatility in end use. Oil is also useful as more than an energy source. It is the basis for the manufacture of petrochemical products including plastics, medicines, paints, and a huge number of other useful materials.</a:t>
            </a:r>
            <a:br>
              <a:rPr lang="en-US" dirty="0"/>
            </a:br>
            <a:br>
              <a:rPr lang="en-US" dirty="0"/>
            </a:br>
            <a:r>
              <a:rPr lang="en-US" b="1" dirty="0"/>
              <a:t>Alternative energy sources must be compared with oil in all these various attributes when their substitution for oil is considered. To the untrained geographer, none appears to completely equal oil. This essay will explore the extent to which nuclear, wind and solar power could be considered as a long term replacement for oil and their changing importance in countries at different levels of development. </a:t>
            </a:r>
            <a:r>
              <a:rPr lang="en-US" dirty="0"/>
              <a:t>​</a:t>
            </a:r>
          </a:p>
        </p:txBody>
      </p:sp>
    </p:spTree>
    <p:extLst>
      <p:ext uri="{BB962C8B-B14F-4D97-AF65-F5344CB8AC3E}">
        <p14:creationId xmlns:p14="http://schemas.microsoft.com/office/powerpoint/2010/main" val="202978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85B9-1A19-044F-B75D-6EC50E8241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F2ADD0-F5F1-AC45-B37B-0DF624799B9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B0A44D9-C976-6E4B-BB53-DF43AA811197}"/>
              </a:ext>
            </a:extLst>
          </p:cNvPr>
          <p:cNvPicPr>
            <a:picLocks noChangeAspect="1"/>
          </p:cNvPicPr>
          <p:nvPr/>
        </p:nvPicPr>
        <p:blipFill>
          <a:blip r:embed="rId2"/>
          <a:stretch>
            <a:fillRect/>
          </a:stretch>
        </p:blipFill>
        <p:spPr>
          <a:xfrm>
            <a:off x="0" y="371445"/>
            <a:ext cx="9144000" cy="6115110"/>
          </a:xfrm>
          <a:prstGeom prst="rect">
            <a:avLst/>
          </a:prstGeom>
        </p:spPr>
      </p:pic>
      <p:sp>
        <p:nvSpPr>
          <p:cNvPr id="5" name="Rectangle 4">
            <a:extLst>
              <a:ext uri="{FF2B5EF4-FFF2-40B4-BE49-F238E27FC236}">
                <a16:creationId xmlns:a16="http://schemas.microsoft.com/office/drawing/2014/main" id="{23816946-4ED7-DE4F-BE69-EB1DE21778CF}"/>
              </a:ext>
            </a:extLst>
          </p:cNvPr>
          <p:cNvSpPr/>
          <p:nvPr/>
        </p:nvSpPr>
        <p:spPr>
          <a:xfrm>
            <a:off x="2743200" y="6260196"/>
            <a:ext cx="6400800" cy="369332"/>
          </a:xfrm>
          <a:prstGeom prst="rect">
            <a:avLst/>
          </a:prstGeom>
        </p:spPr>
        <p:txBody>
          <a:bodyPr wrap="square">
            <a:spAutoFit/>
          </a:bodyPr>
          <a:lstStyle/>
          <a:p>
            <a:r>
              <a:rPr lang="en-US" dirty="0">
                <a:hlinkClick r:id="rId3"/>
              </a:rPr>
              <a:t>https://</a:t>
            </a:r>
            <a:r>
              <a:rPr lang="en-US" dirty="0" err="1">
                <a:hlinkClick r:id="rId3"/>
              </a:rPr>
              <a:t>www.eti.co.uk</a:t>
            </a:r>
            <a:r>
              <a:rPr lang="en-US" dirty="0">
                <a:hlinkClick r:id="rId3"/>
              </a:rPr>
              <a:t>/insights/development-insight/</a:t>
            </a:r>
            <a:endParaRPr lang="en-US" dirty="0"/>
          </a:p>
        </p:txBody>
      </p:sp>
      <p:sp>
        <p:nvSpPr>
          <p:cNvPr id="6" name="TextBox 5">
            <a:extLst>
              <a:ext uri="{FF2B5EF4-FFF2-40B4-BE49-F238E27FC236}">
                <a16:creationId xmlns:a16="http://schemas.microsoft.com/office/drawing/2014/main" id="{0D901395-B125-524B-AAC5-CD6C88982234}"/>
              </a:ext>
            </a:extLst>
          </p:cNvPr>
          <p:cNvSpPr txBox="1"/>
          <p:nvPr/>
        </p:nvSpPr>
        <p:spPr>
          <a:xfrm>
            <a:off x="228600" y="0"/>
            <a:ext cx="2971800" cy="461665"/>
          </a:xfrm>
          <a:prstGeom prst="rect">
            <a:avLst/>
          </a:prstGeom>
          <a:noFill/>
        </p:spPr>
        <p:txBody>
          <a:bodyPr wrap="square" rtlCol="0">
            <a:spAutoFit/>
          </a:bodyPr>
          <a:lstStyle/>
          <a:p>
            <a:r>
              <a:rPr lang="en-US" sz="2400" dirty="0"/>
              <a:t>Infographic practice </a:t>
            </a:r>
          </a:p>
        </p:txBody>
      </p:sp>
    </p:spTree>
    <p:extLst>
      <p:ext uri="{BB962C8B-B14F-4D97-AF65-F5344CB8AC3E}">
        <p14:creationId xmlns:p14="http://schemas.microsoft.com/office/powerpoint/2010/main" val="3239031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017D9B-92AE-0D40-B68D-09B2193338AD}"/>
              </a:ext>
            </a:extLst>
          </p:cNvPr>
          <p:cNvSpPr>
            <a:spLocks noGrp="1"/>
          </p:cNvSpPr>
          <p:nvPr>
            <p:ph type="title"/>
          </p:nvPr>
        </p:nvSpPr>
        <p:spPr/>
        <p:txBody>
          <a:bodyPr>
            <a:normAutofit fontScale="90000"/>
          </a:bodyPr>
          <a:lstStyle/>
          <a:p>
            <a:r>
              <a:rPr lang="en-US" dirty="0"/>
              <a:t>Study the Infographic and answer the following questions</a:t>
            </a:r>
            <a:br>
              <a:rPr lang="en-US" dirty="0"/>
            </a:br>
            <a:endParaRPr lang="en-US" dirty="0"/>
          </a:p>
        </p:txBody>
      </p:sp>
      <p:sp>
        <p:nvSpPr>
          <p:cNvPr id="5" name="Content Placeholder 4">
            <a:extLst>
              <a:ext uri="{FF2B5EF4-FFF2-40B4-BE49-F238E27FC236}">
                <a16:creationId xmlns:a16="http://schemas.microsoft.com/office/drawing/2014/main" id="{D89F9459-B836-444A-9CD4-674FD2DAC1BF}"/>
              </a:ext>
            </a:extLst>
          </p:cNvPr>
          <p:cNvSpPr>
            <a:spLocks noGrp="1"/>
          </p:cNvSpPr>
          <p:nvPr>
            <p:ph sz="half" idx="1"/>
          </p:nvPr>
        </p:nvSpPr>
        <p:spPr>
          <a:xfrm>
            <a:off x="457200" y="1600200"/>
            <a:ext cx="6477000" cy="4525963"/>
          </a:xfrm>
        </p:spPr>
        <p:txBody>
          <a:bodyPr>
            <a:normAutofit/>
          </a:bodyPr>
          <a:lstStyle/>
          <a:p>
            <a:pPr marL="457200" indent="-457200">
              <a:buFont typeface="+mj-lt"/>
              <a:buAutoNum type="arabicPeriod"/>
            </a:pPr>
            <a:r>
              <a:rPr lang="en-US" sz="2000" dirty="0"/>
              <a:t>Identify the main purpose of the infographic</a:t>
            </a:r>
          </a:p>
          <a:p>
            <a:pPr marL="457200" indent="-457200">
              <a:buFont typeface="+mj-lt"/>
              <a:buAutoNum type="arabicPeriod"/>
            </a:pPr>
            <a:r>
              <a:rPr lang="en-US" sz="2000" dirty="0"/>
              <a:t>Discuss who consider to be the main target audience for the infographics</a:t>
            </a:r>
          </a:p>
          <a:p>
            <a:pPr marL="457200" indent="-457200">
              <a:buFont typeface="+mj-lt"/>
              <a:buAutoNum type="arabicPeriod"/>
            </a:pPr>
            <a:r>
              <a:rPr lang="en-US" sz="2000" dirty="0"/>
              <a:t>Identify the main ways the UK will reach a low carbon economy</a:t>
            </a:r>
          </a:p>
          <a:p>
            <a:endParaRPr lang="en-US" dirty="0"/>
          </a:p>
        </p:txBody>
      </p:sp>
      <p:sp>
        <p:nvSpPr>
          <p:cNvPr id="6" name="Content Placeholder 5">
            <a:extLst>
              <a:ext uri="{FF2B5EF4-FFF2-40B4-BE49-F238E27FC236}">
                <a16:creationId xmlns:a16="http://schemas.microsoft.com/office/drawing/2014/main" id="{70F2EC5D-334A-6A41-B104-1B703DF89039}"/>
              </a:ext>
            </a:extLst>
          </p:cNvPr>
          <p:cNvSpPr>
            <a:spLocks noGrp="1"/>
          </p:cNvSpPr>
          <p:nvPr>
            <p:ph sz="half" idx="2"/>
          </p:nvPr>
        </p:nvSpPr>
        <p:spPr/>
        <p:txBody>
          <a:bodyPr>
            <a:normAutofit/>
          </a:bodyPr>
          <a:lstStyle/>
          <a:p>
            <a:endParaRPr lang="en-US" dirty="0"/>
          </a:p>
        </p:txBody>
      </p:sp>
      <p:pic>
        <p:nvPicPr>
          <p:cNvPr id="7" name="Picture 6">
            <a:extLst>
              <a:ext uri="{FF2B5EF4-FFF2-40B4-BE49-F238E27FC236}">
                <a16:creationId xmlns:a16="http://schemas.microsoft.com/office/drawing/2014/main" id="{20F23EC9-F389-FF49-80BC-E466B6A44BAF}"/>
              </a:ext>
            </a:extLst>
          </p:cNvPr>
          <p:cNvPicPr>
            <a:picLocks noChangeAspect="1"/>
          </p:cNvPicPr>
          <p:nvPr/>
        </p:nvPicPr>
        <p:blipFill>
          <a:blip r:embed="rId2"/>
          <a:stretch>
            <a:fillRect/>
          </a:stretch>
        </p:blipFill>
        <p:spPr>
          <a:xfrm>
            <a:off x="3505200" y="3267826"/>
            <a:ext cx="4930357" cy="3297209"/>
          </a:xfrm>
          <a:prstGeom prst="rect">
            <a:avLst/>
          </a:prstGeom>
        </p:spPr>
      </p:pic>
    </p:spTree>
    <p:extLst>
      <p:ext uri="{BB962C8B-B14F-4D97-AF65-F5344CB8AC3E}">
        <p14:creationId xmlns:p14="http://schemas.microsoft.com/office/powerpoint/2010/main" val="104055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cap="all" dirty="0">
                <a:solidFill>
                  <a:srgbClr val="292E3E"/>
                </a:solidFill>
                <a:latin typeface="Lato"/>
              </a:rPr>
              <a:t>PATTERNS &amp; TRENDS IN </a:t>
            </a:r>
            <a:r>
              <a:rPr lang="en-US" sz="3100" b="1" cap="all" dirty="0">
                <a:solidFill>
                  <a:srgbClr val="3F3F3F"/>
                </a:solidFill>
                <a:latin typeface="Lato"/>
              </a:rPr>
              <a:t>ENERGY - CHANGING IMPORTANCE OF HYDROCARBONS... </a:t>
            </a:r>
            <a:r>
              <a:rPr lang="en-US" sz="3100" cap="all" dirty="0">
                <a:solidFill>
                  <a:srgbClr val="292E3E"/>
                </a:solidFill>
                <a:latin typeface="Lato"/>
              </a:rPr>
              <a:t>​</a:t>
            </a:r>
            <a:br>
              <a:rPr lang="en-US" cap="all" dirty="0">
                <a:solidFill>
                  <a:srgbClr val="292E3E"/>
                </a:solidFill>
                <a:latin typeface="Lato"/>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27" y="1600200"/>
            <a:ext cx="7861745" cy="4525963"/>
          </a:xfrm>
        </p:spPr>
      </p:pic>
      <p:sp>
        <p:nvSpPr>
          <p:cNvPr id="4" name="Rectangle 3"/>
          <p:cNvSpPr/>
          <p:nvPr/>
        </p:nvSpPr>
        <p:spPr>
          <a:xfrm>
            <a:off x="3803860" y="6308725"/>
            <a:ext cx="4882940" cy="369332"/>
          </a:xfrm>
          <a:prstGeom prst="rect">
            <a:avLst/>
          </a:prstGeom>
        </p:spPr>
        <p:txBody>
          <a:bodyPr wrap="none">
            <a:spAutoFit/>
          </a:bodyPr>
          <a:lstStyle/>
          <a:p>
            <a:r>
              <a:rPr lang="en-US" dirty="0">
                <a:hlinkClick r:id="rId3"/>
              </a:rPr>
              <a:t>https://www.labs.timogrossenbacher.ch/worldoil/</a:t>
            </a:r>
            <a:endParaRPr lang="en-US" dirty="0"/>
          </a:p>
        </p:txBody>
      </p:sp>
    </p:spTree>
    <p:extLst>
      <p:ext uri="{BB962C8B-B14F-4D97-AF65-F5344CB8AC3E}">
        <p14:creationId xmlns:p14="http://schemas.microsoft.com/office/powerpoint/2010/main" val="19525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242888" y="342900"/>
            <a:ext cx="7972425" cy="6431265"/>
          </a:xfrm>
          <a:prstGeom prst="rect">
            <a:avLst/>
          </a:prstGeom>
          <a:noFill/>
          <a:ln w="12700" cap="flat">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resources on the previous 2 slides answer the question: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8229600" cy="1494729"/>
          </a:xfrm>
        </p:spPr>
      </p:pic>
      <p:sp>
        <p:nvSpPr>
          <p:cNvPr id="5" name="TextBox 4"/>
          <p:cNvSpPr txBox="1"/>
          <p:nvPr/>
        </p:nvSpPr>
        <p:spPr>
          <a:xfrm>
            <a:off x="685800" y="3859796"/>
            <a:ext cx="7467600" cy="2492990"/>
          </a:xfrm>
          <a:prstGeom prst="rect">
            <a:avLst/>
          </a:prstGeom>
          <a:noFill/>
        </p:spPr>
        <p:txBody>
          <a:bodyPr wrap="square" rtlCol="0">
            <a:spAutoFit/>
          </a:bodyPr>
          <a:lstStyle/>
          <a:p>
            <a:r>
              <a:rPr lang="en-US" sz="2800" dirty="0">
                <a:solidFill>
                  <a:srgbClr val="7030A0"/>
                </a:solidFill>
              </a:rPr>
              <a:t>How has this changed?</a:t>
            </a:r>
          </a:p>
          <a:p>
            <a:r>
              <a:rPr lang="en-US" sz="2800" dirty="0">
                <a:solidFill>
                  <a:srgbClr val="7030A0"/>
                </a:solidFill>
              </a:rPr>
              <a:t>Why has this changed? </a:t>
            </a:r>
          </a:p>
          <a:p>
            <a:endParaRPr lang="en-US" sz="2800" dirty="0">
              <a:solidFill>
                <a:srgbClr val="7030A0"/>
              </a:solidFill>
            </a:endParaRPr>
          </a:p>
          <a:p>
            <a:r>
              <a:rPr lang="en-US" sz="2400" dirty="0">
                <a:solidFill>
                  <a:srgbClr val="7030A0"/>
                </a:solidFill>
              </a:rPr>
              <a:t>Use p 479 of the core textbook to add detail to your answers- are there anymore recent examples you could add to the ones explained in the book</a:t>
            </a:r>
          </a:p>
        </p:txBody>
      </p:sp>
    </p:spTree>
    <p:extLst>
      <p:ext uri="{BB962C8B-B14F-4D97-AF65-F5344CB8AC3E}">
        <p14:creationId xmlns:p14="http://schemas.microsoft.com/office/powerpoint/2010/main" val="198585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p:txBody>
          <a:bodyPr>
            <a:normAutofit fontScale="85000" lnSpcReduction="10000"/>
          </a:bodyPr>
          <a:lstStyle/>
          <a:p>
            <a:pPr>
              <a:buNone/>
            </a:pPr>
            <a:r>
              <a:rPr lang="en-US" b="1" dirty="0">
                <a:solidFill>
                  <a:schemeClr val="accent4"/>
                </a:solidFill>
              </a:rPr>
              <a:t>Energy surplus</a:t>
            </a:r>
            <a:r>
              <a:rPr lang="en-US" dirty="0">
                <a:solidFill>
                  <a:schemeClr val="accent4"/>
                </a:solidFill>
              </a:rPr>
              <a:t>: </a:t>
            </a:r>
            <a:r>
              <a:rPr lang="en-US" dirty="0"/>
              <a:t>A country that has more than enough energy for its needs (e.g. Russia)</a:t>
            </a:r>
            <a:endParaRPr lang="en-US" dirty="0">
              <a:solidFill>
                <a:srgbClr val="FF0000"/>
              </a:solidFill>
            </a:endParaRPr>
          </a:p>
          <a:p>
            <a:pPr>
              <a:buNone/>
            </a:pPr>
            <a:r>
              <a:rPr lang="en-US" b="1" dirty="0">
                <a:solidFill>
                  <a:schemeClr val="accent1"/>
                </a:solidFill>
              </a:rPr>
              <a:t>Energy deficit: </a:t>
            </a:r>
            <a:r>
              <a:rPr lang="en-US" dirty="0"/>
              <a:t>A country that does not have enough energy reserves to meet its needs (e.g. USA)</a:t>
            </a:r>
          </a:p>
          <a:p>
            <a:pPr>
              <a:buNone/>
            </a:pPr>
            <a:r>
              <a:rPr lang="en-US" b="1" dirty="0">
                <a:solidFill>
                  <a:srgbClr val="FF0000"/>
                </a:solidFill>
              </a:rPr>
              <a:t>Energy security</a:t>
            </a:r>
            <a:r>
              <a:rPr lang="en-US" b="1" dirty="0"/>
              <a:t>: </a:t>
            </a:r>
            <a:r>
              <a:rPr lang="en-US" dirty="0"/>
              <a:t>access to reliable and affordable sources of energy. Areas with a surplus are said to be </a:t>
            </a:r>
            <a:r>
              <a:rPr lang="en-US" b="1" dirty="0"/>
              <a:t>energy secure, </a:t>
            </a:r>
            <a:r>
              <a:rPr lang="en-US" dirty="0"/>
              <a:t>areas with a deficit suffer </a:t>
            </a:r>
            <a:r>
              <a:rPr lang="en-US" b="1" dirty="0"/>
              <a:t>energy insecurity.</a:t>
            </a:r>
            <a:endParaRPr lang="en-US" dirty="0">
              <a:solidFill>
                <a:srgbClr val="FF0000"/>
              </a:solidFill>
            </a:endParaRPr>
          </a:p>
          <a:p>
            <a:pPr>
              <a:buNone/>
            </a:pPr>
            <a:r>
              <a:rPr lang="en-US" b="1" dirty="0">
                <a:solidFill>
                  <a:srgbClr val="92D050"/>
                </a:solidFill>
              </a:rPr>
              <a:t>Geopolitics:</a:t>
            </a:r>
            <a:r>
              <a:rPr lang="en-US" dirty="0">
                <a:solidFill>
                  <a:schemeClr val="accent3"/>
                </a:solidFill>
              </a:rPr>
              <a:t> </a:t>
            </a:r>
            <a:r>
              <a:rPr lang="en-US" dirty="0"/>
              <a:t>The study in the ways in which political decisions and processes affect the way space and resources are used. It is the relationship between geography, economics and politics. </a:t>
            </a:r>
          </a:p>
          <a:p>
            <a:pPr>
              <a:buNone/>
            </a:pP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7A00-7179-D54E-83B7-F0293DFB8A44}"/>
              </a:ext>
            </a:extLst>
          </p:cNvPr>
          <p:cNvSpPr>
            <a:spLocks noGrp="1"/>
          </p:cNvSpPr>
          <p:nvPr>
            <p:ph type="title"/>
          </p:nvPr>
        </p:nvSpPr>
        <p:spPr/>
        <p:txBody>
          <a:bodyPr/>
          <a:lstStyle/>
          <a:p>
            <a:r>
              <a:rPr lang="en-US" b="1" dirty="0"/>
              <a:t>Key term: </a:t>
            </a:r>
            <a:r>
              <a:rPr lang="en-US" dirty="0">
                <a:solidFill>
                  <a:srgbClr val="0070C0"/>
                </a:solidFill>
              </a:rPr>
              <a:t>Peak oil</a:t>
            </a:r>
          </a:p>
        </p:txBody>
      </p:sp>
      <p:sp>
        <p:nvSpPr>
          <p:cNvPr id="3" name="Content Placeholder 2">
            <a:extLst>
              <a:ext uri="{FF2B5EF4-FFF2-40B4-BE49-F238E27FC236}">
                <a16:creationId xmlns:a16="http://schemas.microsoft.com/office/drawing/2014/main" id="{995C8E96-023A-5D46-8946-16BB750EF629}"/>
              </a:ext>
            </a:extLst>
          </p:cNvPr>
          <p:cNvSpPr>
            <a:spLocks noGrp="1"/>
          </p:cNvSpPr>
          <p:nvPr>
            <p:ph idx="1"/>
          </p:nvPr>
        </p:nvSpPr>
        <p:spPr/>
        <p:txBody>
          <a:bodyPr/>
          <a:lstStyle/>
          <a:p>
            <a:pPr marL="0" indent="0">
              <a:buNone/>
            </a:pPr>
            <a:r>
              <a:rPr lang="en-US" dirty="0"/>
              <a:t>Peak oil refers to the hypothetical point at which global crude oil production will hit its maximum rate, after which production will start to decline.</a:t>
            </a:r>
            <a:br>
              <a:rPr lang="en-US" dirty="0"/>
            </a:br>
            <a:endParaRPr lang="en-US" dirty="0"/>
          </a:p>
        </p:txBody>
      </p:sp>
    </p:spTree>
    <p:extLst>
      <p:ext uri="{BB962C8B-B14F-4D97-AF65-F5344CB8AC3E}">
        <p14:creationId xmlns:p14="http://schemas.microsoft.com/office/powerpoint/2010/main" val="254562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48A8-4DAC-A347-881E-0311FF09DE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B982943-6AA8-C144-BACC-86E8CA40C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8131743" cy="5638800"/>
          </a:xfrm>
        </p:spPr>
      </p:pic>
    </p:spTree>
    <p:extLst>
      <p:ext uri="{BB962C8B-B14F-4D97-AF65-F5344CB8AC3E}">
        <p14:creationId xmlns:p14="http://schemas.microsoft.com/office/powerpoint/2010/main" val="320949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41FA-D444-D741-8F3B-F67F256197DA}"/>
              </a:ext>
            </a:extLst>
          </p:cNvPr>
          <p:cNvSpPr>
            <a:spLocks noGrp="1"/>
          </p:cNvSpPr>
          <p:nvPr>
            <p:ph type="title"/>
          </p:nvPr>
        </p:nvSpPr>
        <p:spPr/>
        <p:txBody>
          <a:bodyPr/>
          <a:lstStyle/>
          <a:p>
            <a:r>
              <a:rPr lang="en-US" dirty="0"/>
              <a:t>Peak oil</a:t>
            </a:r>
          </a:p>
        </p:txBody>
      </p:sp>
      <p:sp>
        <p:nvSpPr>
          <p:cNvPr id="3" name="Content Placeholder 2">
            <a:extLst>
              <a:ext uri="{FF2B5EF4-FFF2-40B4-BE49-F238E27FC236}">
                <a16:creationId xmlns:a16="http://schemas.microsoft.com/office/drawing/2014/main" id="{C615FB9D-154F-834B-A73E-9805DFF133A4}"/>
              </a:ext>
            </a:extLst>
          </p:cNvPr>
          <p:cNvSpPr>
            <a:spLocks noGrp="1"/>
          </p:cNvSpPr>
          <p:nvPr>
            <p:ph idx="1"/>
          </p:nvPr>
        </p:nvSpPr>
        <p:spPr/>
        <p:txBody>
          <a:bodyPr>
            <a:normAutofit fontScale="62500" lnSpcReduction="20000"/>
          </a:bodyPr>
          <a:lstStyle/>
          <a:p>
            <a:r>
              <a:rPr lang="en-US" dirty="0"/>
              <a:t>Make notes from the videos on the </a:t>
            </a:r>
            <a:r>
              <a:rPr lang="en-US" dirty="0" err="1"/>
              <a:t>weebly</a:t>
            </a:r>
            <a:r>
              <a:rPr lang="en-US" dirty="0"/>
              <a:t>...</a:t>
            </a:r>
            <a:br>
              <a:rPr lang="en-US" dirty="0"/>
            </a:br>
            <a:br>
              <a:rPr lang="en-US" dirty="0"/>
            </a:br>
            <a:r>
              <a:rPr lang="en-US" dirty="0"/>
              <a:t>​</a:t>
            </a:r>
            <a:r>
              <a:rPr lang="en-US" dirty="0" err="1"/>
              <a:t>i</a:t>
            </a:r>
            <a:r>
              <a:rPr lang="en-US" dirty="0"/>
              <a:t>. </a:t>
            </a:r>
            <a:r>
              <a:rPr lang="en-US" b="1" dirty="0"/>
              <a:t>How Much Oil Is Left on Earth?</a:t>
            </a:r>
            <a:r>
              <a:rPr lang="en-US" dirty="0"/>
              <a:t> - Where does our oil come from now?</a:t>
            </a:r>
            <a:br>
              <a:rPr lang="en-US" dirty="0"/>
            </a:br>
            <a:br>
              <a:rPr lang="en-US" dirty="0"/>
            </a:br>
            <a:r>
              <a:rPr lang="en-US" dirty="0"/>
              <a:t>ii. </a:t>
            </a:r>
            <a:r>
              <a:rPr lang="en-US" b="1" dirty="0"/>
              <a:t>Oil Production Has Peaked</a:t>
            </a:r>
            <a:r>
              <a:rPr lang="en-US" dirty="0"/>
              <a:t> - How have the patterns and trends of global oil consumption changed in recent years? </a:t>
            </a:r>
            <a:br>
              <a:rPr lang="en-US" dirty="0"/>
            </a:br>
            <a:br>
              <a:rPr lang="en-US" dirty="0"/>
            </a:br>
            <a:r>
              <a:rPr lang="en-US" dirty="0"/>
              <a:t>**3.00 - Make a sketch of the Hubbert's Peak graph on your sheet and annotate with data from the video**</a:t>
            </a:r>
            <a:br>
              <a:rPr lang="en-US" dirty="0"/>
            </a:br>
            <a:br>
              <a:rPr lang="en-US" dirty="0"/>
            </a:br>
            <a:r>
              <a:rPr lang="en-US" b="1" i="1" dirty="0"/>
              <a:t>"The better you do the job of exploiting oil and gas, the sooner that it is gone"</a:t>
            </a:r>
            <a:br>
              <a:rPr lang="en-US" dirty="0"/>
            </a:br>
            <a:br>
              <a:rPr lang="en-US" dirty="0"/>
            </a:br>
            <a:r>
              <a:rPr lang="en-US" b="1" dirty="0"/>
              <a:t>Task 2 </a:t>
            </a:r>
            <a:r>
              <a:rPr lang="en-US" dirty="0"/>
              <a:t>- 2017 Update - Watch the last video on the recent Trump ordered shrinking of two National Parks possibly with the view to drill for oil in these once protected areas. </a:t>
            </a:r>
          </a:p>
        </p:txBody>
      </p:sp>
    </p:spTree>
    <p:extLst>
      <p:ext uri="{BB962C8B-B14F-4D97-AF65-F5344CB8AC3E}">
        <p14:creationId xmlns:p14="http://schemas.microsoft.com/office/powerpoint/2010/main" val="1677665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4737</TotalTime>
  <Words>685</Words>
  <Application>Microsoft Macintosh PowerPoint</Application>
  <PresentationFormat>On-screen Show (4:3)</PresentationFormat>
  <Paragraphs>63</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dearJoe 5 CASUAL PRO</vt:lpstr>
      <vt:lpstr>Lato</vt:lpstr>
      <vt:lpstr>Office Theme</vt:lpstr>
      <vt:lpstr>​Subject Guide ​An overview of global patterns and trends in the availability and consumption of energy, including the relative and changing importance of hydrocarbons, nuclear power, renewables, new sources of modern energy.</vt:lpstr>
      <vt:lpstr>PowerPoint Presentation</vt:lpstr>
      <vt:lpstr>PATTERNS &amp; TRENDS IN ENERGY - CHANGING IMPORTANCE OF HYDROCARBONS... ​ </vt:lpstr>
      <vt:lpstr>PowerPoint Presentation</vt:lpstr>
      <vt:lpstr>Using the resources on the previous 2 slides answer the question: </vt:lpstr>
      <vt:lpstr>Key terms</vt:lpstr>
      <vt:lpstr>Key term: Peak oil</vt:lpstr>
      <vt:lpstr>PowerPoint Presentation</vt:lpstr>
      <vt:lpstr>Peak oil</vt:lpstr>
      <vt:lpstr>PowerPoint Presentation</vt:lpstr>
      <vt:lpstr>Synthesis: Optimism or Pessimism? </vt:lpstr>
      <vt:lpstr>PowerPoint Presentation</vt:lpstr>
      <vt:lpstr>Energy security in USA and Iceland </vt:lpstr>
      <vt:lpstr>Using the sources below decide which country is the most energy secure </vt:lpstr>
      <vt:lpstr>PowerPoint Presentation</vt:lpstr>
      <vt:lpstr>Research into renewables</vt:lpstr>
      <vt:lpstr>CHANGING IMPORTANCE OF RENEWABLES &amp; NEW SOURCES OF MODERN ENERGY... </vt:lpstr>
      <vt:lpstr>Possibilities: Nuclear power</vt:lpstr>
      <vt:lpstr>Solar lighting Tanzania </vt:lpstr>
      <vt:lpstr>Solar power: Tanzania </vt:lpstr>
      <vt:lpstr>Solar power: Tanzania </vt:lpstr>
      <vt:lpstr>PowerPoint Presentation</vt:lpstr>
      <vt:lpstr>PowerPoint Presentation</vt:lpstr>
      <vt:lpstr>Solar lights Tanzania </vt:lpstr>
      <vt:lpstr>Research into renewables</vt:lpstr>
      <vt:lpstr>Essay</vt:lpstr>
      <vt:lpstr>PowerPoint Presentation</vt:lpstr>
      <vt:lpstr>Study the Infographic and answer the following questions </vt:lpstr>
    </vt:vector>
  </TitlesOfParts>
  <Company>BSH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Unit: Patterns in Resource Consumption</dc:title>
  <dc:creator>agoodfellow</dc:creator>
  <cp:lastModifiedBy>Anna Bennett</cp:lastModifiedBy>
  <cp:revision>65</cp:revision>
  <dcterms:created xsi:type="dcterms:W3CDTF">2010-08-25T16:33:10Z</dcterms:created>
  <dcterms:modified xsi:type="dcterms:W3CDTF">2019-09-18T18:31:42Z</dcterms:modified>
</cp:coreProperties>
</file>