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5" r:id="rId3"/>
    <p:sldId id="271" r:id="rId4"/>
    <p:sldId id="272" r:id="rId5"/>
    <p:sldId id="260" r:id="rId6"/>
    <p:sldId id="261" r:id="rId7"/>
    <p:sldId id="262" r:id="rId8"/>
    <p:sldId id="265" r:id="rId9"/>
    <p:sldId id="266" r:id="rId10"/>
    <p:sldId id="285" r:id="rId11"/>
    <p:sldId id="286" r:id="rId12"/>
    <p:sldId id="287" r:id="rId13"/>
    <p:sldId id="288" r:id="rId14"/>
    <p:sldId id="289" r:id="rId15"/>
    <p:sldId id="267" r:id="rId16"/>
    <p:sldId id="268" r:id="rId17"/>
    <p:sldId id="269" r:id="rId18"/>
    <p:sldId id="277" r:id="rId19"/>
    <p:sldId id="279" r:id="rId20"/>
    <p:sldId id="282" r:id="rId21"/>
    <p:sldId id="280" r:id="rId22"/>
    <p:sldId id="274" r:id="rId23"/>
    <p:sldId id="270" r:id="rId24"/>
    <p:sldId id="284" r:id="rId25"/>
    <p:sldId id="291" r:id="rId26"/>
    <p:sldId id="293" r:id="rId27"/>
    <p:sldId id="294" r:id="rId28"/>
    <p:sldId id="295" r:id="rId29"/>
    <p:sldId id="29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8"/>
    <p:restoredTop sz="94611"/>
  </p:normalViewPr>
  <p:slideViewPr>
    <p:cSldViewPr snapToGrid="0" snapToObjects="1">
      <p:cViewPr varScale="1">
        <p:scale>
          <a:sx n="116" d="100"/>
          <a:sy n="116" d="100"/>
        </p:scale>
        <p:origin x="2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A862C-3C4D-A64B-9E08-C45AE3796B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AF7DCF-1130-6442-AD47-3984E4B7A2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39F6AA-531E-9F42-8E06-DD17A0462CD6}"/>
              </a:ext>
            </a:extLst>
          </p:cNvPr>
          <p:cNvSpPr>
            <a:spLocks noGrp="1"/>
          </p:cNvSpPr>
          <p:nvPr>
            <p:ph type="dt" sz="half" idx="10"/>
          </p:nvPr>
        </p:nvSpPr>
        <p:spPr/>
        <p:txBody>
          <a:bodyPr/>
          <a:lstStyle/>
          <a:p>
            <a:fld id="{6C2DCF4A-CB0B-3F40-B987-C21F0C9DCD8E}" type="datetimeFigureOut">
              <a:rPr lang="en-US" smtClean="0"/>
              <a:t>3/25/18</a:t>
            </a:fld>
            <a:endParaRPr lang="en-US"/>
          </a:p>
        </p:txBody>
      </p:sp>
      <p:sp>
        <p:nvSpPr>
          <p:cNvPr id="5" name="Footer Placeholder 4">
            <a:extLst>
              <a:ext uri="{FF2B5EF4-FFF2-40B4-BE49-F238E27FC236}">
                <a16:creationId xmlns:a16="http://schemas.microsoft.com/office/drawing/2014/main" id="{F0208D62-5FDB-0844-B4B4-2980B6E73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7F791-7801-A84D-B466-C14F8F3C288C}"/>
              </a:ext>
            </a:extLst>
          </p:cNvPr>
          <p:cNvSpPr>
            <a:spLocks noGrp="1"/>
          </p:cNvSpPr>
          <p:nvPr>
            <p:ph type="sldNum" sz="quarter" idx="12"/>
          </p:nvPr>
        </p:nvSpPr>
        <p:spPr/>
        <p:txBody>
          <a:bodyPr/>
          <a:lstStyle/>
          <a:p>
            <a:fld id="{683EC53B-028C-F048-A10D-FD4ED1A891B4}" type="slidenum">
              <a:rPr lang="en-US" smtClean="0"/>
              <a:t>‹#›</a:t>
            </a:fld>
            <a:endParaRPr lang="en-US"/>
          </a:p>
        </p:txBody>
      </p:sp>
    </p:spTree>
    <p:extLst>
      <p:ext uri="{BB962C8B-B14F-4D97-AF65-F5344CB8AC3E}">
        <p14:creationId xmlns:p14="http://schemas.microsoft.com/office/powerpoint/2010/main" val="226488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C3EF6-B28A-654E-8233-483B167020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4C92D5-FA12-6D48-BB6C-654FF9965B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D32874-7447-C945-A95B-1C16432414BA}"/>
              </a:ext>
            </a:extLst>
          </p:cNvPr>
          <p:cNvSpPr>
            <a:spLocks noGrp="1"/>
          </p:cNvSpPr>
          <p:nvPr>
            <p:ph type="dt" sz="half" idx="10"/>
          </p:nvPr>
        </p:nvSpPr>
        <p:spPr/>
        <p:txBody>
          <a:bodyPr/>
          <a:lstStyle/>
          <a:p>
            <a:fld id="{6C2DCF4A-CB0B-3F40-B987-C21F0C9DCD8E}" type="datetimeFigureOut">
              <a:rPr lang="en-US" smtClean="0"/>
              <a:t>3/25/18</a:t>
            </a:fld>
            <a:endParaRPr lang="en-US"/>
          </a:p>
        </p:txBody>
      </p:sp>
      <p:sp>
        <p:nvSpPr>
          <p:cNvPr id="5" name="Footer Placeholder 4">
            <a:extLst>
              <a:ext uri="{FF2B5EF4-FFF2-40B4-BE49-F238E27FC236}">
                <a16:creationId xmlns:a16="http://schemas.microsoft.com/office/drawing/2014/main" id="{77F9FC57-C1CA-6B42-ADAF-10C415FAE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714FB-65E6-484A-92EB-F6E842B5D2C6}"/>
              </a:ext>
            </a:extLst>
          </p:cNvPr>
          <p:cNvSpPr>
            <a:spLocks noGrp="1"/>
          </p:cNvSpPr>
          <p:nvPr>
            <p:ph type="sldNum" sz="quarter" idx="12"/>
          </p:nvPr>
        </p:nvSpPr>
        <p:spPr/>
        <p:txBody>
          <a:bodyPr/>
          <a:lstStyle/>
          <a:p>
            <a:fld id="{683EC53B-028C-F048-A10D-FD4ED1A891B4}" type="slidenum">
              <a:rPr lang="en-US" smtClean="0"/>
              <a:t>‹#›</a:t>
            </a:fld>
            <a:endParaRPr lang="en-US"/>
          </a:p>
        </p:txBody>
      </p:sp>
    </p:spTree>
    <p:extLst>
      <p:ext uri="{BB962C8B-B14F-4D97-AF65-F5344CB8AC3E}">
        <p14:creationId xmlns:p14="http://schemas.microsoft.com/office/powerpoint/2010/main" val="326643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C87868-48AE-264F-A13B-AD1F530562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2A1B9C-F66F-E145-8FBF-E57E7D05018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B4FF69-EB56-9046-95B5-F25BCCA0BB3A}"/>
              </a:ext>
            </a:extLst>
          </p:cNvPr>
          <p:cNvSpPr>
            <a:spLocks noGrp="1"/>
          </p:cNvSpPr>
          <p:nvPr>
            <p:ph type="dt" sz="half" idx="10"/>
          </p:nvPr>
        </p:nvSpPr>
        <p:spPr/>
        <p:txBody>
          <a:bodyPr/>
          <a:lstStyle/>
          <a:p>
            <a:fld id="{6C2DCF4A-CB0B-3F40-B987-C21F0C9DCD8E}" type="datetimeFigureOut">
              <a:rPr lang="en-US" smtClean="0"/>
              <a:t>3/25/18</a:t>
            </a:fld>
            <a:endParaRPr lang="en-US"/>
          </a:p>
        </p:txBody>
      </p:sp>
      <p:sp>
        <p:nvSpPr>
          <p:cNvPr id="5" name="Footer Placeholder 4">
            <a:extLst>
              <a:ext uri="{FF2B5EF4-FFF2-40B4-BE49-F238E27FC236}">
                <a16:creationId xmlns:a16="http://schemas.microsoft.com/office/drawing/2014/main" id="{F506E46F-E135-8C4E-A0C1-C5500591D7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CB78B-6398-344B-B7F0-1D1AD7500910}"/>
              </a:ext>
            </a:extLst>
          </p:cNvPr>
          <p:cNvSpPr>
            <a:spLocks noGrp="1"/>
          </p:cNvSpPr>
          <p:nvPr>
            <p:ph type="sldNum" sz="quarter" idx="12"/>
          </p:nvPr>
        </p:nvSpPr>
        <p:spPr/>
        <p:txBody>
          <a:bodyPr/>
          <a:lstStyle/>
          <a:p>
            <a:fld id="{683EC53B-028C-F048-A10D-FD4ED1A891B4}" type="slidenum">
              <a:rPr lang="en-US" smtClean="0"/>
              <a:t>‹#›</a:t>
            </a:fld>
            <a:endParaRPr lang="en-US"/>
          </a:p>
        </p:txBody>
      </p:sp>
    </p:spTree>
    <p:extLst>
      <p:ext uri="{BB962C8B-B14F-4D97-AF65-F5344CB8AC3E}">
        <p14:creationId xmlns:p14="http://schemas.microsoft.com/office/powerpoint/2010/main" val="106408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0BEA-0345-C149-9DFB-C1D598DF62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0A269-3F3B-5949-975E-2DBB198B26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F22FE-AB6A-694E-B6D1-4FBE7AA57C5E}"/>
              </a:ext>
            </a:extLst>
          </p:cNvPr>
          <p:cNvSpPr>
            <a:spLocks noGrp="1"/>
          </p:cNvSpPr>
          <p:nvPr>
            <p:ph type="dt" sz="half" idx="10"/>
          </p:nvPr>
        </p:nvSpPr>
        <p:spPr/>
        <p:txBody>
          <a:bodyPr/>
          <a:lstStyle/>
          <a:p>
            <a:fld id="{6C2DCF4A-CB0B-3F40-B987-C21F0C9DCD8E}" type="datetimeFigureOut">
              <a:rPr lang="en-US" smtClean="0"/>
              <a:t>3/25/18</a:t>
            </a:fld>
            <a:endParaRPr lang="en-US"/>
          </a:p>
        </p:txBody>
      </p:sp>
      <p:sp>
        <p:nvSpPr>
          <p:cNvPr id="5" name="Footer Placeholder 4">
            <a:extLst>
              <a:ext uri="{FF2B5EF4-FFF2-40B4-BE49-F238E27FC236}">
                <a16:creationId xmlns:a16="http://schemas.microsoft.com/office/drawing/2014/main" id="{BA06A93E-930C-044B-8086-CD9EF135E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F85C70-18FF-3247-81D0-9E6FBE7C9686}"/>
              </a:ext>
            </a:extLst>
          </p:cNvPr>
          <p:cNvSpPr>
            <a:spLocks noGrp="1"/>
          </p:cNvSpPr>
          <p:nvPr>
            <p:ph type="sldNum" sz="quarter" idx="12"/>
          </p:nvPr>
        </p:nvSpPr>
        <p:spPr/>
        <p:txBody>
          <a:bodyPr/>
          <a:lstStyle/>
          <a:p>
            <a:fld id="{683EC53B-028C-F048-A10D-FD4ED1A891B4}" type="slidenum">
              <a:rPr lang="en-US" smtClean="0"/>
              <a:t>‹#›</a:t>
            </a:fld>
            <a:endParaRPr lang="en-US"/>
          </a:p>
        </p:txBody>
      </p:sp>
    </p:spTree>
    <p:extLst>
      <p:ext uri="{BB962C8B-B14F-4D97-AF65-F5344CB8AC3E}">
        <p14:creationId xmlns:p14="http://schemas.microsoft.com/office/powerpoint/2010/main" val="277237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3CF00-43E7-B240-A71E-B5F3FB6BA8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839624-2385-FF4D-97BF-E732145F78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4B48C1-3773-CE42-8DF3-3BED8764B893}"/>
              </a:ext>
            </a:extLst>
          </p:cNvPr>
          <p:cNvSpPr>
            <a:spLocks noGrp="1"/>
          </p:cNvSpPr>
          <p:nvPr>
            <p:ph type="dt" sz="half" idx="10"/>
          </p:nvPr>
        </p:nvSpPr>
        <p:spPr/>
        <p:txBody>
          <a:bodyPr/>
          <a:lstStyle/>
          <a:p>
            <a:fld id="{6C2DCF4A-CB0B-3F40-B987-C21F0C9DCD8E}" type="datetimeFigureOut">
              <a:rPr lang="en-US" smtClean="0"/>
              <a:t>3/25/18</a:t>
            </a:fld>
            <a:endParaRPr lang="en-US"/>
          </a:p>
        </p:txBody>
      </p:sp>
      <p:sp>
        <p:nvSpPr>
          <p:cNvPr id="5" name="Footer Placeholder 4">
            <a:extLst>
              <a:ext uri="{FF2B5EF4-FFF2-40B4-BE49-F238E27FC236}">
                <a16:creationId xmlns:a16="http://schemas.microsoft.com/office/drawing/2014/main" id="{EBA2F9B5-5122-D843-A272-C6E5FFBAF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30F92-EDC8-8E46-97AD-2B992C6190FC}"/>
              </a:ext>
            </a:extLst>
          </p:cNvPr>
          <p:cNvSpPr>
            <a:spLocks noGrp="1"/>
          </p:cNvSpPr>
          <p:nvPr>
            <p:ph type="sldNum" sz="quarter" idx="12"/>
          </p:nvPr>
        </p:nvSpPr>
        <p:spPr/>
        <p:txBody>
          <a:bodyPr/>
          <a:lstStyle/>
          <a:p>
            <a:fld id="{683EC53B-028C-F048-A10D-FD4ED1A891B4}" type="slidenum">
              <a:rPr lang="en-US" smtClean="0"/>
              <a:t>‹#›</a:t>
            </a:fld>
            <a:endParaRPr lang="en-US"/>
          </a:p>
        </p:txBody>
      </p:sp>
    </p:spTree>
    <p:extLst>
      <p:ext uri="{BB962C8B-B14F-4D97-AF65-F5344CB8AC3E}">
        <p14:creationId xmlns:p14="http://schemas.microsoft.com/office/powerpoint/2010/main" val="3300635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F1CD3-3BB1-2145-BE8A-41F9FEE5C5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5EAF4-FDFD-7148-8E57-97A6DCE85C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EF5831-B224-924D-84D6-9368634C51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35A569-0442-A94F-8978-561F80F9FCCE}"/>
              </a:ext>
            </a:extLst>
          </p:cNvPr>
          <p:cNvSpPr>
            <a:spLocks noGrp="1"/>
          </p:cNvSpPr>
          <p:nvPr>
            <p:ph type="dt" sz="half" idx="10"/>
          </p:nvPr>
        </p:nvSpPr>
        <p:spPr/>
        <p:txBody>
          <a:bodyPr/>
          <a:lstStyle/>
          <a:p>
            <a:fld id="{6C2DCF4A-CB0B-3F40-B987-C21F0C9DCD8E}" type="datetimeFigureOut">
              <a:rPr lang="en-US" smtClean="0"/>
              <a:t>3/25/18</a:t>
            </a:fld>
            <a:endParaRPr lang="en-US"/>
          </a:p>
        </p:txBody>
      </p:sp>
      <p:sp>
        <p:nvSpPr>
          <p:cNvPr id="6" name="Footer Placeholder 5">
            <a:extLst>
              <a:ext uri="{FF2B5EF4-FFF2-40B4-BE49-F238E27FC236}">
                <a16:creationId xmlns:a16="http://schemas.microsoft.com/office/drawing/2014/main" id="{3117A751-BEBA-C14A-8921-49FA537F1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84633B-D373-9B40-9524-8B4CBC392E38}"/>
              </a:ext>
            </a:extLst>
          </p:cNvPr>
          <p:cNvSpPr>
            <a:spLocks noGrp="1"/>
          </p:cNvSpPr>
          <p:nvPr>
            <p:ph type="sldNum" sz="quarter" idx="12"/>
          </p:nvPr>
        </p:nvSpPr>
        <p:spPr/>
        <p:txBody>
          <a:bodyPr/>
          <a:lstStyle/>
          <a:p>
            <a:fld id="{683EC53B-028C-F048-A10D-FD4ED1A891B4}" type="slidenum">
              <a:rPr lang="en-US" smtClean="0"/>
              <a:t>‹#›</a:t>
            </a:fld>
            <a:endParaRPr lang="en-US"/>
          </a:p>
        </p:txBody>
      </p:sp>
    </p:spTree>
    <p:extLst>
      <p:ext uri="{BB962C8B-B14F-4D97-AF65-F5344CB8AC3E}">
        <p14:creationId xmlns:p14="http://schemas.microsoft.com/office/powerpoint/2010/main" val="245344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3CB1-1234-6F40-A62A-0DAAC15B4D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A613E3-67F5-8C45-90BE-0ABB32CE7A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8016F26-5BC7-DB42-A4EF-6E48F9463E1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2D5A15-B83B-534F-AA2D-6C46FE8485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6D82F6-354B-3341-A13E-B2079025317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0528D6-0174-2842-8B6D-6FB7369CD161}"/>
              </a:ext>
            </a:extLst>
          </p:cNvPr>
          <p:cNvSpPr>
            <a:spLocks noGrp="1"/>
          </p:cNvSpPr>
          <p:nvPr>
            <p:ph type="dt" sz="half" idx="10"/>
          </p:nvPr>
        </p:nvSpPr>
        <p:spPr/>
        <p:txBody>
          <a:bodyPr/>
          <a:lstStyle/>
          <a:p>
            <a:fld id="{6C2DCF4A-CB0B-3F40-B987-C21F0C9DCD8E}" type="datetimeFigureOut">
              <a:rPr lang="en-US" smtClean="0"/>
              <a:t>3/25/18</a:t>
            </a:fld>
            <a:endParaRPr lang="en-US"/>
          </a:p>
        </p:txBody>
      </p:sp>
      <p:sp>
        <p:nvSpPr>
          <p:cNvPr id="8" name="Footer Placeholder 7">
            <a:extLst>
              <a:ext uri="{FF2B5EF4-FFF2-40B4-BE49-F238E27FC236}">
                <a16:creationId xmlns:a16="http://schemas.microsoft.com/office/drawing/2014/main" id="{2FAAD33F-347D-0E4B-9B42-3137C8739A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D0E51F-3B1D-2642-9D52-79AF12B99C4F}"/>
              </a:ext>
            </a:extLst>
          </p:cNvPr>
          <p:cNvSpPr>
            <a:spLocks noGrp="1"/>
          </p:cNvSpPr>
          <p:nvPr>
            <p:ph type="sldNum" sz="quarter" idx="12"/>
          </p:nvPr>
        </p:nvSpPr>
        <p:spPr/>
        <p:txBody>
          <a:bodyPr/>
          <a:lstStyle/>
          <a:p>
            <a:fld id="{683EC53B-028C-F048-A10D-FD4ED1A891B4}" type="slidenum">
              <a:rPr lang="en-US" smtClean="0"/>
              <a:t>‹#›</a:t>
            </a:fld>
            <a:endParaRPr lang="en-US"/>
          </a:p>
        </p:txBody>
      </p:sp>
    </p:spTree>
    <p:extLst>
      <p:ext uri="{BB962C8B-B14F-4D97-AF65-F5344CB8AC3E}">
        <p14:creationId xmlns:p14="http://schemas.microsoft.com/office/powerpoint/2010/main" val="785250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529-0F21-3F4B-839E-2669291000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847E2C-B383-3548-B8E1-55DE53061E86}"/>
              </a:ext>
            </a:extLst>
          </p:cNvPr>
          <p:cNvSpPr>
            <a:spLocks noGrp="1"/>
          </p:cNvSpPr>
          <p:nvPr>
            <p:ph type="dt" sz="half" idx="10"/>
          </p:nvPr>
        </p:nvSpPr>
        <p:spPr/>
        <p:txBody>
          <a:bodyPr/>
          <a:lstStyle/>
          <a:p>
            <a:fld id="{6C2DCF4A-CB0B-3F40-B987-C21F0C9DCD8E}" type="datetimeFigureOut">
              <a:rPr lang="en-US" smtClean="0"/>
              <a:t>3/25/18</a:t>
            </a:fld>
            <a:endParaRPr lang="en-US"/>
          </a:p>
        </p:txBody>
      </p:sp>
      <p:sp>
        <p:nvSpPr>
          <p:cNvPr id="4" name="Footer Placeholder 3">
            <a:extLst>
              <a:ext uri="{FF2B5EF4-FFF2-40B4-BE49-F238E27FC236}">
                <a16:creationId xmlns:a16="http://schemas.microsoft.com/office/drawing/2014/main" id="{F9E4E0C3-20F7-CE4C-958C-EEE4CD8113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A3CD48-EC08-2047-8869-4172F26EA396}"/>
              </a:ext>
            </a:extLst>
          </p:cNvPr>
          <p:cNvSpPr>
            <a:spLocks noGrp="1"/>
          </p:cNvSpPr>
          <p:nvPr>
            <p:ph type="sldNum" sz="quarter" idx="12"/>
          </p:nvPr>
        </p:nvSpPr>
        <p:spPr/>
        <p:txBody>
          <a:bodyPr/>
          <a:lstStyle/>
          <a:p>
            <a:fld id="{683EC53B-028C-F048-A10D-FD4ED1A891B4}" type="slidenum">
              <a:rPr lang="en-US" smtClean="0"/>
              <a:t>‹#›</a:t>
            </a:fld>
            <a:endParaRPr lang="en-US"/>
          </a:p>
        </p:txBody>
      </p:sp>
    </p:spTree>
    <p:extLst>
      <p:ext uri="{BB962C8B-B14F-4D97-AF65-F5344CB8AC3E}">
        <p14:creationId xmlns:p14="http://schemas.microsoft.com/office/powerpoint/2010/main" val="75317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0C0DF7-FCFB-9C4A-92F3-88D9F997A336}"/>
              </a:ext>
            </a:extLst>
          </p:cNvPr>
          <p:cNvSpPr>
            <a:spLocks noGrp="1"/>
          </p:cNvSpPr>
          <p:nvPr>
            <p:ph type="dt" sz="half" idx="10"/>
          </p:nvPr>
        </p:nvSpPr>
        <p:spPr/>
        <p:txBody>
          <a:bodyPr/>
          <a:lstStyle/>
          <a:p>
            <a:fld id="{6C2DCF4A-CB0B-3F40-B987-C21F0C9DCD8E}" type="datetimeFigureOut">
              <a:rPr lang="en-US" smtClean="0"/>
              <a:t>3/25/18</a:t>
            </a:fld>
            <a:endParaRPr lang="en-US"/>
          </a:p>
        </p:txBody>
      </p:sp>
      <p:sp>
        <p:nvSpPr>
          <p:cNvPr id="3" name="Footer Placeholder 2">
            <a:extLst>
              <a:ext uri="{FF2B5EF4-FFF2-40B4-BE49-F238E27FC236}">
                <a16:creationId xmlns:a16="http://schemas.microsoft.com/office/drawing/2014/main" id="{455F72CA-FDE5-9A40-B813-A5B26E51C0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22D18B-94BF-0D48-AD29-63235739F3B7}"/>
              </a:ext>
            </a:extLst>
          </p:cNvPr>
          <p:cNvSpPr>
            <a:spLocks noGrp="1"/>
          </p:cNvSpPr>
          <p:nvPr>
            <p:ph type="sldNum" sz="quarter" idx="12"/>
          </p:nvPr>
        </p:nvSpPr>
        <p:spPr/>
        <p:txBody>
          <a:bodyPr/>
          <a:lstStyle/>
          <a:p>
            <a:fld id="{683EC53B-028C-F048-A10D-FD4ED1A891B4}" type="slidenum">
              <a:rPr lang="en-US" smtClean="0"/>
              <a:t>‹#›</a:t>
            </a:fld>
            <a:endParaRPr lang="en-US"/>
          </a:p>
        </p:txBody>
      </p:sp>
    </p:spTree>
    <p:extLst>
      <p:ext uri="{BB962C8B-B14F-4D97-AF65-F5344CB8AC3E}">
        <p14:creationId xmlns:p14="http://schemas.microsoft.com/office/powerpoint/2010/main" val="69519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8A1C-89E3-794D-BB8B-C009CB4BA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DB72C2-0A9B-9743-82B2-3A51D30E41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259339-FAE7-D946-B880-9F87642C24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4830C7-C1E2-7143-A9BE-043C00278DC3}"/>
              </a:ext>
            </a:extLst>
          </p:cNvPr>
          <p:cNvSpPr>
            <a:spLocks noGrp="1"/>
          </p:cNvSpPr>
          <p:nvPr>
            <p:ph type="dt" sz="half" idx="10"/>
          </p:nvPr>
        </p:nvSpPr>
        <p:spPr/>
        <p:txBody>
          <a:bodyPr/>
          <a:lstStyle/>
          <a:p>
            <a:fld id="{6C2DCF4A-CB0B-3F40-B987-C21F0C9DCD8E}" type="datetimeFigureOut">
              <a:rPr lang="en-US" smtClean="0"/>
              <a:t>3/25/18</a:t>
            </a:fld>
            <a:endParaRPr lang="en-US"/>
          </a:p>
        </p:txBody>
      </p:sp>
      <p:sp>
        <p:nvSpPr>
          <p:cNvPr id="6" name="Footer Placeholder 5">
            <a:extLst>
              <a:ext uri="{FF2B5EF4-FFF2-40B4-BE49-F238E27FC236}">
                <a16:creationId xmlns:a16="http://schemas.microsoft.com/office/drawing/2014/main" id="{CCD35DFF-62FA-184F-A539-295AC9978B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CE5A2D-0BAF-6545-9C98-03D54257FC87}"/>
              </a:ext>
            </a:extLst>
          </p:cNvPr>
          <p:cNvSpPr>
            <a:spLocks noGrp="1"/>
          </p:cNvSpPr>
          <p:nvPr>
            <p:ph type="sldNum" sz="quarter" idx="12"/>
          </p:nvPr>
        </p:nvSpPr>
        <p:spPr/>
        <p:txBody>
          <a:bodyPr/>
          <a:lstStyle/>
          <a:p>
            <a:fld id="{683EC53B-028C-F048-A10D-FD4ED1A891B4}" type="slidenum">
              <a:rPr lang="en-US" smtClean="0"/>
              <a:t>‹#›</a:t>
            </a:fld>
            <a:endParaRPr lang="en-US"/>
          </a:p>
        </p:txBody>
      </p:sp>
    </p:spTree>
    <p:extLst>
      <p:ext uri="{BB962C8B-B14F-4D97-AF65-F5344CB8AC3E}">
        <p14:creationId xmlns:p14="http://schemas.microsoft.com/office/powerpoint/2010/main" val="861302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44913-BED0-7A49-84E4-D2A03C8434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0923AC-2016-4E43-A9FD-D1AA3D9AA0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1DBE17-0D97-4A49-BCF9-85C1977B75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D711B0-9C65-2F43-BC76-A6A53DF4C847}"/>
              </a:ext>
            </a:extLst>
          </p:cNvPr>
          <p:cNvSpPr>
            <a:spLocks noGrp="1"/>
          </p:cNvSpPr>
          <p:nvPr>
            <p:ph type="dt" sz="half" idx="10"/>
          </p:nvPr>
        </p:nvSpPr>
        <p:spPr/>
        <p:txBody>
          <a:bodyPr/>
          <a:lstStyle/>
          <a:p>
            <a:fld id="{6C2DCF4A-CB0B-3F40-B987-C21F0C9DCD8E}" type="datetimeFigureOut">
              <a:rPr lang="en-US" smtClean="0"/>
              <a:t>3/25/18</a:t>
            </a:fld>
            <a:endParaRPr lang="en-US"/>
          </a:p>
        </p:txBody>
      </p:sp>
      <p:sp>
        <p:nvSpPr>
          <p:cNvPr id="6" name="Footer Placeholder 5">
            <a:extLst>
              <a:ext uri="{FF2B5EF4-FFF2-40B4-BE49-F238E27FC236}">
                <a16:creationId xmlns:a16="http://schemas.microsoft.com/office/drawing/2014/main" id="{08194363-05F9-2A4A-9029-4B6C51DA15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C4A98-EABA-914D-983A-1482CE8DEDF0}"/>
              </a:ext>
            </a:extLst>
          </p:cNvPr>
          <p:cNvSpPr>
            <a:spLocks noGrp="1"/>
          </p:cNvSpPr>
          <p:nvPr>
            <p:ph type="sldNum" sz="quarter" idx="12"/>
          </p:nvPr>
        </p:nvSpPr>
        <p:spPr/>
        <p:txBody>
          <a:bodyPr/>
          <a:lstStyle/>
          <a:p>
            <a:fld id="{683EC53B-028C-F048-A10D-FD4ED1A891B4}" type="slidenum">
              <a:rPr lang="en-US" smtClean="0"/>
              <a:t>‹#›</a:t>
            </a:fld>
            <a:endParaRPr lang="en-US"/>
          </a:p>
        </p:txBody>
      </p:sp>
    </p:spTree>
    <p:extLst>
      <p:ext uri="{BB962C8B-B14F-4D97-AF65-F5344CB8AC3E}">
        <p14:creationId xmlns:p14="http://schemas.microsoft.com/office/powerpoint/2010/main" val="162739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94E1DF-8968-0641-9387-7435EC26E3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149C21-9575-D740-B226-EDF25FE931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6FF0B-98BC-FF4B-9681-EC965EE75E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DCF4A-CB0B-3F40-B987-C21F0C9DCD8E}" type="datetimeFigureOut">
              <a:rPr lang="en-US" smtClean="0"/>
              <a:t>3/25/18</a:t>
            </a:fld>
            <a:endParaRPr lang="en-US"/>
          </a:p>
        </p:txBody>
      </p:sp>
      <p:sp>
        <p:nvSpPr>
          <p:cNvPr id="5" name="Footer Placeholder 4">
            <a:extLst>
              <a:ext uri="{FF2B5EF4-FFF2-40B4-BE49-F238E27FC236}">
                <a16:creationId xmlns:a16="http://schemas.microsoft.com/office/drawing/2014/main" id="{90024760-0B4C-7B47-BE1B-260AFD4E8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3C525A-3B1B-6C4C-880F-372056628E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EC53B-028C-F048-A10D-FD4ED1A891B4}" type="slidenum">
              <a:rPr lang="en-US" smtClean="0"/>
              <a:t>‹#›</a:t>
            </a:fld>
            <a:endParaRPr lang="en-US"/>
          </a:p>
        </p:txBody>
      </p:sp>
    </p:spTree>
    <p:extLst>
      <p:ext uri="{BB962C8B-B14F-4D97-AF65-F5344CB8AC3E}">
        <p14:creationId xmlns:p14="http://schemas.microsoft.com/office/powerpoint/2010/main" val="2480988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youtube.com/watch?v=d7LO8lL4Ai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7964-FD80-5945-A65E-1576FB20AFE2}"/>
              </a:ext>
            </a:extLst>
          </p:cNvPr>
          <p:cNvSpPr>
            <a:spLocks noGrp="1"/>
          </p:cNvSpPr>
          <p:nvPr>
            <p:ph type="ctrTitle"/>
          </p:nvPr>
        </p:nvSpPr>
        <p:spPr/>
        <p:txBody>
          <a:bodyPr>
            <a:normAutofit/>
          </a:bodyPr>
          <a:lstStyle/>
          <a:p>
            <a:r>
              <a:rPr lang="en-US" sz="9600" dirty="0">
                <a:latin typeface="dearJoe 5 CASUAL PRO" panose="02000000000000000000" pitchFamily="2" charset="0"/>
              </a:rPr>
              <a:t>Energy </a:t>
            </a:r>
          </a:p>
        </p:txBody>
      </p:sp>
      <p:sp>
        <p:nvSpPr>
          <p:cNvPr id="3" name="Subtitle 2">
            <a:extLst>
              <a:ext uri="{FF2B5EF4-FFF2-40B4-BE49-F238E27FC236}">
                <a16:creationId xmlns:a16="http://schemas.microsoft.com/office/drawing/2014/main" id="{52DE3C3F-654F-B140-B0F2-D3CDC43A1053}"/>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AC669B57-B7E0-D74F-BBD6-0F8EECF77292}"/>
              </a:ext>
            </a:extLst>
          </p:cNvPr>
          <p:cNvPicPr>
            <a:picLocks noChangeAspect="1"/>
          </p:cNvPicPr>
          <p:nvPr/>
        </p:nvPicPr>
        <p:blipFill>
          <a:blip r:embed="rId2"/>
          <a:stretch>
            <a:fillRect/>
          </a:stretch>
        </p:blipFill>
        <p:spPr>
          <a:xfrm>
            <a:off x="674558" y="3697021"/>
            <a:ext cx="3122132" cy="2023402"/>
          </a:xfrm>
          <a:prstGeom prst="rect">
            <a:avLst/>
          </a:prstGeom>
        </p:spPr>
      </p:pic>
      <p:pic>
        <p:nvPicPr>
          <p:cNvPr id="6" name="Picture 5">
            <a:extLst>
              <a:ext uri="{FF2B5EF4-FFF2-40B4-BE49-F238E27FC236}">
                <a16:creationId xmlns:a16="http://schemas.microsoft.com/office/drawing/2014/main" id="{3DC0FDFD-D798-8E4B-BA7D-FB6EEBBE61A2}"/>
              </a:ext>
            </a:extLst>
          </p:cNvPr>
          <p:cNvPicPr>
            <a:picLocks noChangeAspect="1"/>
          </p:cNvPicPr>
          <p:nvPr/>
        </p:nvPicPr>
        <p:blipFill>
          <a:blip r:embed="rId3"/>
          <a:stretch>
            <a:fillRect/>
          </a:stretch>
        </p:blipFill>
        <p:spPr>
          <a:xfrm>
            <a:off x="4255826" y="3610172"/>
            <a:ext cx="3251200" cy="2197100"/>
          </a:xfrm>
          <a:prstGeom prst="rect">
            <a:avLst/>
          </a:prstGeom>
        </p:spPr>
      </p:pic>
      <p:pic>
        <p:nvPicPr>
          <p:cNvPr id="8" name="Picture 7">
            <a:extLst>
              <a:ext uri="{FF2B5EF4-FFF2-40B4-BE49-F238E27FC236}">
                <a16:creationId xmlns:a16="http://schemas.microsoft.com/office/drawing/2014/main" id="{2EB872B5-4D7E-7E42-949D-4E55AFB34062}"/>
              </a:ext>
            </a:extLst>
          </p:cNvPr>
          <p:cNvPicPr>
            <a:picLocks noChangeAspect="1"/>
          </p:cNvPicPr>
          <p:nvPr/>
        </p:nvPicPr>
        <p:blipFill>
          <a:blip r:embed="rId4"/>
          <a:stretch>
            <a:fillRect/>
          </a:stretch>
        </p:blipFill>
        <p:spPr>
          <a:xfrm>
            <a:off x="7966162" y="3602038"/>
            <a:ext cx="3596485" cy="2065801"/>
          </a:xfrm>
          <a:prstGeom prst="rect">
            <a:avLst/>
          </a:prstGeom>
        </p:spPr>
      </p:pic>
    </p:spTree>
    <p:extLst>
      <p:ext uri="{BB962C8B-B14F-4D97-AF65-F5344CB8AC3E}">
        <p14:creationId xmlns:p14="http://schemas.microsoft.com/office/powerpoint/2010/main" val="673884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B6AA1280-98D0-42C0-B164-819202D7DE8D}"/>
              </a:ext>
            </a:extLst>
          </p:cNvPr>
          <p:cNvSpPr/>
          <p:nvPr/>
        </p:nvSpPr>
        <p:spPr>
          <a:xfrm>
            <a:off x="1524000" y="-8012"/>
            <a:ext cx="9144000" cy="1057111"/>
          </a:xfrm>
          <a:prstGeom prst="flowChartDocument">
            <a:avLst/>
          </a:prstGeom>
          <a:solidFill>
            <a:srgbClr val="EB5D4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5" name="Picture 2" descr="Image result for lightbulb clipart">
            <a:extLst>
              <a:ext uri="{FF2B5EF4-FFF2-40B4-BE49-F238E27FC236}">
                <a16:creationId xmlns:a16="http://schemas.microsoft.com/office/drawing/2014/main" id="{63A65358-0EED-45FB-A062-CDADEC4680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783" y="93899"/>
            <a:ext cx="695075" cy="853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81717A-803E-4A1C-97A9-C8539A0BFE6A}"/>
              </a:ext>
            </a:extLst>
          </p:cNvPr>
          <p:cNvSpPr txBox="1"/>
          <p:nvPr/>
        </p:nvSpPr>
        <p:spPr>
          <a:xfrm>
            <a:off x="2414640" y="222894"/>
            <a:ext cx="3599935" cy="584775"/>
          </a:xfrm>
          <a:prstGeom prst="rect">
            <a:avLst/>
          </a:prstGeom>
          <a:noFill/>
          <a:ln>
            <a:noFill/>
          </a:ln>
        </p:spPr>
        <p:txBody>
          <a:bodyPr wrap="square" rtlCol="0">
            <a:spAutoFit/>
          </a:bodyPr>
          <a:lstStyle/>
          <a:p>
            <a:r>
              <a:rPr lang="en-GB" sz="3200" b="1" dirty="0">
                <a:solidFill>
                  <a:schemeClr val="bg1"/>
                </a:solidFill>
                <a:latin typeface="Trebuchet MS" panose="020B0603020202020204" pitchFamily="34" charset="0"/>
              </a:rPr>
              <a:t>ACTIVATE:</a:t>
            </a:r>
          </a:p>
        </p:txBody>
      </p:sp>
      <p:sp>
        <p:nvSpPr>
          <p:cNvPr id="7" name="Title 6">
            <a:extLst>
              <a:ext uri="{FF2B5EF4-FFF2-40B4-BE49-F238E27FC236}">
                <a16:creationId xmlns:a16="http://schemas.microsoft.com/office/drawing/2014/main" id="{E291AB83-4DB9-4995-BD6E-9E60E7B8CA1A}"/>
              </a:ext>
            </a:extLst>
          </p:cNvPr>
          <p:cNvSpPr>
            <a:spLocks noGrp="1"/>
          </p:cNvSpPr>
          <p:nvPr>
            <p:ph type="title"/>
          </p:nvPr>
        </p:nvSpPr>
        <p:spPr>
          <a:xfrm>
            <a:off x="1823054" y="1071930"/>
            <a:ext cx="8540670" cy="1005301"/>
          </a:xfrm>
          <a:solidFill>
            <a:schemeClr val="bg1"/>
          </a:solidFill>
          <a:ln>
            <a:solidFill>
              <a:schemeClr val="tx1"/>
            </a:solidFill>
          </a:ln>
        </p:spPr>
        <p:txBody>
          <a:bodyPr>
            <a:noAutofit/>
          </a:bodyPr>
          <a:lstStyle/>
          <a:p>
            <a:r>
              <a:rPr lang="en-GB" sz="3200" b="1" dirty="0">
                <a:latin typeface="Trebuchet MS" panose="020B0603020202020204" pitchFamily="34" charset="0"/>
              </a:rPr>
              <a:t>How is energy demand changing in the UK?</a:t>
            </a:r>
          </a:p>
        </p:txBody>
      </p:sp>
      <p:sp>
        <p:nvSpPr>
          <p:cNvPr id="8" name="Subtitle 2">
            <a:extLst>
              <a:ext uri="{FF2B5EF4-FFF2-40B4-BE49-F238E27FC236}">
                <a16:creationId xmlns:a16="http://schemas.microsoft.com/office/drawing/2014/main" id="{091B31A6-2BA3-49FA-AFAA-0C438966AC6A}"/>
              </a:ext>
            </a:extLst>
          </p:cNvPr>
          <p:cNvSpPr txBox="1">
            <a:spLocks/>
          </p:cNvSpPr>
          <p:nvPr/>
        </p:nvSpPr>
        <p:spPr>
          <a:xfrm>
            <a:off x="1823055" y="2143098"/>
            <a:ext cx="8540669" cy="4646286"/>
          </a:xfrm>
          <a:prstGeom prst="rect">
            <a:avLst/>
          </a:prstGeom>
          <a:solidFill>
            <a:schemeClr val="bg1">
              <a:alpha val="88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Trebuchet MS" panose="020B0603020202020204" pitchFamily="34" charset="0"/>
              </a:rPr>
              <a:t>Even though the  population is increasing, the energy consumption has fallen. </a:t>
            </a:r>
          </a:p>
        </p:txBody>
      </p:sp>
      <p:pic>
        <p:nvPicPr>
          <p:cNvPr id="2" name="Picture 1">
            <a:extLst>
              <a:ext uri="{FF2B5EF4-FFF2-40B4-BE49-F238E27FC236}">
                <a16:creationId xmlns:a16="http://schemas.microsoft.com/office/drawing/2014/main" id="{ABE0A7F6-8DA2-4785-8C1D-90A0CEB3781D}"/>
              </a:ext>
            </a:extLst>
          </p:cNvPr>
          <p:cNvPicPr>
            <a:picLocks noChangeAspect="1"/>
          </p:cNvPicPr>
          <p:nvPr/>
        </p:nvPicPr>
        <p:blipFill>
          <a:blip r:embed="rId3"/>
          <a:stretch>
            <a:fillRect/>
          </a:stretch>
        </p:blipFill>
        <p:spPr>
          <a:xfrm>
            <a:off x="5032745" y="2341280"/>
            <a:ext cx="5486095" cy="4878982"/>
          </a:xfrm>
          <a:prstGeom prst="rect">
            <a:avLst/>
          </a:prstGeom>
        </p:spPr>
      </p:pic>
      <p:sp>
        <p:nvSpPr>
          <p:cNvPr id="3" name="Arrow: Down 2">
            <a:extLst>
              <a:ext uri="{FF2B5EF4-FFF2-40B4-BE49-F238E27FC236}">
                <a16:creationId xmlns:a16="http://schemas.microsoft.com/office/drawing/2014/main" id="{49D1432E-0FF3-41ED-AF47-F8616960B534}"/>
              </a:ext>
            </a:extLst>
          </p:cNvPr>
          <p:cNvSpPr/>
          <p:nvPr/>
        </p:nvSpPr>
        <p:spPr>
          <a:xfrm>
            <a:off x="3895060" y="3274829"/>
            <a:ext cx="2009554" cy="336027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9" name="Picture 8" descr="Related image">
            <a:extLst>
              <a:ext uri="{FF2B5EF4-FFF2-40B4-BE49-F238E27FC236}">
                <a16:creationId xmlns:a16="http://schemas.microsoft.com/office/drawing/2014/main" id="{D6A67C0E-F010-4046-90F4-4C1BE7E693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1668" y="2843950"/>
            <a:ext cx="2082947" cy="21384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why">
            <a:extLst>
              <a:ext uri="{FF2B5EF4-FFF2-40B4-BE49-F238E27FC236}">
                <a16:creationId xmlns:a16="http://schemas.microsoft.com/office/drawing/2014/main" id="{B5FA6BD6-D261-4DC7-8684-514D82CD33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1968" y="3841992"/>
            <a:ext cx="2721935" cy="1248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68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B6AA1280-98D0-42C0-B164-819202D7DE8D}"/>
              </a:ext>
            </a:extLst>
          </p:cNvPr>
          <p:cNvSpPr/>
          <p:nvPr/>
        </p:nvSpPr>
        <p:spPr>
          <a:xfrm>
            <a:off x="1524000" y="-8012"/>
            <a:ext cx="9144000" cy="1057111"/>
          </a:xfrm>
          <a:prstGeom prst="flowChartDocument">
            <a:avLst/>
          </a:prstGeom>
          <a:solidFill>
            <a:srgbClr val="EB5D4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5" name="Picture 2" descr="Image result for lightbulb clipart">
            <a:extLst>
              <a:ext uri="{FF2B5EF4-FFF2-40B4-BE49-F238E27FC236}">
                <a16:creationId xmlns:a16="http://schemas.microsoft.com/office/drawing/2014/main" id="{63A65358-0EED-45FB-A062-CDADEC4680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783" y="93899"/>
            <a:ext cx="695075" cy="853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81717A-803E-4A1C-97A9-C8539A0BFE6A}"/>
              </a:ext>
            </a:extLst>
          </p:cNvPr>
          <p:cNvSpPr txBox="1"/>
          <p:nvPr/>
        </p:nvSpPr>
        <p:spPr>
          <a:xfrm>
            <a:off x="2414640" y="222894"/>
            <a:ext cx="3599935" cy="584775"/>
          </a:xfrm>
          <a:prstGeom prst="rect">
            <a:avLst/>
          </a:prstGeom>
          <a:noFill/>
          <a:ln>
            <a:noFill/>
          </a:ln>
        </p:spPr>
        <p:txBody>
          <a:bodyPr wrap="square" rtlCol="0">
            <a:spAutoFit/>
          </a:bodyPr>
          <a:lstStyle/>
          <a:p>
            <a:r>
              <a:rPr lang="en-GB" sz="3200" b="1" dirty="0">
                <a:solidFill>
                  <a:schemeClr val="bg1"/>
                </a:solidFill>
                <a:latin typeface="Trebuchet MS" panose="020B0603020202020204" pitchFamily="34" charset="0"/>
              </a:rPr>
              <a:t>ACTIVATE:</a:t>
            </a:r>
          </a:p>
        </p:txBody>
      </p:sp>
      <p:sp>
        <p:nvSpPr>
          <p:cNvPr id="7" name="Title 6">
            <a:extLst>
              <a:ext uri="{FF2B5EF4-FFF2-40B4-BE49-F238E27FC236}">
                <a16:creationId xmlns:a16="http://schemas.microsoft.com/office/drawing/2014/main" id="{E291AB83-4DB9-4995-BD6E-9E60E7B8CA1A}"/>
              </a:ext>
            </a:extLst>
          </p:cNvPr>
          <p:cNvSpPr>
            <a:spLocks noGrp="1"/>
          </p:cNvSpPr>
          <p:nvPr>
            <p:ph type="title"/>
          </p:nvPr>
        </p:nvSpPr>
        <p:spPr>
          <a:xfrm>
            <a:off x="1823054" y="1071930"/>
            <a:ext cx="8540670" cy="1005301"/>
          </a:xfrm>
          <a:solidFill>
            <a:schemeClr val="bg1"/>
          </a:solidFill>
          <a:ln>
            <a:solidFill>
              <a:schemeClr val="tx1"/>
            </a:solidFill>
          </a:ln>
        </p:spPr>
        <p:txBody>
          <a:bodyPr>
            <a:noAutofit/>
          </a:bodyPr>
          <a:lstStyle/>
          <a:p>
            <a:r>
              <a:rPr lang="en-GB" sz="3200" b="1" dirty="0">
                <a:latin typeface="Trebuchet MS" panose="020B0603020202020204" pitchFamily="34" charset="0"/>
              </a:rPr>
              <a:t>How is energy demand changing in the UK?</a:t>
            </a:r>
          </a:p>
        </p:txBody>
      </p:sp>
      <p:sp>
        <p:nvSpPr>
          <p:cNvPr id="8" name="Subtitle 2">
            <a:extLst>
              <a:ext uri="{FF2B5EF4-FFF2-40B4-BE49-F238E27FC236}">
                <a16:creationId xmlns:a16="http://schemas.microsoft.com/office/drawing/2014/main" id="{091B31A6-2BA3-49FA-AFAA-0C438966AC6A}"/>
              </a:ext>
            </a:extLst>
          </p:cNvPr>
          <p:cNvSpPr txBox="1">
            <a:spLocks/>
          </p:cNvSpPr>
          <p:nvPr/>
        </p:nvSpPr>
        <p:spPr>
          <a:xfrm>
            <a:off x="1823055" y="2143098"/>
            <a:ext cx="8540669" cy="4646286"/>
          </a:xfrm>
          <a:prstGeom prst="rect">
            <a:avLst/>
          </a:prstGeom>
          <a:solidFill>
            <a:schemeClr val="bg1">
              <a:alpha val="88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Trebuchet MS" panose="020B0603020202020204" pitchFamily="34" charset="0"/>
              </a:rPr>
              <a:t>Even though the population is increasing, the energy consumption has fallen. </a:t>
            </a:r>
          </a:p>
          <a:p>
            <a:pPr marL="0" indent="0">
              <a:buNone/>
            </a:pPr>
            <a:endParaRPr lang="en-GB" sz="2400" dirty="0">
              <a:latin typeface="Trebuchet MS" panose="020B0603020202020204" pitchFamily="34" charset="0"/>
            </a:endParaRPr>
          </a:p>
        </p:txBody>
      </p:sp>
      <p:pic>
        <p:nvPicPr>
          <p:cNvPr id="3074" name="Picture 2" descr="Image result for deindustrialisation">
            <a:extLst>
              <a:ext uri="{FF2B5EF4-FFF2-40B4-BE49-F238E27FC236}">
                <a16:creationId xmlns:a16="http://schemas.microsoft.com/office/drawing/2014/main" id="{EC8A5E8E-181F-46EE-B850-79ADB0FF52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264" y="4322215"/>
            <a:ext cx="2339348" cy="17325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building insulation">
            <a:extLst>
              <a:ext uri="{FF2B5EF4-FFF2-40B4-BE49-F238E27FC236}">
                <a16:creationId xmlns:a16="http://schemas.microsoft.com/office/drawing/2014/main" id="{C20C578A-5A52-4B92-99AF-FADC30EB99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3102" y="2646825"/>
            <a:ext cx="2339348" cy="17244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fuel efficient cars">
            <a:extLst>
              <a:ext uri="{FF2B5EF4-FFF2-40B4-BE49-F238E27FC236}">
                <a16:creationId xmlns:a16="http://schemas.microsoft.com/office/drawing/2014/main" id="{17A8FAF9-1CFC-4DCC-A86C-16F4E90D7B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3093" y="4838870"/>
            <a:ext cx="2340429" cy="146629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low energy appliances">
            <a:extLst>
              <a:ext uri="{FF2B5EF4-FFF2-40B4-BE49-F238E27FC236}">
                <a16:creationId xmlns:a16="http://schemas.microsoft.com/office/drawing/2014/main" id="{0F79DB80-4368-44CC-B171-198F9C8916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5602" y="3366582"/>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348A127-D485-4724-90E5-1C6BD519B1FF}"/>
              </a:ext>
            </a:extLst>
          </p:cNvPr>
          <p:cNvSpPr/>
          <p:nvPr/>
        </p:nvSpPr>
        <p:spPr>
          <a:xfrm>
            <a:off x="1869456" y="6052358"/>
            <a:ext cx="3332964" cy="523220"/>
          </a:xfrm>
          <a:prstGeom prst="rect">
            <a:avLst/>
          </a:prstGeom>
          <a:noFill/>
        </p:spPr>
        <p:txBody>
          <a:bodyPr wrap="none" lIns="91440" tIns="45720" rIns="91440" bIns="45720">
            <a:spAutoFit/>
          </a:bodyPr>
          <a:lstStyle/>
          <a:p>
            <a:pPr algn="ctr"/>
            <a:r>
              <a:rPr lang="en-US" sz="2800" b="1" dirty="0" err="1">
                <a:ln w="0"/>
                <a:effectLst>
                  <a:outerShdw blurRad="38100" dist="25400" dir="5400000" algn="ctr" rotWithShape="0">
                    <a:srgbClr val="6E747A">
                      <a:alpha val="43000"/>
                    </a:srgbClr>
                  </a:outerShdw>
                </a:effectLst>
                <a:latin typeface="Trebuchet MS" panose="020B0603020202020204" pitchFamily="34" charset="0"/>
              </a:rPr>
              <a:t>Deindustrialisation</a:t>
            </a:r>
            <a:endParaRPr lang="en-US" sz="2800" b="1" dirty="0">
              <a:ln w="0"/>
              <a:effectLst>
                <a:outerShdw blurRad="38100" dist="25400" dir="5400000" algn="ctr" rotWithShape="0">
                  <a:srgbClr val="6E747A">
                    <a:alpha val="43000"/>
                  </a:srgbClr>
                </a:outerShdw>
              </a:effectLst>
              <a:latin typeface="Trebuchet MS" panose="020B0603020202020204" pitchFamily="34" charset="0"/>
            </a:endParaRPr>
          </a:p>
        </p:txBody>
      </p:sp>
      <p:sp>
        <p:nvSpPr>
          <p:cNvPr id="16" name="Rectangle 15">
            <a:extLst>
              <a:ext uri="{FF2B5EF4-FFF2-40B4-BE49-F238E27FC236}">
                <a16:creationId xmlns:a16="http://schemas.microsoft.com/office/drawing/2014/main" id="{4D50776F-CA12-4959-87BB-644B4B27EDC8}"/>
              </a:ext>
            </a:extLst>
          </p:cNvPr>
          <p:cNvSpPr/>
          <p:nvPr/>
        </p:nvSpPr>
        <p:spPr>
          <a:xfrm>
            <a:off x="6602515" y="6285663"/>
            <a:ext cx="3695243" cy="523220"/>
          </a:xfrm>
          <a:prstGeom prst="rect">
            <a:avLst/>
          </a:prstGeom>
          <a:noFill/>
        </p:spPr>
        <p:txBody>
          <a:bodyPr wrap="none" lIns="91440" tIns="45720" rIns="91440" bIns="45720">
            <a:spAutoFit/>
          </a:bodyPr>
          <a:lstStyle/>
          <a:p>
            <a:pPr algn="ctr"/>
            <a:r>
              <a:rPr lang="en-US" sz="2800" b="1" dirty="0">
                <a:ln w="0"/>
                <a:effectLst>
                  <a:outerShdw blurRad="38100" dist="25400" dir="5400000" algn="ctr" rotWithShape="0">
                    <a:srgbClr val="6E747A">
                      <a:alpha val="43000"/>
                    </a:srgbClr>
                  </a:outerShdw>
                </a:effectLst>
                <a:latin typeface="Trebuchet MS" panose="020B0603020202020204" pitchFamily="34" charset="0"/>
              </a:rPr>
              <a:t>Energy Efficient Cars</a:t>
            </a:r>
          </a:p>
        </p:txBody>
      </p:sp>
      <p:sp>
        <p:nvSpPr>
          <p:cNvPr id="17" name="Rectangle 16">
            <a:extLst>
              <a:ext uri="{FF2B5EF4-FFF2-40B4-BE49-F238E27FC236}">
                <a16:creationId xmlns:a16="http://schemas.microsoft.com/office/drawing/2014/main" id="{EF933698-1FA8-4271-BDCF-090615388D88}"/>
              </a:ext>
            </a:extLst>
          </p:cNvPr>
          <p:cNvSpPr/>
          <p:nvPr/>
        </p:nvSpPr>
        <p:spPr>
          <a:xfrm>
            <a:off x="7435140" y="4241112"/>
            <a:ext cx="2996333" cy="523220"/>
          </a:xfrm>
          <a:prstGeom prst="rect">
            <a:avLst/>
          </a:prstGeom>
          <a:noFill/>
        </p:spPr>
        <p:txBody>
          <a:bodyPr wrap="none" lIns="91440" tIns="45720" rIns="91440" bIns="45720">
            <a:spAutoFit/>
          </a:bodyPr>
          <a:lstStyle/>
          <a:p>
            <a:pPr algn="ctr"/>
            <a:r>
              <a:rPr lang="en-US" sz="2800" b="1" dirty="0">
                <a:ln w="0"/>
                <a:effectLst>
                  <a:outerShdw blurRad="38100" dist="25400" dir="5400000" algn="ctr" rotWithShape="0">
                    <a:srgbClr val="6E747A">
                      <a:alpha val="43000"/>
                    </a:srgbClr>
                  </a:outerShdw>
                </a:effectLst>
                <a:latin typeface="Trebuchet MS" panose="020B0603020202020204" pitchFamily="34" charset="0"/>
              </a:rPr>
              <a:t>Better Insulation</a:t>
            </a:r>
          </a:p>
        </p:txBody>
      </p:sp>
      <p:sp>
        <p:nvSpPr>
          <p:cNvPr id="18" name="Rectangle 17">
            <a:extLst>
              <a:ext uri="{FF2B5EF4-FFF2-40B4-BE49-F238E27FC236}">
                <a16:creationId xmlns:a16="http://schemas.microsoft.com/office/drawing/2014/main" id="{1DF5BC64-12A3-4B92-9311-0B5F8F4F720B}"/>
              </a:ext>
            </a:extLst>
          </p:cNvPr>
          <p:cNvSpPr/>
          <p:nvPr/>
        </p:nvSpPr>
        <p:spPr>
          <a:xfrm>
            <a:off x="3664961" y="3184373"/>
            <a:ext cx="4016869" cy="523220"/>
          </a:xfrm>
          <a:prstGeom prst="rect">
            <a:avLst/>
          </a:prstGeom>
          <a:noFill/>
        </p:spPr>
        <p:txBody>
          <a:bodyPr wrap="none" lIns="91440" tIns="45720" rIns="91440" bIns="45720">
            <a:spAutoFit/>
          </a:bodyPr>
          <a:lstStyle/>
          <a:p>
            <a:pPr algn="ctr"/>
            <a:r>
              <a:rPr lang="en-US" sz="2800" b="1" dirty="0">
                <a:ln w="0"/>
                <a:effectLst>
                  <a:outerShdw blurRad="38100" dist="25400" dir="5400000" algn="ctr" rotWithShape="0">
                    <a:srgbClr val="6E747A">
                      <a:alpha val="43000"/>
                    </a:srgbClr>
                  </a:outerShdw>
                </a:effectLst>
                <a:latin typeface="Trebuchet MS" panose="020B0603020202020204" pitchFamily="34" charset="0"/>
              </a:rPr>
              <a:t>Low Energy Appliances</a:t>
            </a:r>
          </a:p>
        </p:txBody>
      </p:sp>
    </p:spTree>
    <p:extLst>
      <p:ext uri="{BB962C8B-B14F-4D97-AF65-F5344CB8AC3E}">
        <p14:creationId xmlns:p14="http://schemas.microsoft.com/office/powerpoint/2010/main" val="1038851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B6AA1280-98D0-42C0-B164-819202D7DE8D}"/>
              </a:ext>
            </a:extLst>
          </p:cNvPr>
          <p:cNvSpPr/>
          <p:nvPr/>
        </p:nvSpPr>
        <p:spPr>
          <a:xfrm>
            <a:off x="1524000" y="-8012"/>
            <a:ext cx="9144000" cy="1057111"/>
          </a:xfrm>
          <a:prstGeom prst="flowChartDocument">
            <a:avLst/>
          </a:prstGeom>
          <a:solidFill>
            <a:srgbClr val="EB5D4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5" name="Picture 2" descr="Image result for lightbulb clipart">
            <a:extLst>
              <a:ext uri="{FF2B5EF4-FFF2-40B4-BE49-F238E27FC236}">
                <a16:creationId xmlns:a16="http://schemas.microsoft.com/office/drawing/2014/main" id="{63A65358-0EED-45FB-A062-CDADEC4680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783" y="93899"/>
            <a:ext cx="695075" cy="853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81717A-803E-4A1C-97A9-C8539A0BFE6A}"/>
              </a:ext>
            </a:extLst>
          </p:cNvPr>
          <p:cNvSpPr txBox="1"/>
          <p:nvPr/>
        </p:nvSpPr>
        <p:spPr>
          <a:xfrm>
            <a:off x="2414640" y="222894"/>
            <a:ext cx="3599935" cy="584775"/>
          </a:xfrm>
          <a:prstGeom prst="rect">
            <a:avLst/>
          </a:prstGeom>
          <a:noFill/>
          <a:ln>
            <a:noFill/>
          </a:ln>
        </p:spPr>
        <p:txBody>
          <a:bodyPr wrap="square" rtlCol="0">
            <a:spAutoFit/>
          </a:bodyPr>
          <a:lstStyle/>
          <a:p>
            <a:r>
              <a:rPr lang="en-GB" sz="3200" b="1" dirty="0">
                <a:solidFill>
                  <a:schemeClr val="bg1"/>
                </a:solidFill>
                <a:latin typeface="Trebuchet MS" panose="020B0603020202020204" pitchFamily="34" charset="0"/>
              </a:rPr>
              <a:t>ACTIVATE:</a:t>
            </a:r>
          </a:p>
        </p:txBody>
      </p:sp>
      <p:sp>
        <p:nvSpPr>
          <p:cNvPr id="7" name="Title 6">
            <a:extLst>
              <a:ext uri="{FF2B5EF4-FFF2-40B4-BE49-F238E27FC236}">
                <a16:creationId xmlns:a16="http://schemas.microsoft.com/office/drawing/2014/main" id="{E291AB83-4DB9-4995-BD6E-9E60E7B8CA1A}"/>
              </a:ext>
            </a:extLst>
          </p:cNvPr>
          <p:cNvSpPr>
            <a:spLocks noGrp="1"/>
          </p:cNvSpPr>
          <p:nvPr>
            <p:ph type="title"/>
          </p:nvPr>
        </p:nvSpPr>
        <p:spPr>
          <a:xfrm>
            <a:off x="1823054" y="1071930"/>
            <a:ext cx="8540670" cy="1005301"/>
          </a:xfrm>
          <a:solidFill>
            <a:schemeClr val="bg1"/>
          </a:solidFill>
          <a:ln>
            <a:solidFill>
              <a:schemeClr val="tx1"/>
            </a:solidFill>
          </a:ln>
        </p:spPr>
        <p:txBody>
          <a:bodyPr>
            <a:noAutofit/>
          </a:bodyPr>
          <a:lstStyle/>
          <a:p>
            <a:r>
              <a:rPr lang="en-GB" sz="3200" b="1" dirty="0">
                <a:latin typeface="Trebuchet MS" panose="020B0603020202020204" pitchFamily="34" charset="0"/>
              </a:rPr>
              <a:t>Fossil Fuels VS Renewables</a:t>
            </a:r>
          </a:p>
        </p:txBody>
      </p:sp>
      <p:sp>
        <p:nvSpPr>
          <p:cNvPr id="8" name="Subtitle 2">
            <a:extLst>
              <a:ext uri="{FF2B5EF4-FFF2-40B4-BE49-F238E27FC236}">
                <a16:creationId xmlns:a16="http://schemas.microsoft.com/office/drawing/2014/main" id="{091B31A6-2BA3-49FA-AFAA-0C438966AC6A}"/>
              </a:ext>
            </a:extLst>
          </p:cNvPr>
          <p:cNvSpPr txBox="1">
            <a:spLocks/>
          </p:cNvSpPr>
          <p:nvPr/>
        </p:nvSpPr>
        <p:spPr>
          <a:xfrm>
            <a:off x="1823055" y="2143098"/>
            <a:ext cx="8540669" cy="4646286"/>
          </a:xfrm>
          <a:prstGeom prst="rect">
            <a:avLst/>
          </a:prstGeom>
          <a:solidFill>
            <a:schemeClr val="bg1">
              <a:alpha val="88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Trebuchet MS" panose="020B0603020202020204" pitchFamily="34" charset="0"/>
              </a:rPr>
              <a:t>The UKs </a:t>
            </a:r>
            <a:r>
              <a:rPr lang="en-GB" sz="2400" b="1" dirty="0">
                <a:latin typeface="Trebuchet MS" panose="020B0603020202020204" pitchFamily="34" charset="0"/>
              </a:rPr>
              <a:t>energy mix </a:t>
            </a:r>
            <a:r>
              <a:rPr lang="en-GB" sz="2400" dirty="0">
                <a:latin typeface="Trebuchet MS" panose="020B0603020202020204" pitchFamily="34" charset="0"/>
              </a:rPr>
              <a:t>– the range and proportions of different energy sources has changed in the last </a:t>
            </a:r>
            <a:r>
              <a:rPr lang="en-GB" sz="3200" b="1" dirty="0">
                <a:latin typeface="Trebuchet MS" panose="020B0603020202020204" pitchFamily="34" charset="0"/>
              </a:rPr>
              <a:t>25 years</a:t>
            </a:r>
            <a:r>
              <a:rPr lang="en-GB" sz="2400" dirty="0">
                <a:latin typeface="Trebuchet MS" panose="020B0603020202020204" pitchFamily="34" charset="0"/>
              </a:rPr>
              <a:t>.</a:t>
            </a:r>
          </a:p>
          <a:p>
            <a:pPr marL="0" indent="0">
              <a:buNone/>
            </a:pPr>
            <a:r>
              <a:rPr lang="en-GB" sz="2400" dirty="0">
                <a:latin typeface="Trebuchet MS" panose="020B0603020202020204" pitchFamily="34" charset="0"/>
              </a:rPr>
              <a:t>By </a:t>
            </a:r>
            <a:r>
              <a:rPr lang="en-GB" sz="3200" b="1" dirty="0">
                <a:latin typeface="Trebuchet MS" panose="020B0603020202020204" pitchFamily="34" charset="0"/>
              </a:rPr>
              <a:t>2020</a:t>
            </a:r>
            <a:r>
              <a:rPr lang="en-GB" sz="2400" dirty="0">
                <a:latin typeface="Trebuchet MS" panose="020B0603020202020204" pitchFamily="34" charset="0"/>
              </a:rPr>
              <a:t>, the UK aims to have </a:t>
            </a:r>
            <a:r>
              <a:rPr lang="en-GB" sz="3200" b="1" dirty="0">
                <a:latin typeface="Trebuchet MS" panose="020B0603020202020204" pitchFamily="34" charset="0"/>
              </a:rPr>
              <a:t>15%</a:t>
            </a:r>
            <a:r>
              <a:rPr lang="en-GB" sz="2400" dirty="0">
                <a:latin typeface="Trebuchet MS" panose="020B0603020202020204" pitchFamily="34" charset="0"/>
              </a:rPr>
              <a:t> of its energy produced by renewable sources.</a:t>
            </a:r>
          </a:p>
        </p:txBody>
      </p:sp>
      <p:pic>
        <p:nvPicPr>
          <p:cNvPr id="2" name="Picture 1">
            <a:extLst>
              <a:ext uri="{FF2B5EF4-FFF2-40B4-BE49-F238E27FC236}">
                <a16:creationId xmlns:a16="http://schemas.microsoft.com/office/drawing/2014/main" id="{08876129-1F06-4131-8080-4FCA3FE973A0}"/>
              </a:ext>
            </a:extLst>
          </p:cNvPr>
          <p:cNvPicPr>
            <a:picLocks noChangeAspect="1"/>
          </p:cNvPicPr>
          <p:nvPr/>
        </p:nvPicPr>
        <p:blipFill>
          <a:blip r:embed="rId3"/>
          <a:stretch>
            <a:fillRect/>
          </a:stretch>
        </p:blipFill>
        <p:spPr>
          <a:xfrm>
            <a:off x="2684565" y="4446236"/>
            <a:ext cx="2085975" cy="2295525"/>
          </a:xfrm>
          <a:prstGeom prst="rect">
            <a:avLst/>
          </a:prstGeom>
        </p:spPr>
      </p:pic>
      <p:pic>
        <p:nvPicPr>
          <p:cNvPr id="3" name="Picture 2">
            <a:extLst>
              <a:ext uri="{FF2B5EF4-FFF2-40B4-BE49-F238E27FC236}">
                <a16:creationId xmlns:a16="http://schemas.microsoft.com/office/drawing/2014/main" id="{F99AC1B5-23F0-42C3-81AF-786104861E5C}"/>
              </a:ext>
            </a:extLst>
          </p:cNvPr>
          <p:cNvPicPr>
            <a:picLocks noChangeAspect="1"/>
          </p:cNvPicPr>
          <p:nvPr/>
        </p:nvPicPr>
        <p:blipFill>
          <a:blip r:embed="rId4"/>
          <a:stretch>
            <a:fillRect/>
          </a:stretch>
        </p:blipFill>
        <p:spPr>
          <a:xfrm>
            <a:off x="5072063" y="4455760"/>
            <a:ext cx="2047875" cy="2333625"/>
          </a:xfrm>
          <a:prstGeom prst="rect">
            <a:avLst/>
          </a:prstGeom>
        </p:spPr>
      </p:pic>
      <p:pic>
        <p:nvPicPr>
          <p:cNvPr id="9" name="Picture 8">
            <a:extLst>
              <a:ext uri="{FF2B5EF4-FFF2-40B4-BE49-F238E27FC236}">
                <a16:creationId xmlns:a16="http://schemas.microsoft.com/office/drawing/2014/main" id="{FBD68485-2B71-46F2-8805-9EC91C3CC196}"/>
              </a:ext>
            </a:extLst>
          </p:cNvPr>
          <p:cNvPicPr>
            <a:picLocks noChangeAspect="1"/>
          </p:cNvPicPr>
          <p:nvPr/>
        </p:nvPicPr>
        <p:blipFill>
          <a:blip r:embed="rId5"/>
          <a:stretch>
            <a:fillRect/>
          </a:stretch>
        </p:blipFill>
        <p:spPr>
          <a:xfrm>
            <a:off x="7455260" y="4455759"/>
            <a:ext cx="2057400" cy="2305050"/>
          </a:xfrm>
          <a:prstGeom prst="rect">
            <a:avLst/>
          </a:prstGeom>
        </p:spPr>
      </p:pic>
      <p:pic>
        <p:nvPicPr>
          <p:cNvPr id="10" name="Picture 9">
            <a:extLst>
              <a:ext uri="{FF2B5EF4-FFF2-40B4-BE49-F238E27FC236}">
                <a16:creationId xmlns:a16="http://schemas.microsoft.com/office/drawing/2014/main" id="{0420CAFE-8DAF-4897-B963-05C3609254FF}"/>
              </a:ext>
            </a:extLst>
          </p:cNvPr>
          <p:cNvPicPr>
            <a:picLocks noChangeAspect="1"/>
          </p:cNvPicPr>
          <p:nvPr/>
        </p:nvPicPr>
        <p:blipFill>
          <a:blip r:embed="rId6"/>
          <a:stretch>
            <a:fillRect/>
          </a:stretch>
        </p:blipFill>
        <p:spPr>
          <a:xfrm>
            <a:off x="6665175" y="3569935"/>
            <a:ext cx="3057525" cy="876300"/>
          </a:xfrm>
          <a:prstGeom prst="rect">
            <a:avLst/>
          </a:prstGeom>
        </p:spPr>
      </p:pic>
    </p:spTree>
    <p:extLst>
      <p:ext uri="{BB962C8B-B14F-4D97-AF65-F5344CB8AC3E}">
        <p14:creationId xmlns:p14="http://schemas.microsoft.com/office/powerpoint/2010/main" val="4186273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B6AA1280-98D0-42C0-B164-819202D7DE8D}"/>
              </a:ext>
            </a:extLst>
          </p:cNvPr>
          <p:cNvSpPr/>
          <p:nvPr/>
        </p:nvSpPr>
        <p:spPr>
          <a:xfrm>
            <a:off x="1524000" y="-8012"/>
            <a:ext cx="9144000" cy="1057111"/>
          </a:xfrm>
          <a:prstGeom prst="flowChartDocument">
            <a:avLst/>
          </a:prstGeom>
          <a:solidFill>
            <a:srgbClr val="EB5D4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5" name="Picture 2" descr="Image result for lightbulb clipart">
            <a:extLst>
              <a:ext uri="{FF2B5EF4-FFF2-40B4-BE49-F238E27FC236}">
                <a16:creationId xmlns:a16="http://schemas.microsoft.com/office/drawing/2014/main" id="{63A65358-0EED-45FB-A062-CDADEC4680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783" y="93899"/>
            <a:ext cx="695075" cy="853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81717A-803E-4A1C-97A9-C8539A0BFE6A}"/>
              </a:ext>
            </a:extLst>
          </p:cNvPr>
          <p:cNvSpPr txBox="1"/>
          <p:nvPr/>
        </p:nvSpPr>
        <p:spPr>
          <a:xfrm>
            <a:off x="2414640" y="222894"/>
            <a:ext cx="3599935" cy="584775"/>
          </a:xfrm>
          <a:prstGeom prst="rect">
            <a:avLst/>
          </a:prstGeom>
          <a:noFill/>
          <a:ln>
            <a:noFill/>
          </a:ln>
        </p:spPr>
        <p:txBody>
          <a:bodyPr wrap="square" rtlCol="0">
            <a:spAutoFit/>
          </a:bodyPr>
          <a:lstStyle/>
          <a:p>
            <a:r>
              <a:rPr lang="en-GB" sz="3200" b="1" dirty="0">
                <a:solidFill>
                  <a:schemeClr val="bg1"/>
                </a:solidFill>
                <a:latin typeface="Trebuchet MS" panose="020B0603020202020204" pitchFamily="34" charset="0"/>
              </a:rPr>
              <a:t>ACTIVATE:</a:t>
            </a:r>
          </a:p>
        </p:txBody>
      </p:sp>
      <p:sp>
        <p:nvSpPr>
          <p:cNvPr id="7" name="Title 6">
            <a:extLst>
              <a:ext uri="{FF2B5EF4-FFF2-40B4-BE49-F238E27FC236}">
                <a16:creationId xmlns:a16="http://schemas.microsoft.com/office/drawing/2014/main" id="{E291AB83-4DB9-4995-BD6E-9E60E7B8CA1A}"/>
              </a:ext>
            </a:extLst>
          </p:cNvPr>
          <p:cNvSpPr>
            <a:spLocks noGrp="1"/>
          </p:cNvSpPr>
          <p:nvPr>
            <p:ph type="title"/>
          </p:nvPr>
        </p:nvSpPr>
        <p:spPr>
          <a:xfrm>
            <a:off x="1823054" y="1071930"/>
            <a:ext cx="8540670" cy="1005301"/>
          </a:xfrm>
          <a:solidFill>
            <a:schemeClr val="bg1"/>
          </a:solidFill>
          <a:ln>
            <a:solidFill>
              <a:schemeClr val="tx1"/>
            </a:solidFill>
          </a:ln>
        </p:spPr>
        <p:txBody>
          <a:bodyPr>
            <a:noAutofit/>
          </a:bodyPr>
          <a:lstStyle/>
          <a:p>
            <a:r>
              <a:rPr lang="en-GB" sz="3200" b="1" dirty="0">
                <a:latin typeface="Trebuchet MS" panose="020B0603020202020204" pitchFamily="34" charset="0"/>
              </a:rPr>
              <a:t>How and why has the UKs energy mix changed?</a:t>
            </a:r>
          </a:p>
        </p:txBody>
      </p:sp>
      <p:sp>
        <p:nvSpPr>
          <p:cNvPr id="8" name="Subtitle 2">
            <a:extLst>
              <a:ext uri="{FF2B5EF4-FFF2-40B4-BE49-F238E27FC236}">
                <a16:creationId xmlns:a16="http://schemas.microsoft.com/office/drawing/2014/main" id="{091B31A6-2BA3-49FA-AFAA-0C438966AC6A}"/>
              </a:ext>
            </a:extLst>
          </p:cNvPr>
          <p:cNvSpPr txBox="1">
            <a:spLocks/>
          </p:cNvSpPr>
          <p:nvPr/>
        </p:nvSpPr>
        <p:spPr>
          <a:xfrm>
            <a:off x="1823055" y="2143098"/>
            <a:ext cx="8540669" cy="4646286"/>
          </a:xfrm>
          <a:prstGeom prst="rect">
            <a:avLst/>
          </a:prstGeom>
          <a:solidFill>
            <a:schemeClr val="bg1">
              <a:alpha val="88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Trebuchet MS" panose="020B0603020202020204" pitchFamily="34" charset="0"/>
              </a:rPr>
              <a:t>The UK does not have enough energy to supply the demand.</a:t>
            </a:r>
          </a:p>
          <a:p>
            <a:pPr marL="0" indent="0">
              <a:buNone/>
            </a:pPr>
            <a:r>
              <a:rPr lang="en-GB" sz="2400" dirty="0">
                <a:latin typeface="Trebuchet MS" panose="020B0603020202020204" pitchFamily="34" charset="0"/>
              </a:rPr>
              <a:t>The UK has used up around </a:t>
            </a:r>
            <a:r>
              <a:rPr lang="en-GB" sz="3200" b="1" dirty="0">
                <a:latin typeface="Trebuchet MS" panose="020B0603020202020204" pitchFamily="34" charset="0"/>
              </a:rPr>
              <a:t>75%</a:t>
            </a:r>
            <a:r>
              <a:rPr lang="en-GB" sz="2400" dirty="0">
                <a:latin typeface="Trebuchet MS" panose="020B0603020202020204" pitchFamily="34" charset="0"/>
              </a:rPr>
              <a:t> of its known oil and gas reserves. </a:t>
            </a:r>
          </a:p>
          <a:p>
            <a:pPr marL="0" indent="0">
              <a:buNone/>
            </a:pPr>
            <a:r>
              <a:rPr lang="en-GB" sz="2400" dirty="0">
                <a:latin typeface="Trebuchet MS" panose="020B0603020202020204" pitchFamily="34" charset="0"/>
              </a:rPr>
              <a:t>By </a:t>
            </a:r>
            <a:r>
              <a:rPr lang="en-GB" sz="3200" b="1" dirty="0">
                <a:latin typeface="Trebuchet MS" panose="020B0603020202020204" pitchFamily="34" charset="0"/>
              </a:rPr>
              <a:t>2020</a:t>
            </a:r>
            <a:r>
              <a:rPr lang="en-GB" sz="2400" dirty="0">
                <a:latin typeface="Trebuchet MS" panose="020B0603020202020204" pitchFamily="34" charset="0"/>
              </a:rPr>
              <a:t>, the UK is likely to import </a:t>
            </a:r>
            <a:r>
              <a:rPr lang="en-GB" sz="3200" b="1" dirty="0">
                <a:latin typeface="Trebuchet MS" panose="020B0603020202020204" pitchFamily="34" charset="0"/>
              </a:rPr>
              <a:t>75% </a:t>
            </a:r>
            <a:r>
              <a:rPr lang="en-GB" sz="2400" dirty="0">
                <a:latin typeface="Trebuchet MS" panose="020B0603020202020204" pitchFamily="34" charset="0"/>
              </a:rPr>
              <a:t>of its energy.</a:t>
            </a:r>
          </a:p>
          <a:p>
            <a:pPr marL="0" indent="0">
              <a:buNone/>
            </a:pPr>
            <a:r>
              <a:rPr lang="en-GB" sz="2400" dirty="0">
                <a:latin typeface="Trebuchet MS" panose="020B0603020202020204" pitchFamily="34" charset="0"/>
              </a:rPr>
              <a:t>This affects the UKs energy security. </a:t>
            </a:r>
          </a:p>
          <a:p>
            <a:pPr marL="0" indent="0">
              <a:buNone/>
            </a:pPr>
            <a:endParaRPr lang="en-GB" sz="2400" dirty="0">
              <a:latin typeface="Trebuchet MS" panose="020B0603020202020204" pitchFamily="34" charset="0"/>
            </a:endParaRPr>
          </a:p>
          <a:p>
            <a:pPr marL="0" indent="0">
              <a:buNone/>
            </a:pPr>
            <a:r>
              <a:rPr lang="en-GB" sz="2400" dirty="0">
                <a:latin typeface="Trebuchet MS" panose="020B0603020202020204" pitchFamily="34" charset="0"/>
              </a:rPr>
              <a:t>A major change has been the decline of coal. </a:t>
            </a:r>
          </a:p>
        </p:txBody>
      </p:sp>
    </p:spTree>
    <p:extLst>
      <p:ext uri="{BB962C8B-B14F-4D97-AF65-F5344CB8AC3E}">
        <p14:creationId xmlns:p14="http://schemas.microsoft.com/office/powerpoint/2010/main" val="3704550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B6AA1280-98D0-42C0-B164-819202D7DE8D}"/>
              </a:ext>
            </a:extLst>
          </p:cNvPr>
          <p:cNvSpPr/>
          <p:nvPr/>
        </p:nvSpPr>
        <p:spPr>
          <a:xfrm>
            <a:off x="1524000" y="-8012"/>
            <a:ext cx="9144000" cy="1057111"/>
          </a:xfrm>
          <a:prstGeom prst="flowChartDocument">
            <a:avLst/>
          </a:prstGeom>
          <a:solidFill>
            <a:srgbClr val="EB5D4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5" name="Picture 2" descr="Image result for lightbulb clipart">
            <a:extLst>
              <a:ext uri="{FF2B5EF4-FFF2-40B4-BE49-F238E27FC236}">
                <a16:creationId xmlns:a16="http://schemas.microsoft.com/office/drawing/2014/main" id="{63A65358-0EED-45FB-A062-CDADEC4680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783" y="93899"/>
            <a:ext cx="695075" cy="853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81717A-803E-4A1C-97A9-C8539A0BFE6A}"/>
              </a:ext>
            </a:extLst>
          </p:cNvPr>
          <p:cNvSpPr txBox="1"/>
          <p:nvPr/>
        </p:nvSpPr>
        <p:spPr>
          <a:xfrm>
            <a:off x="2414640" y="222894"/>
            <a:ext cx="3599935" cy="584775"/>
          </a:xfrm>
          <a:prstGeom prst="rect">
            <a:avLst/>
          </a:prstGeom>
          <a:noFill/>
          <a:ln>
            <a:noFill/>
          </a:ln>
        </p:spPr>
        <p:txBody>
          <a:bodyPr wrap="square" rtlCol="0">
            <a:spAutoFit/>
          </a:bodyPr>
          <a:lstStyle/>
          <a:p>
            <a:r>
              <a:rPr lang="en-GB" sz="3200" b="1" dirty="0">
                <a:solidFill>
                  <a:schemeClr val="bg1"/>
                </a:solidFill>
                <a:latin typeface="Trebuchet MS" panose="020B0603020202020204" pitchFamily="34" charset="0"/>
              </a:rPr>
              <a:t>ACTIVATE:</a:t>
            </a:r>
          </a:p>
        </p:txBody>
      </p:sp>
      <p:sp>
        <p:nvSpPr>
          <p:cNvPr id="7" name="Title 6">
            <a:extLst>
              <a:ext uri="{FF2B5EF4-FFF2-40B4-BE49-F238E27FC236}">
                <a16:creationId xmlns:a16="http://schemas.microsoft.com/office/drawing/2014/main" id="{E291AB83-4DB9-4995-BD6E-9E60E7B8CA1A}"/>
              </a:ext>
            </a:extLst>
          </p:cNvPr>
          <p:cNvSpPr>
            <a:spLocks noGrp="1"/>
          </p:cNvSpPr>
          <p:nvPr>
            <p:ph type="title"/>
          </p:nvPr>
        </p:nvSpPr>
        <p:spPr>
          <a:xfrm>
            <a:off x="1823054" y="1071930"/>
            <a:ext cx="8540670" cy="1005301"/>
          </a:xfrm>
          <a:solidFill>
            <a:schemeClr val="bg1"/>
          </a:solidFill>
          <a:ln>
            <a:solidFill>
              <a:schemeClr val="tx1"/>
            </a:solidFill>
          </a:ln>
        </p:spPr>
        <p:txBody>
          <a:bodyPr>
            <a:noAutofit/>
          </a:bodyPr>
          <a:lstStyle/>
          <a:p>
            <a:r>
              <a:rPr lang="en-GB" sz="3200" b="1" dirty="0">
                <a:latin typeface="Trebuchet MS" panose="020B0603020202020204" pitchFamily="34" charset="0"/>
              </a:rPr>
              <a:t>How and why has the UKs energy mix changed?</a:t>
            </a:r>
          </a:p>
        </p:txBody>
      </p:sp>
      <p:sp>
        <p:nvSpPr>
          <p:cNvPr id="8" name="Subtitle 2">
            <a:extLst>
              <a:ext uri="{FF2B5EF4-FFF2-40B4-BE49-F238E27FC236}">
                <a16:creationId xmlns:a16="http://schemas.microsoft.com/office/drawing/2014/main" id="{091B31A6-2BA3-49FA-AFAA-0C438966AC6A}"/>
              </a:ext>
            </a:extLst>
          </p:cNvPr>
          <p:cNvSpPr txBox="1">
            <a:spLocks/>
          </p:cNvSpPr>
          <p:nvPr/>
        </p:nvSpPr>
        <p:spPr>
          <a:xfrm>
            <a:off x="1823055" y="2143098"/>
            <a:ext cx="8540669" cy="4646286"/>
          </a:xfrm>
          <a:prstGeom prst="rect">
            <a:avLst/>
          </a:prstGeom>
          <a:solidFill>
            <a:schemeClr val="bg1">
              <a:alpha val="88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dirty="0">
              <a:latin typeface="Trebuchet MS" panose="020B0603020202020204" pitchFamily="34" charset="0"/>
            </a:endParaRPr>
          </a:p>
        </p:txBody>
      </p:sp>
      <p:sp>
        <p:nvSpPr>
          <p:cNvPr id="3" name="Rectangle 2">
            <a:extLst>
              <a:ext uri="{FF2B5EF4-FFF2-40B4-BE49-F238E27FC236}">
                <a16:creationId xmlns:a16="http://schemas.microsoft.com/office/drawing/2014/main" id="{3B895B8C-6630-47E1-943C-C17A206CDB31}"/>
              </a:ext>
            </a:extLst>
          </p:cNvPr>
          <p:cNvSpPr/>
          <p:nvPr/>
        </p:nvSpPr>
        <p:spPr>
          <a:xfrm>
            <a:off x="1823054" y="2177603"/>
            <a:ext cx="4168570" cy="3416320"/>
          </a:xfrm>
          <a:prstGeom prst="rect">
            <a:avLst/>
          </a:prstGeom>
        </p:spPr>
        <p:txBody>
          <a:bodyPr wrap="square">
            <a:spAutoFit/>
          </a:bodyPr>
          <a:lstStyle/>
          <a:p>
            <a:r>
              <a:rPr lang="en-GB" sz="2400" dirty="0">
                <a:latin typeface="Trebuchet MS" panose="020B0603020202020204" pitchFamily="34" charset="0"/>
              </a:rPr>
              <a:t>However fossil fuels (coal, oil and gas) will remain important in the future because:</a:t>
            </a:r>
          </a:p>
          <a:p>
            <a:pPr marL="342900" indent="-342900">
              <a:buFont typeface="Arial" panose="020B0604020202020204" pitchFamily="34" charset="0"/>
              <a:buChar char="•"/>
            </a:pPr>
            <a:r>
              <a:rPr lang="en-GB" sz="2400" dirty="0">
                <a:latin typeface="Trebuchet MS" panose="020B0603020202020204" pitchFamily="34" charset="0"/>
              </a:rPr>
              <a:t>we have enough reserves to provide energy for several decades, </a:t>
            </a:r>
          </a:p>
          <a:p>
            <a:pPr marL="342900" indent="-342900">
              <a:buFont typeface="Arial" panose="020B0604020202020204" pitchFamily="34" charset="0"/>
              <a:buChar char="•"/>
            </a:pPr>
            <a:r>
              <a:rPr lang="en-GB" sz="2400" dirty="0">
                <a:latin typeface="Trebuchet MS" panose="020B0603020202020204" pitchFamily="34" charset="0"/>
              </a:rPr>
              <a:t>coal imports are cheap </a:t>
            </a:r>
          </a:p>
          <a:p>
            <a:pPr marL="342900" indent="-342900">
              <a:buFont typeface="Arial" panose="020B0604020202020204" pitchFamily="34" charset="0"/>
              <a:buChar char="•"/>
            </a:pPr>
            <a:r>
              <a:rPr lang="en-GB" sz="2400" dirty="0">
                <a:latin typeface="Trebuchet MS" panose="020B0603020202020204" pitchFamily="34" charset="0"/>
              </a:rPr>
              <a:t>fracking will increase.</a:t>
            </a:r>
          </a:p>
        </p:txBody>
      </p:sp>
      <p:pic>
        <p:nvPicPr>
          <p:cNvPr id="9" name="Picture 8">
            <a:extLst>
              <a:ext uri="{FF2B5EF4-FFF2-40B4-BE49-F238E27FC236}">
                <a16:creationId xmlns:a16="http://schemas.microsoft.com/office/drawing/2014/main" id="{0D72125C-506B-44E5-8239-AAD82CA57D84}"/>
              </a:ext>
            </a:extLst>
          </p:cNvPr>
          <p:cNvPicPr>
            <a:picLocks noChangeAspect="1"/>
          </p:cNvPicPr>
          <p:nvPr/>
        </p:nvPicPr>
        <p:blipFill>
          <a:blip r:embed="rId3"/>
          <a:stretch>
            <a:fillRect/>
          </a:stretch>
        </p:blipFill>
        <p:spPr>
          <a:xfrm>
            <a:off x="6274417" y="2409782"/>
            <a:ext cx="3806512" cy="4112918"/>
          </a:xfrm>
          <a:prstGeom prst="rect">
            <a:avLst/>
          </a:prstGeom>
        </p:spPr>
      </p:pic>
    </p:spTree>
    <p:extLst>
      <p:ext uri="{BB962C8B-B14F-4D97-AF65-F5344CB8AC3E}">
        <p14:creationId xmlns:p14="http://schemas.microsoft.com/office/powerpoint/2010/main" val="2378753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B6AA1280-98D0-42C0-B164-819202D7DE8D}"/>
              </a:ext>
            </a:extLst>
          </p:cNvPr>
          <p:cNvSpPr/>
          <p:nvPr/>
        </p:nvSpPr>
        <p:spPr>
          <a:xfrm>
            <a:off x="1524000" y="-8012"/>
            <a:ext cx="9144000" cy="1057111"/>
          </a:xfrm>
          <a:prstGeom prst="flowChartDocument">
            <a:avLst/>
          </a:prstGeom>
          <a:solidFill>
            <a:srgbClr val="EB5D4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5" name="Picture 2" descr="Image result for lightbulb clipart">
            <a:extLst>
              <a:ext uri="{FF2B5EF4-FFF2-40B4-BE49-F238E27FC236}">
                <a16:creationId xmlns:a16="http://schemas.microsoft.com/office/drawing/2014/main" id="{63A65358-0EED-45FB-A062-CDADEC4680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783" y="93899"/>
            <a:ext cx="695075" cy="853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81717A-803E-4A1C-97A9-C8539A0BFE6A}"/>
              </a:ext>
            </a:extLst>
          </p:cNvPr>
          <p:cNvSpPr txBox="1"/>
          <p:nvPr/>
        </p:nvSpPr>
        <p:spPr>
          <a:xfrm>
            <a:off x="2414640" y="222894"/>
            <a:ext cx="3599935" cy="584775"/>
          </a:xfrm>
          <a:prstGeom prst="rect">
            <a:avLst/>
          </a:prstGeom>
          <a:noFill/>
          <a:ln>
            <a:noFill/>
          </a:ln>
        </p:spPr>
        <p:txBody>
          <a:bodyPr wrap="square" rtlCol="0">
            <a:spAutoFit/>
          </a:bodyPr>
          <a:lstStyle/>
          <a:p>
            <a:r>
              <a:rPr lang="en-GB" sz="3200" b="1" dirty="0">
                <a:solidFill>
                  <a:schemeClr val="bg1"/>
                </a:solidFill>
                <a:latin typeface="Trebuchet MS" panose="020B0603020202020204" pitchFamily="34" charset="0"/>
              </a:rPr>
              <a:t>ACTIVATE:</a:t>
            </a:r>
          </a:p>
        </p:txBody>
      </p:sp>
      <p:sp>
        <p:nvSpPr>
          <p:cNvPr id="7" name="Title 6">
            <a:extLst>
              <a:ext uri="{FF2B5EF4-FFF2-40B4-BE49-F238E27FC236}">
                <a16:creationId xmlns:a16="http://schemas.microsoft.com/office/drawing/2014/main" id="{E291AB83-4DB9-4995-BD6E-9E60E7B8CA1A}"/>
              </a:ext>
            </a:extLst>
          </p:cNvPr>
          <p:cNvSpPr>
            <a:spLocks noGrp="1"/>
          </p:cNvSpPr>
          <p:nvPr>
            <p:ph type="title"/>
          </p:nvPr>
        </p:nvSpPr>
        <p:spPr>
          <a:xfrm>
            <a:off x="1823054" y="1071930"/>
            <a:ext cx="8540670" cy="1005301"/>
          </a:xfrm>
          <a:solidFill>
            <a:schemeClr val="bg1"/>
          </a:solidFill>
          <a:ln>
            <a:solidFill>
              <a:schemeClr val="tx1"/>
            </a:solidFill>
          </a:ln>
        </p:spPr>
        <p:txBody>
          <a:bodyPr>
            <a:noAutofit/>
          </a:bodyPr>
          <a:lstStyle/>
          <a:p>
            <a:r>
              <a:rPr lang="en-GB" sz="3200" b="1" dirty="0">
                <a:latin typeface="Trebuchet MS" panose="020B0603020202020204" pitchFamily="34" charset="0"/>
              </a:rPr>
              <a:t>What factors affect energy supply?</a:t>
            </a:r>
          </a:p>
        </p:txBody>
      </p:sp>
      <p:sp>
        <p:nvSpPr>
          <p:cNvPr id="8" name="Subtitle 2">
            <a:extLst>
              <a:ext uri="{FF2B5EF4-FFF2-40B4-BE49-F238E27FC236}">
                <a16:creationId xmlns:a16="http://schemas.microsoft.com/office/drawing/2014/main" id="{091B31A6-2BA3-49FA-AFAA-0C438966AC6A}"/>
              </a:ext>
            </a:extLst>
          </p:cNvPr>
          <p:cNvSpPr txBox="1">
            <a:spLocks/>
          </p:cNvSpPr>
          <p:nvPr/>
        </p:nvSpPr>
        <p:spPr>
          <a:xfrm>
            <a:off x="1823055" y="2143098"/>
            <a:ext cx="8540669" cy="4646286"/>
          </a:xfrm>
          <a:prstGeom prst="rect">
            <a:avLst/>
          </a:prstGeom>
          <a:solidFill>
            <a:schemeClr val="bg1">
              <a:alpha val="88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dirty="0">
              <a:latin typeface="Trebuchet MS" panose="020B0603020202020204" pitchFamily="34" charset="0"/>
            </a:endParaRPr>
          </a:p>
          <a:p>
            <a:pPr marL="0" indent="0">
              <a:buNone/>
            </a:pPr>
            <a:endParaRPr lang="en-GB" sz="2400" dirty="0">
              <a:latin typeface="Trebuchet MS" panose="020B0603020202020204" pitchFamily="34" charset="0"/>
            </a:endParaRPr>
          </a:p>
        </p:txBody>
      </p:sp>
      <p:pic>
        <p:nvPicPr>
          <p:cNvPr id="5122" name="Picture 2" descr="Image result for energy supply">
            <a:extLst>
              <a:ext uri="{FF2B5EF4-FFF2-40B4-BE49-F238E27FC236}">
                <a16:creationId xmlns:a16="http://schemas.microsoft.com/office/drawing/2014/main" id="{95F39951-F8A7-4DA0-8463-93E1FEC4A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199" y="2610196"/>
            <a:ext cx="6348751" cy="34629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B1525E00-B8A6-4634-BD4B-882A2DC8578A}"/>
              </a:ext>
            </a:extLst>
          </p:cNvPr>
          <p:cNvSpPr/>
          <p:nvPr/>
        </p:nvSpPr>
        <p:spPr>
          <a:xfrm>
            <a:off x="1969319" y="2264735"/>
            <a:ext cx="2850774" cy="20627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bg1"/>
                </a:solidFill>
                <a:latin typeface="Trebuchet MS" panose="020B0603020202020204" pitchFamily="34" charset="0"/>
              </a:rPr>
              <a:t>Access to Technology</a:t>
            </a:r>
          </a:p>
          <a:p>
            <a:r>
              <a:rPr lang="en-GB" sz="1400" dirty="0">
                <a:solidFill>
                  <a:schemeClr val="bg1"/>
                </a:solidFill>
                <a:latin typeface="Trebuchet MS" panose="020B0603020202020204" pitchFamily="34" charset="0"/>
              </a:rPr>
              <a:t>Better technology has allowed energy sources in remote areas (difficult to reach) such as the North Sea and the Arctic to be exploited. Technology has made it possible to extract natural gas by fracking.</a:t>
            </a:r>
          </a:p>
        </p:txBody>
      </p:sp>
      <p:sp>
        <p:nvSpPr>
          <p:cNvPr id="10" name="Rectangle: Rounded Corners 9">
            <a:extLst>
              <a:ext uri="{FF2B5EF4-FFF2-40B4-BE49-F238E27FC236}">
                <a16:creationId xmlns:a16="http://schemas.microsoft.com/office/drawing/2014/main" id="{E350EF15-DDD9-4E47-AEA1-9772A26A4BDC}"/>
              </a:ext>
            </a:extLst>
          </p:cNvPr>
          <p:cNvSpPr/>
          <p:nvPr/>
        </p:nvSpPr>
        <p:spPr>
          <a:xfrm>
            <a:off x="7701519" y="2264734"/>
            <a:ext cx="2521163" cy="3274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bg1"/>
                </a:solidFill>
                <a:latin typeface="Trebuchet MS" panose="020B0603020202020204" pitchFamily="34" charset="0"/>
              </a:rPr>
              <a:t>Physical Factors</a:t>
            </a:r>
          </a:p>
          <a:p>
            <a:r>
              <a:rPr lang="en-GB" sz="1400" dirty="0">
                <a:solidFill>
                  <a:schemeClr val="bg1"/>
                </a:solidFill>
                <a:latin typeface="Trebuchet MS" panose="020B0603020202020204" pitchFamily="34" charset="0"/>
              </a:rPr>
              <a:t>The geology of an area determines the location and availability of fossil fuels. Coal is formed from vegetation laid down and altered by heat and pressure over millions of years. Natural gas and oil is trapped in rocks. Geothermal energy is produced in areas of tectonic activity like Iceland and the Pacific Rim. </a:t>
            </a:r>
          </a:p>
        </p:txBody>
      </p:sp>
      <p:sp>
        <p:nvSpPr>
          <p:cNvPr id="11" name="Rectangle: Rounded Corners 10">
            <a:extLst>
              <a:ext uri="{FF2B5EF4-FFF2-40B4-BE49-F238E27FC236}">
                <a16:creationId xmlns:a16="http://schemas.microsoft.com/office/drawing/2014/main" id="{19BFCD79-1DD9-4A88-A170-9A1AC3BBC943}"/>
              </a:ext>
            </a:extLst>
          </p:cNvPr>
          <p:cNvSpPr/>
          <p:nvPr/>
        </p:nvSpPr>
        <p:spPr>
          <a:xfrm>
            <a:off x="6096000" y="5793557"/>
            <a:ext cx="4110094" cy="841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bg1"/>
                </a:solidFill>
                <a:latin typeface="Trebuchet MS" panose="020B0603020202020204" pitchFamily="34" charset="0"/>
              </a:rPr>
              <a:t>Costs of Extraction and Production</a:t>
            </a:r>
          </a:p>
          <a:p>
            <a:r>
              <a:rPr lang="en-GB" sz="1400" dirty="0">
                <a:solidFill>
                  <a:schemeClr val="bg1"/>
                </a:solidFill>
                <a:latin typeface="Trebuchet MS" panose="020B0603020202020204" pitchFamily="34" charset="0"/>
              </a:rPr>
              <a:t>Some energy sources are costly to extract. Oil rigs and pipelines require huge investment. Nuclear power stations are expensive to build.  </a:t>
            </a:r>
          </a:p>
        </p:txBody>
      </p:sp>
      <p:sp>
        <p:nvSpPr>
          <p:cNvPr id="12" name="Rectangle: Rounded Corners 11">
            <a:extLst>
              <a:ext uri="{FF2B5EF4-FFF2-40B4-BE49-F238E27FC236}">
                <a16:creationId xmlns:a16="http://schemas.microsoft.com/office/drawing/2014/main" id="{19B00E7F-C205-4291-BF74-F2C562379825}"/>
              </a:ext>
            </a:extLst>
          </p:cNvPr>
          <p:cNvSpPr/>
          <p:nvPr/>
        </p:nvSpPr>
        <p:spPr>
          <a:xfrm>
            <a:off x="1962445" y="4499647"/>
            <a:ext cx="3975927" cy="2264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u="sng" dirty="0">
                <a:solidFill>
                  <a:schemeClr val="bg1"/>
                </a:solidFill>
                <a:latin typeface="Trebuchet MS" panose="020B0603020202020204" pitchFamily="34" charset="0"/>
              </a:rPr>
              <a:t>Political Factors</a:t>
            </a:r>
          </a:p>
          <a:p>
            <a:r>
              <a:rPr lang="en-GB" sz="1400" dirty="0">
                <a:solidFill>
                  <a:schemeClr val="bg1"/>
                </a:solidFill>
                <a:latin typeface="Trebuchet MS" panose="020B0603020202020204" pitchFamily="34" charset="0"/>
              </a:rPr>
              <a:t>Political factors affect decisions about which energy source to exploit and from which countries energy can be taken from.</a:t>
            </a:r>
          </a:p>
          <a:p>
            <a:r>
              <a:rPr lang="en-GB" sz="1400" dirty="0">
                <a:solidFill>
                  <a:schemeClr val="bg1"/>
                </a:solidFill>
                <a:latin typeface="Trebuchet MS" panose="020B0603020202020204" pitchFamily="34" charset="0"/>
              </a:rPr>
              <a:t>Political instability in the Middle East has meant that many oil-consuming countries are looking for alternative energy sources.</a:t>
            </a:r>
          </a:p>
          <a:p>
            <a:r>
              <a:rPr lang="en-GB" sz="1400" dirty="0">
                <a:solidFill>
                  <a:schemeClr val="bg1"/>
                </a:solidFill>
                <a:latin typeface="Trebuchet MS" panose="020B0603020202020204" pitchFamily="34" charset="0"/>
              </a:rPr>
              <a:t>The UK government no longer subsidies the production of renewable energy such as solar and wind.</a:t>
            </a:r>
          </a:p>
        </p:txBody>
      </p:sp>
      <p:sp>
        <p:nvSpPr>
          <p:cNvPr id="13" name="Rectangle: Rounded Corners 12">
            <a:extLst>
              <a:ext uri="{FF2B5EF4-FFF2-40B4-BE49-F238E27FC236}">
                <a16:creationId xmlns:a16="http://schemas.microsoft.com/office/drawing/2014/main" id="{40CC52EB-018A-4FBA-A333-DB0F68DDA596}"/>
              </a:ext>
            </a:extLst>
          </p:cNvPr>
          <p:cNvSpPr/>
          <p:nvPr/>
        </p:nvSpPr>
        <p:spPr>
          <a:xfrm>
            <a:off x="6093388" y="76102"/>
            <a:ext cx="4110094" cy="84155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b="1" u="sng" dirty="0">
                <a:solidFill>
                  <a:schemeClr val="bg1"/>
                </a:solidFill>
                <a:latin typeface="Trebuchet MS" panose="020B0603020202020204" pitchFamily="34" charset="0"/>
              </a:rPr>
              <a:t>Climate</a:t>
            </a:r>
          </a:p>
          <a:p>
            <a:r>
              <a:rPr lang="en-GB" sz="1400" dirty="0">
                <a:solidFill>
                  <a:schemeClr val="bg1"/>
                </a:solidFill>
                <a:latin typeface="Trebuchet MS" panose="020B0603020202020204" pitchFamily="34" charset="0"/>
              </a:rPr>
              <a:t>The amount of sunshine and wind influence the amount of solar and wind energy produced. </a:t>
            </a:r>
          </a:p>
        </p:txBody>
      </p:sp>
      <p:pic>
        <p:nvPicPr>
          <p:cNvPr id="3" name="Picture 2">
            <a:extLst>
              <a:ext uri="{FF2B5EF4-FFF2-40B4-BE49-F238E27FC236}">
                <a16:creationId xmlns:a16="http://schemas.microsoft.com/office/drawing/2014/main" id="{F32C951A-A956-449B-BC5B-3C8D6B0C9A7B}"/>
              </a:ext>
            </a:extLst>
          </p:cNvPr>
          <p:cNvPicPr>
            <a:picLocks noChangeAspect="1"/>
          </p:cNvPicPr>
          <p:nvPr/>
        </p:nvPicPr>
        <p:blipFill>
          <a:blip r:embed="rId4"/>
          <a:stretch>
            <a:fillRect/>
          </a:stretch>
        </p:blipFill>
        <p:spPr>
          <a:xfrm rot="924923">
            <a:off x="8604326" y="1087688"/>
            <a:ext cx="1635557" cy="1153141"/>
          </a:xfrm>
          <a:prstGeom prst="rect">
            <a:avLst/>
          </a:prstGeom>
          <a:ln>
            <a:solidFill>
              <a:schemeClr val="tx1"/>
            </a:solidFill>
          </a:ln>
        </p:spPr>
      </p:pic>
    </p:spTree>
    <p:extLst>
      <p:ext uri="{BB962C8B-B14F-4D97-AF65-F5344CB8AC3E}">
        <p14:creationId xmlns:p14="http://schemas.microsoft.com/office/powerpoint/2010/main" val="119658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B6AA1280-98D0-42C0-B164-819202D7DE8D}"/>
              </a:ext>
            </a:extLst>
          </p:cNvPr>
          <p:cNvSpPr/>
          <p:nvPr/>
        </p:nvSpPr>
        <p:spPr>
          <a:xfrm>
            <a:off x="1524000" y="-8012"/>
            <a:ext cx="9144000" cy="1057111"/>
          </a:xfrm>
          <a:prstGeom prst="flowChartDocument">
            <a:avLst/>
          </a:prstGeom>
          <a:solidFill>
            <a:srgbClr val="EB5D4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5" name="Picture 2" descr="Image result for lightbulb clipart">
            <a:extLst>
              <a:ext uri="{FF2B5EF4-FFF2-40B4-BE49-F238E27FC236}">
                <a16:creationId xmlns:a16="http://schemas.microsoft.com/office/drawing/2014/main" id="{63A65358-0EED-45FB-A062-CDADEC4680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783" y="93899"/>
            <a:ext cx="695075" cy="853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81717A-803E-4A1C-97A9-C8539A0BFE6A}"/>
              </a:ext>
            </a:extLst>
          </p:cNvPr>
          <p:cNvSpPr txBox="1"/>
          <p:nvPr/>
        </p:nvSpPr>
        <p:spPr>
          <a:xfrm>
            <a:off x="2414640" y="222894"/>
            <a:ext cx="3599935" cy="584775"/>
          </a:xfrm>
          <a:prstGeom prst="rect">
            <a:avLst/>
          </a:prstGeom>
          <a:noFill/>
          <a:ln>
            <a:noFill/>
          </a:ln>
        </p:spPr>
        <p:txBody>
          <a:bodyPr wrap="square" rtlCol="0">
            <a:spAutoFit/>
          </a:bodyPr>
          <a:lstStyle/>
          <a:p>
            <a:r>
              <a:rPr lang="en-GB" sz="3200" b="1" dirty="0">
                <a:solidFill>
                  <a:schemeClr val="bg1"/>
                </a:solidFill>
                <a:latin typeface="Trebuchet MS" panose="020B0603020202020204" pitchFamily="34" charset="0"/>
              </a:rPr>
              <a:t>ACTIVATE:</a:t>
            </a:r>
          </a:p>
        </p:txBody>
      </p:sp>
      <p:sp>
        <p:nvSpPr>
          <p:cNvPr id="7" name="Title 6">
            <a:extLst>
              <a:ext uri="{FF2B5EF4-FFF2-40B4-BE49-F238E27FC236}">
                <a16:creationId xmlns:a16="http://schemas.microsoft.com/office/drawing/2014/main" id="{E291AB83-4DB9-4995-BD6E-9E60E7B8CA1A}"/>
              </a:ext>
            </a:extLst>
          </p:cNvPr>
          <p:cNvSpPr>
            <a:spLocks noGrp="1"/>
          </p:cNvSpPr>
          <p:nvPr>
            <p:ph type="title"/>
          </p:nvPr>
        </p:nvSpPr>
        <p:spPr>
          <a:xfrm>
            <a:off x="1823054" y="1071930"/>
            <a:ext cx="8540670" cy="1005301"/>
          </a:xfrm>
          <a:solidFill>
            <a:schemeClr val="bg1"/>
          </a:solidFill>
          <a:ln>
            <a:solidFill>
              <a:schemeClr val="tx1"/>
            </a:solidFill>
          </a:ln>
        </p:spPr>
        <p:txBody>
          <a:bodyPr>
            <a:noAutofit/>
          </a:bodyPr>
          <a:lstStyle/>
          <a:p>
            <a:r>
              <a:rPr lang="en-GB" sz="3200" b="1" dirty="0">
                <a:latin typeface="Trebuchet MS" panose="020B0603020202020204" pitchFamily="34" charset="0"/>
              </a:rPr>
              <a:t>Why is energy consumption increasing?</a:t>
            </a:r>
          </a:p>
        </p:txBody>
      </p:sp>
      <p:sp>
        <p:nvSpPr>
          <p:cNvPr id="8" name="Subtitle 2">
            <a:extLst>
              <a:ext uri="{FF2B5EF4-FFF2-40B4-BE49-F238E27FC236}">
                <a16:creationId xmlns:a16="http://schemas.microsoft.com/office/drawing/2014/main" id="{091B31A6-2BA3-49FA-AFAA-0C438966AC6A}"/>
              </a:ext>
            </a:extLst>
          </p:cNvPr>
          <p:cNvSpPr txBox="1">
            <a:spLocks/>
          </p:cNvSpPr>
          <p:nvPr/>
        </p:nvSpPr>
        <p:spPr>
          <a:xfrm>
            <a:off x="1823055" y="2143098"/>
            <a:ext cx="8540669" cy="4646286"/>
          </a:xfrm>
          <a:prstGeom prst="rect">
            <a:avLst/>
          </a:prstGeom>
          <a:solidFill>
            <a:schemeClr val="bg1">
              <a:alpha val="88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dirty="0">
              <a:latin typeface="Trebuchet MS" panose="020B0603020202020204" pitchFamily="34" charset="0"/>
            </a:endParaRPr>
          </a:p>
          <a:p>
            <a:pPr marL="0" indent="0">
              <a:buNone/>
            </a:pPr>
            <a:endParaRPr lang="en-GB" sz="2000" dirty="0">
              <a:latin typeface="Trebuchet MS" panose="020B0603020202020204" pitchFamily="34" charset="0"/>
            </a:endParaRPr>
          </a:p>
        </p:txBody>
      </p:sp>
      <p:pic>
        <p:nvPicPr>
          <p:cNvPr id="6146" name="Picture 2" descr="Related image">
            <a:extLst>
              <a:ext uri="{FF2B5EF4-FFF2-40B4-BE49-F238E27FC236}">
                <a16:creationId xmlns:a16="http://schemas.microsoft.com/office/drawing/2014/main" id="{0C532DEF-5D1D-46CE-9375-3B5BC211E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055" y="4959809"/>
            <a:ext cx="1827458" cy="18295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D96A2F7-95FF-45EC-94D5-57BC4971AAF5}"/>
              </a:ext>
            </a:extLst>
          </p:cNvPr>
          <p:cNvSpPr/>
          <p:nvPr/>
        </p:nvSpPr>
        <p:spPr>
          <a:xfrm>
            <a:off x="1823055" y="2130740"/>
            <a:ext cx="3498843" cy="2862322"/>
          </a:xfrm>
          <a:prstGeom prst="rect">
            <a:avLst/>
          </a:prstGeom>
        </p:spPr>
        <p:txBody>
          <a:bodyPr wrap="square">
            <a:spAutoFit/>
          </a:bodyPr>
          <a:lstStyle/>
          <a:p>
            <a:pPr marL="285750" indent="-285750">
              <a:buBlip>
                <a:blip r:embed="rId4"/>
              </a:buBlip>
            </a:pPr>
            <a:r>
              <a:rPr lang="en-GB" dirty="0">
                <a:latin typeface="Trebuchet MS" panose="020B0603020202020204" pitchFamily="34" charset="0"/>
              </a:rPr>
              <a:t>As countries develop, their demand for energy supplies increases. Recent growth in China’s energy demand has been led by China but this has now started to slow down. India is expected to be next. This is due to industrialisation and greater wealth.</a:t>
            </a:r>
          </a:p>
        </p:txBody>
      </p:sp>
      <p:sp>
        <p:nvSpPr>
          <p:cNvPr id="10" name="Rectangle 9">
            <a:extLst>
              <a:ext uri="{FF2B5EF4-FFF2-40B4-BE49-F238E27FC236}">
                <a16:creationId xmlns:a16="http://schemas.microsoft.com/office/drawing/2014/main" id="{267167ED-A1C9-4BA7-BCD7-D4B1F2579820}"/>
              </a:ext>
            </a:extLst>
          </p:cNvPr>
          <p:cNvSpPr/>
          <p:nvPr/>
        </p:nvSpPr>
        <p:spPr>
          <a:xfrm>
            <a:off x="5380078" y="2104877"/>
            <a:ext cx="3498843" cy="3970318"/>
          </a:xfrm>
          <a:prstGeom prst="rect">
            <a:avLst/>
          </a:prstGeom>
        </p:spPr>
        <p:txBody>
          <a:bodyPr wrap="square">
            <a:spAutoFit/>
          </a:bodyPr>
          <a:lstStyle/>
          <a:p>
            <a:pPr marL="285750" indent="-285750">
              <a:buBlip>
                <a:blip r:embed="rId4"/>
              </a:buBlip>
            </a:pPr>
            <a:r>
              <a:rPr lang="en-GB" dirty="0">
                <a:latin typeface="Trebuchet MS" panose="020B0603020202020204" pitchFamily="34" charset="0"/>
              </a:rPr>
              <a:t>An increasing population means lots of extra people needing and using more energy. Many will grow up in an energy starved world.</a:t>
            </a:r>
          </a:p>
          <a:p>
            <a:pPr marL="285750" indent="-285750">
              <a:buBlip>
                <a:blip r:embed="rId4"/>
              </a:buBlip>
            </a:pPr>
            <a:r>
              <a:rPr lang="en-GB" dirty="0">
                <a:latin typeface="Trebuchet MS" panose="020B0603020202020204" pitchFamily="34" charset="0"/>
              </a:rPr>
              <a:t>The increasing use of technology like computers and other electrical equipment means a greater demand for energy. As quality of life increases so does the demand for vehicles, lighting and heating.</a:t>
            </a:r>
          </a:p>
        </p:txBody>
      </p:sp>
      <p:pic>
        <p:nvPicPr>
          <p:cNvPr id="11" name="Picture 10">
            <a:extLst>
              <a:ext uri="{FF2B5EF4-FFF2-40B4-BE49-F238E27FC236}">
                <a16:creationId xmlns:a16="http://schemas.microsoft.com/office/drawing/2014/main" id="{6086745F-6A01-45AE-B3A6-E24DFA8BC0D6}"/>
              </a:ext>
            </a:extLst>
          </p:cNvPr>
          <p:cNvPicPr>
            <a:picLocks noChangeAspect="1"/>
          </p:cNvPicPr>
          <p:nvPr/>
        </p:nvPicPr>
        <p:blipFill>
          <a:blip r:embed="rId5"/>
          <a:stretch>
            <a:fillRect/>
          </a:stretch>
        </p:blipFill>
        <p:spPr>
          <a:xfrm>
            <a:off x="8515062" y="4959808"/>
            <a:ext cx="1745844" cy="1745844"/>
          </a:xfrm>
          <a:prstGeom prst="rect">
            <a:avLst/>
          </a:prstGeom>
        </p:spPr>
      </p:pic>
    </p:spTree>
    <p:extLst>
      <p:ext uri="{BB962C8B-B14F-4D97-AF65-F5344CB8AC3E}">
        <p14:creationId xmlns:p14="http://schemas.microsoft.com/office/powerpoint/2010/main" val="1693980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1AB83-4DB9-4995-BD6E-9E60E7B8CA1A}"/>
              </a:ext>
            </a:extLst>
          </p:cNvPr>
          <p:cNvSpPr>
            <a:spLocks noGrp="1"/>
          </p:cNvSpPr>
          <p:nvPr>
            <p:ph type="title"/>
          </p:nvPr>
        </p:nvSpPr>
        <p:spPr>
          <a:xfrm>
            <a:off x="1823054" y="1071930"/>
            <a:ext cx="8540670" cy="1005301"/>
          </a:xfrm>
          <a:solidFill>
            <a:schemeClr val="bg1"/>
          </a:solidFill>
          <a:ln>
            <a:solidFill>
              <a:schemeClr val="tx1"/>
            </a:solidFill>
          </a:ln>
        </p:spPr>
        <p:txBody>
          <a:bodyPr>
            <a:noAutofit/>
          </a:bodyPr>
          <a:lstStyle/>
          <a:p>
            <a:r>
              <a:rPr lang="en-GB" sz="3200" b="1">
                <a:latin typeface="Trebuchet MS" panose="020B0603020202020204" pitchFamily="34" charset="0"/>
              </a:rPr>
              <a:t>Explain why many countries will experience energy insecurity in the future.</a:t>
            </a:r>
            <a:endParaRPr lang="en-GB" sz="3200">
              <a:latin typeface="Trebuchet MS" panose="020B0603020202020204" pitchFamily="34" charset="0"/>
            </a:endParaRPr>
          </a:p>
        </p:txBody>
      </p:sp>
      <p:sp>
        <p:nvSpPr>
          <p:cNvPr id="8" name="Subtitle 2">
            <a:extLst>
              <a:ext uri="{FF2B5EF4-FFF2-40B4-BE49-F238E27FC236}">
                <a16:creationId xmlns:a16="http://schemas.microsoft.com/office/drawing/2014/main" id="{091B31A6-2BA3-49FA-AFAA-0C438966AC6A}"/>
              </a:ext>
            </a:extLst>
          </p:cNvPr>
          <p:cNvSpPr txBox="1">
            <a:spLocks/>
          </p:cNvSpPr>
          <p:nvPr/>
        </p:nvSpPr>
        <p:spPr>
          <a:xfrm>
            <a:off x="1823055" y="2143098"/>
            <a:ext cx="8540669" cy="4646286"/>
          </a:xfrm>
          <a:prstGeom prst="rect">
            <a:avLst/>
          </a:prstGeom>
          <a:solidFill>
            <a:schemeClr val="bg1">
              <a:alpha val="88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dirty="0">
              <a:latin typeface="Trebuchet MS" panose="020B0603020202020204" pitchFamily="34" charset="0"/>
            </a:endParaRPr>
          </a:p>
          <a:p>
            <a:pPr marL="0" indent="0">
              <a:buNone/>
            </a:pPr>
            <a:endParaRPr lang="en-GB" sz="2400" dirty="0">
              <a:latin typeface="Trebuchet MS" panose="020B0603020202020204" pitchFamily="34" charset="0"/>
            </a:endParaRPr>
          </a:p>
        </p:txBody>
      </p:sp>
      <p:sp>
        <p:nvSpPr>
          <p:cNvPr id="9" name="Flowchart: Document 8">
            <a:extLst>
              <a:ext uri="{FF2B5EF4-FFF2-40B4-BE49-F238E27FC236}">
                <a16:creationId xmlns:a16="http://schemas.microsoft.com/office/drawing/2014/main" id="{B612A5A1-ED72-429D-911A-0B1B95FDFF5C}"/>
              </a:ext>
            </a:extLst>
          </p:cNvPr>
          <p:cNvSpPr/>
          <p:nvPr/>
        </p:nvSpPr>
        <p:spPr>
          <a:xfrm>
            <a:off x="1524000" y="-51050"/>
            <a:ext cx="9144000" cy="1057111"/>
          </a:xfrm>
          <a:prstGeom prst="flowChartDocument">
            <a:avLst/>
          </a:prstGeom>
          <a:solidFill>
            <a:srgbClr val="00AFB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10" name="Picture 2" descr="Image result for pie chart on stand clipart">
            <a:extLst>
              <a:ext uri="{FF2B5EF4-FFF2-40B4-BE49-F238E27FC236}">
                <a16:creationId xmlns:a16="http://schemas.microsoft.com/office/drawing/2014/main" id="{F7284466-5422-4D50-AC70-2CE3F04DC4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6320" y="149382"/>
            <a:ext cx="738067" cy="7578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750A77D-1B86-43A3-81F4-7CAF345CC935}"/>
              </a:ext>
            </a:extLst>
          </p:cNvPr>
          <p:cNvSpPr txBox="1"/>
          <p:nvPr/>
        </p:nvSpPr>
        <p:spPr>
          <a:xfrm>
            <a:off x="2446706" y="235935"/>
            <a:ext cx="3599935" cy="584775"/>
          </a:xfrm>
          <a:prstGeom prst="rect">
            <a:avLst/>
          </a:prstGeom>
          <a:noFill/>
          <a:ln>
            <a:noFill/>
          </a:ln>
        </p:spPr>
        <p:txBody>
          <a:bodyPr wrap="square" rtlCol="0">
            <a:spAutoFit/>
          </a:bodyPr>
          <a:lstStyle/>
          <a:p>
            <a:r>
              <a:rPr lang="en-GB" sz="3200" b="1" dirty="0">
                <a:solidFill>
                  <a:schemeClr val="bg1"/>
                </a:solidFill>
                <a:latin typeface="Trebuchet MS" panose="020B0603020202020204" pitchFamily="34" charset="0"/>
              </a:rPr>
              <a:t>DEMONSTRATE:</a:t>
            </a:r>
          </a:p>
        </p:txBody>
      </p:sp>
      <p:pic>
        <p:nvPicPr>
          <p:cNvPr id="13" name="Picture 12" descr="A drawing of a face&#10;&#10;Description generated with high confidence">
            <a:extLst>
              <a:ext uri="{FF2B5EF4-FFF2-40B4-BE49-F238E27FC236}">
                <a16:creationId xmlns:a16="http://schemas.microsoft.com/office/drawing/2014/main" id="{05E0B9FE-F80C-41C0-A592-93F92CC1E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055" y="2265582"/>
            <a:ext cx="1941697" cy="1857836"/>
          </a:xfrm>
          <a:prstGeom prst="rect">
            <a:avLst/>
          </a:prstGeom>
        </p:spPr>
      </p:pic>
      <p:pic>
        <p:nvPicPr>
          <p:cNvPr id="14" name="Picture 13" descr="A drawing of a face&#10;&#10;Description generated with high confidence">
            <a:extLst>
              <a:ext uri="{FF2B5EF4-FFF2-40B4-BE49-F238E27FC236}">
                <a16:creationId xmlns:a16="http://schemas.microsoft.com/office/drawing/2014/main" id="{8D9CACC7-566D-43A9-9708-90430773BE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6616" y="4771666"/>
            <a:ext cx="1954756" cy="1883556"/>
          </a:xfrm>
          <a:prstGeom prst="rect">
            <a:avLst/>
          </a:prstGeom>
        </p:spPr>
      </p:pic>
      <p:pic>
        <p:nvPicPr>
          <p:cNvPr id="15" name="Picture 14">
            <a:extLst>
              <a:ext uri="{FF2B5EF4-FFF2-40B4-BE49-F238E27FC236}">
                <a16:creationId xmlns:a16="http://schemas.microsoft.com/office/drawing/2014/main" id="{9983BF10-95A7-4E84-BB52-05B9DFFFBE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7722" y="2265583"/>
            <a:ext cx="2012945" cy="1926007"/>
          </a:xfrm>
          <a:prstGeom prst="rect">
            <a:avLst/>
          </a:prstGeom>
        </p:spPr>
      </p:pic>
      <p:sp>
        <p:nvSpPr>
          <p:cNvPr id="16" name="Rectangle: Rounded Corners 15">
            <a:extLst>
              <a:ext uri="{FF2B5EF4-FFF2-40B4-BE49-F238E27FC236}">
                <a16:creationId xmlns:a16="http://schemas.microsoft.com/office/drawing/2014/main" id="{16F4FA89-5809-4344-B12A-EA9E241CCBB6}"/>
              </a:ext>
            </a:extLst>
          </p:cNvPr>
          <p:cNvSpPr/>
          <p:nvPr/>
        </p:nvSpPr>
        <p:spPr>
          <a:xfrm>
            <a:off x="7637722" y="4189286"/>
            <a:ext cx="2601783" cy="2475506"/>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400" b="1" dirty="0">
                <a:solidFill>
                  <a:schemeClr val="tx1"/>
                </a:solidFill>
                <a:latin typeface="Trebuchet MS" panose="020B0603020202020204" pitchFamily="34" charset="0"/>
              </a:rPr>
              <a:t>Use key words/phrases such as: </a:t>
            </a:r>
          </a:p>
          <a:p>
            <a:pPr algn="ctr"/>
            <a:endParaRPr lang="en-GB" sz="1400" b="1" dirty="0">
              <a:solidFill>
                <a:schemeClr val="tx1"/>
              </a:solidFill>
              <a:latin typeface="Trebuchet MS" panose="020B0603020202020204" pitchFamily="34" charset="0"/>
            </a:endParaRPr>
          </a:p>
          <a:p>
            <a:pPr algn="ctr"/>
            <a:r>
              <a:rPr lang="en-GB" sz="1400" b="1" dirty="0">
                <a:solidFill>
                  <a:schemeClr val="tx1"/>
                </a:solidFill>
                <a:latin typeface="Trebuchet MS" panose="020B0603020202020204" pitchFamily="34" charset="0"/>
              </a:rPr>
              <a:t>Energy security</a:t>
            </a:r>
          </a:p>
          <a:p>
            <a:pPr algn="ctr"/>
            <a:r>
              <a:rPr lang="en-GB" sz="1400" b="1" dirty="0">
                <a:solidFill>
                  <a:schemeClr val="tx1"/>
                </a:solidFill>
                <a:latin typeface="Trebuchet MS" panose="020B0603020202020204" pitchFamily="34" charset="0"/>
              </a:rPr>
              <a:t>Energy insecurity</a:t>
            </a:r>
          </a:p>
          <a:p>
            <a:pPr algn="ctr"/>
            <a:r>
              <a:rPr lang="en-GB" sz="1400" b="1" dirty="0">
                <a:solidFill>
                  <a:schemeClr val="tx1"/>
                </a:solidFill>
                <a:latin typeface="Trebuchet MS" panose="020B0603020202020204" pitchFamily="34" charset="0"/>
              </a:rPr>
              <a:t>Energy surplus</a:t>
            </a:r>
          </a:p>
          <a:p>
            <a:pPr algn="ctr"/>
            <a:r>
              <a:rPr lang="en-GB" sz="1400" b="1" dirty="0">
                <a:solidFill>
                  <a:schemeClr val="tx1"/>
                </a:solidFill>
                <a:latin typeface="Trebuchet MS" panose="020B0603020202020204" pitchFamily="34" charset="0"/>
              </a:rPr>
              <a:t>Energy deficit</a:t>
            </a:r>
          </a:p>
          <a:p>
            <a:pPr algn="ctr"/>
            <a:r>
              <a:rPr lang="en-GB" sz="1400" b="1" dirty="0">
                <a:solidFill>
                  <a:schemeClr val="tx1"/>
                </a:solidFill>
                <a:latin typeface="Trebuchet MS" panose="020B0603020202020204" pitchFamily="34" charset="0"/>
              </a:rPr>
              <a:t>Population</a:t>
            </a:r>
          </a:p>
          <a:p>
            <a:pPr algn="ctr"/>
            <a:r>
              <a:rPr lang="en-GB" sz="1400" b="1" dirty="0">
                <a:solidFill>
                  <a:schemeClr val="tx1"/>
                </a:solidFill>
                <a:latin typeface="Trebuchet MS" panose="020B0603020202020204" pitchFamily="34" charset="0"/>
              </a:rPr>
              <a:t>Economic development</a:t>
            </a:r>
          </a:p>
          <a:p>
            <a:pPr algn="ctr"/>
            <a:r>
              <a:rPr lang="en-GB" sz="1400" b="1" dirty="0">
                <a:solidFill>
                  <a:schemeClr val="tx1"/>
                </a:solidFill>
                <a:latin typeface="Trebuchet MS" panose="020B0603020202020204" pitchFamily="34" charset="0"/>
              </a:rPr>
              <a:t>Supply </a:t>
            </a:r>
          </a:p>
          <a:p>
            <a:pPr algn="ctr"/>
            <a:r>
              <a:rPr lang="en-GB" sz="1400" b="1" dirty="0">
                <a:solidFill>
                  <a:schemeClr val="tx1"/>
                </a:solidFill>
                <a:latin typeface="Trebuchet MS" panose="020B0603020202020204" pitchFamily="34" charset="0"/>
              </a:rPr>
              <a:t>Demand </a:t>
            </a:r>
            <a:endParaRPr lang="en-GB" sz="1400" dirty="0">
              <a:solidFill>
                <a:schemeClr val="tx1"/>
              </a:solidFill>
              <a:latin typeface="Trebuchet MS" panose="020B0603020202020204" pitchFamily="34" charset="0"/>
            </a:endParaRPr>
          </a:p>
        </p:txBody>
      </p:sp>
      <p:pic>
        <p:nvPicPr>
          <p:cNvPr id="2" name="Picture 1">
            <a:extLst>
              <a:ext uri="{FF2B5EF4-FFF2-40B4-BE49-F238E27FC236}">
                <a16:creationId xmlns:a16="http://schemas.microsoft.com/office/drawing/2014/main" id="{5E8E9699-B047-4B8D-996A-C7B86E737FBD}"/>
              </a:ext>
            </a:extLst>
          </p:cNvPr>
          <p:cNvPicPr>
            <a:picLocks noChangeAspect="1"/>
          </p:cNvPicPr>
          <p:nvPr/>
        </p:nvPicPr>
        <p:blipFill>
          <a:blip r:embed="rId6"/>
          <a:stretch>
            <a:fillRect/>
          </a:stretch>
        </p:blipFill>
        <p:spPr>
          <a:xfrm>
            <a:off x="1985354" y="5004656"/>
            <a:ext cx="3444950" cy="1562831"/>
          </a:xfrm>
          <a:prstGeom prst="rect">
            <a:avLst/>
          </a:prstGeom>
        </p:spPr>
      </p:pic>
      <p:sp>
        <p:nvSpPr>
          <p:cNvPr id="17" name="Rectangle: Rounded Corners 16">
            <a:extLst>
              <a:ext uri="{FF2B5EF4-FFF2-40B4-BE49-F238E27FC236}">
                <a16:creationId xmlns:a16="http://schemas.microsoft.com/office/drawing/2014/main" id="{05B23F6F-D550-4EAB-8927-B679F96955FD}"/>
              </a:ext>
            </a:extLst>
          </p:cNvPr>
          <p:cNvSpPr/>
          <p:nvPr/>
        </p:nvSpPr>
        <p:spPr>
          <a:xfrm>
            <a:off x="3880075" y="2265582"/>
            <a:ext cx="3444949" cy="1275060"/>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rebuchet MS" panose="020B0603020202020204" pitchFamily="34" charset="0"/>
              </a:rPr>
              <a:t>It is asking about energy insecurity. What will cause the demand to exceed the supply?</a:t>
            </a:r>
          </a:p>
        </p:txBody>
      </p:sp>
      <p:sp>
        <p:nvSpPr>
          <p:cNvPr id="22" name="Arrow: Right 21">
            <a:extLst>
              <a:ext uri="{FF2B5EF4-FFF2-40B4-BE49-F238E27FC236}">
                <a16:creationId xmlns:a16="http://schemas.microsoft.com/office/drawing/2014/main" id="{64F81557-6850-4C23-9755-4DCAF8565FC5}"/>
              </a:ext>
            </a:extLst>
          </p:cNvPr>
          <p:cNvSpPr/>
          <p:nvPr/>
        </p:nvSpPr>
        <p:spPr>
          <a:xfrm rot="19109885">
            <a:off x="4797538" y="3774230"/>
            <a:ext cx="3570611" cy="484632"/>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FE748F55-72C0-4CC6-9A52-00D8CDA6D08B}"/>
              </a:ext>
            </a:extLst>
          </p:cNvPr>
          <p:cNvSpPr/>
          <p:nvPr/>
        </p:nvSpPr>
        <p:spPr>
          <a:xfrm>
            <a:off x="3880074" y="3889954"/>
            <a:ext cx="3444949" cy="799005"/>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rebuchet MS" panose="020B0603020202020204" pitchFamily="34" charset="0"/>
              </a:rPr>
              <a:t>Increasing population</a:t>
            </a:r>
          </a:p>
          <a:p>
            <a:pPr algn="ctr"/>
            <a:r>
              <a:rPr lang="en-GB" b="1" dirty="0">
                <a:solidFill>
                  <a:schemeClr val="tx1"/>
                </a:solidFill>
                <a:latin typeface="Trebuchet MS" panose="020B0603020202020204" pitchFamily="34" charset="0"/>
              </a:rPr>
              <a:t>Economic development</a:t>
            </a:r>
          </a:p>
        </p:txBody>
      </p:sp>
      <p:sp>
        <p:nvSpPr>
          <p:cNvPr id="19" name="Arrow: Right 18">
            <a:extLst>
              <a:ext uri="{FF2B5EF4-FFF2-40B4-BE49-F238E27FC236}">
                <a16:creationId xmlns:a16="http://schemas.microsoft.com/office/drawing/2014/main" id="{D3D141B7-1776-4B6A-8757-ADE1EE640335}"/>
              </a:ext>
            </a:extLst>
          </p:cNvPr>
          <p:cNvSpPr/>
          <p:nvPr/>
        </p:nvSpPr>
        <p:spPr>
          <a:xfrm flipH="1">
            <a:off x="5003210" y="5638287"/>
            <a:ext cx="978408" cy="484632"/>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201160F5-B956-44C1-9504-B241285954E5}"/>
              </a:ext>
            </a:extLst>
          </p:cNvPr>
          <p:cNvSpPr/>
          <p:nvPr/>
        </p:nvSpPr>
        <p:spPr>
          <a:xfrm rot="16200000" flipH="1">
            <a:off x="6507536" y="4762339"/>
            <a:ext cx="978408" cy="484632"/>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751646E1-AA1B-4CB1-B277-E9DA056C6112}"/>
              </a:ext>
            </a:extLst>
          </p:cNvPr>
          <p:cNvSpPr/>
          <p:nvPr/>
        </p:nvSpPr>
        <p:spPr>
          <a:xfrm rot="16200000" flipH="1">
            <a:off x="5334763" y="3445964"/>
            <a:ext cx="518560" cy="484632"/>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195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18" grpId="0" animBg="1"/>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B6AA1280-98D0-42C0-B164-819202D7DE8D}"/>
              </a:ext>
            </a:extLst>
          </p:cNvPr>
          <p:cNvSpPr/>
          <p:nvPr/>
        </p:nvSpPr>
        <p:spPr>
          <a:xfrm>
            <a:off x="1524000" y="-8012"/>
            <a:ext cx="9144000" cy="1057111"/>
          </a:xfrm>
          <a:prstGeom prst="flowChartDocument">
            <a:avLst/>
          </a:prstGeom>
          <a:solidFill>
            <a:srgbClr val="EB5D4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5" name="Picture 2" descr="Image result for lightbulb clipart">
            <a:extLst>
              <a:ext uri="{FF2B5EF4-FFF2-40B4-BE49-F238E27FC236}">
                <a16:creationId xmlns:a16="http://schemas.microsoft.com/office/drawing/2014/main" id="{63A65358-0EED-45FB-A062-CDADEC4680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783" y="93899"/>
            <a:ext cx="695075" cy="853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81717A-803E-4A1C-97A9-C8539A0BFE6A}"/>
              </a:ext>
            </a:extLst>
          </p:cNvPr>
          <p:cNvSpPr txBox="1"/>
          <p:nvPr/>
        </p:nvSpPr>
        <p:spPr>
          <a:xfrm>
            <a:off x="2624503" y="228155"/>
            <a:ext cx="6254418" cy="584775"/>
          </a:xfrm>
          <a:prstGeom prst="rect">
            <a:avLst/>
          </a:prstGeom>
          <a:noFill/>
          <a:ln>
            <a:noFill/>
          </a:ln>
        </p:spPr>
        <p:txBody>
          <a:bodyPr wrap="square" rtlCol="0">
            <a:spAutoFit/>
          </a:bodyPr>
          <a:lstStyle/>
          <a:p>
            <a:r>
              <a:rPr lang="en-GB" sz="3200" b="1" dirty="0">
                <a:solidFill>
                  <a:schemeClr val="bg1"/>
                </a:solidFill>
                <a:latin typeface="Trebuchet MS" panose="020B0603020202020204" pitchFamily="34" charset="0"/>
              </a:rPr>
              <a:t>Task: Non- renewable energy </a:t>
            </a:r>
          </a:p>
        </p:txBody>
      </p:sp>
      <p:sp>
        <p:nvSpPr>
          <p:cNvPr id="7" name="Title 6">
            <a:extLst>
              <a:ext uri="{FF2B5EF4-FFF2-40B4-BE49-F238E27FC236}">
                <a16:creationId xmlns:a16="http://schemas.microsoft.com/office/drawing/2014/main" id="{E291AB83-4DB9-4995-BD6E-9E60E7B8CA1A}"/>
              </a:ext>
            </a:extLst>
          </p:cNvPr>
          <p:cNvSpPr>
            <a:spLocks noGrp="1"/>
          </p:cNvSpPr>
          <p:nvPr>
            <p:ph type="title"/>
          </p:nvPr>
        </p:nvSpPr>
        <p:spPr>
          <a:xfrm>
            <a:off x="1823054" y="1071930"/>
            <a:ext cx="8540670" cy="1005301"/>
          </a:xfrm>
          <a:solidFill>
            <a:schemeClr val="bg1"/>
          </a:solidFill>
          <a:ln>
            <a:solidFill>
              <a:schemeClr val="tx1"/>
            </a:solidFill>
          </a:ln>
        </p:spPr>
        <p:txBody>
          <a:bodyPr>
            <a:noAutofit/>
          </a:bodyPr>
          <a:lstStyle/>
          <a:p>
            <a:r>
              <a:rPr lang="en-GB" sz="3200" b="1" dirty="0">
                <a:latin typeface="Trebuchet MS" panose="020B0603020202020204" pitchFamily="34" charset="0"/>
              </a:rPr>
              <a:t>Coal, oil and gas </a:t>
            </a:r>
          </a:p>
        </p:txBody>
      </p:sp>
      <p:sp>
        <p:nvSpPr>
          <p:cNvPr id="8" name="Subtitle 2">
            <a:extLst>
              <a:ext uri="{FF2B5EF4-FFF2-40B4-BE49-F238E27FC236}">
                <a16:creationId xmlns:a16="http://schemas.microsoft.com/office/drawing/2014/main" id="{091B31A6-2BA3-49FA-AFAA-0C438966AC6A}"/>
              </a:ext>
            </a:extLst>
          </p:cNvPr>
          <p:cNvSpPr txBox="1">
            <a:spLocks/>
          </p:cNvSpPr>
          <p:nvPr/>
        </p:nvSpPr>
        <p:spPr>
          <a:xfrm>
            <a:off x="1720237" y="2211714"/>
            <a:ext cx="8540669" cy="4646286"/>
          </a:xfrm>
          <a:prstGeom prst="rect">
            <a:avLst/>
          </a:prstGeom>
          <a:solidFill>
            <a:schemeClr val="bg1">
              <a:alpha val="88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Trebuchet MS" panose="020B0603020202020204" pitchFamily="34" charset="0"/>
              </a:rPr>
              <a:t>Using the textbook page 286-291 and the video embedded on the wiki make notes on:</a:t>
            </a:r>
          </a:p>
          <a:p>
            <a:pPr marL="0" indent="0">
              <a:buNone/>
            </a:pPr>
            <a:endParaRPr lang="en-GB" sz="2000" dirty="0">
              <a:latin typeface="Trebuchet MS" panose="020B0603020202020204" pitchFamily="34" charset="0"/>
            </a:endParaRPr>
          </a:p>
          <a:p>
            <a:pPr marL="0" indent="0">
              <a:buNone/>
            </a:pPr>
            <a:endParaRPr lang="en-GB" sz="2000" dirty="0">
              <a:latin typeface="Trebuchet MS" panose="020B0603020202020204" pitchFamily="34" charset="0"/>
            </a:endParaRPr>
          </a:p>
          <a:p>
            <a:pPr marL="0" indent="0">
              <a:buNone/>
            </a:pPr>
            <a:endParaRPr lang="en-GB" sz="2000" dirty="0">
              <a:latin typeface="Trebuchet MS" panose="020B0603020202020204" pitchFamily="34" charset="0"/>
            </a:endParaRPr>
          </a:p>
        </p:txBody>
      </p:sp>
      <p:graphicFrame>
        <p:nvGraphicFramePr>
          <p:cNvPr id="3" name="Table 2">
            <a:extLst>
              <a:ext uri="{FF2B5EF4-FFF2-40B4-BE49-F238E27FC236}">
                <a16:creationId xmlns:a16="http://schemas.microsoft.com/office/drawing/2014/main" id="{B49C6788-D2B1-8B46-A8A3-08B9852DC937}"/>
              </a:ext>
            </a:extLst>
          </p:cNvPr>
          <p:cNvGraphicFramePr>
            <a:graphicFrameLocks noGrp="1"/>
          </p:cNvGraphicFramePr>
          <p:nvPr>
            <p:extLst>
              <p:ext uri="{D42A27DB-BD31-4B8C-83A1-F6EECF244321}">
                <p14:modId xmlns:p14="http://schemas.microsoft.com/office/powerpoint/2010/main" val="1685843007"/>
              </p:ext>
            </p:extLst>
          </p:nvPr>
        </p:nvGraphicFramePr>
        <p:xfrm>
          <a:off x="1823054" y="3239846"/>
          <a:ext cx="8128000" cy="20269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860708190"/>
                    </a:ext>
                  </a:extLst>
                </a:gridCol>
                <a:gridCol w="2032000">
                  <a:extLst>
                    <a:ext uri="{9D8B030D-6E8A-4147-A177-3AD203B41FA5}">
                      <a16:colId xmlns:a16="http://schemas.microsoft.com/office/drawing/2014/main" val="2264076927"/>
                    </a:ext>
                  </a:extLst>
                </a:gridCol>
                <a:gridCol w="2032000">
                  <a:extLst>
                    <a:ext uri="{9D8B030D-6E8A-4147-A177-3AD203B41FA5}">
                      <a16:colId xmlns:a16="http://schemas.microsoft.com/office/drawing/2014/main" val="537830242"/>
                    </a:ext>
                  </a:extLst>
                </a:gridCol>
                <a:gridCol w="2032000">
                  <a:extLst>
                    <a:ext uri="{9D8B030D-6E8A-4147-A177-3AD203B41FA5}">
                      <a16:colId xmlns:a16="http://schemas.microsoft.com/office/drawing/2014/main" val="718246060"/>
                    </a:ext>
                  </a:extLst>
                </a:gridCol>
              </a:tblGrid>
              <a:tr h="370840">
                <a:tc>
                  <a:txBody>
                    <a:bodyPr/>
                    <a:lstStyle/>
                    <a:p>
                      <a:r>
                        <a:rPr lang="en-US" dirty="0"/>
                        <a:t>Type of energy</a:t>
                      </a:r>
                    </a:p>
                  </a:txBody>
                  <a:tcPr/>
                </a:tc>
                <a:tc>
                  <a:txBody>
                    <a:bodyPr/>
                    <a:lstStyle/>
                    <a:p>
                      <a:r>
                        <a:rPr lang="en-US" dirty="0"/>
                        <a:t>How is it produced?</a:t>
                      </a:r>
                    </a:p>
                  </a:txBody>
                  <a:tcPr/>
                </a:tc>
                <a:tc>
                  <a:txBody>
                    <a:bodyPr/>
                    <a:lstStyle/>
                    <a:p>
                      <a:r>
                        <a:rPr lang="en-US" dirty="0"/>
                        <a:t>What are the issues with the use?</a:t>
                      </a:r>
                    </a:p>
                  </a:txBody>
                  <a:tcPr/>
                </a:tc>
                <a:tc>
                  <a:txBody>
                    <a:bodyPr/>
                    <a:lstStyle/>
                    <a:p>
                      <a:r>
                        <a:rPr lang="en-US" dirty="0"/>
                        <a:t>What are the advantages? </a:t>
                      </a:r>
                    </a:p>
                  </a:txBody>
                  <a:tcPr/>
                </a:tc>
                <a:extLst>
                  <a:ext uri="{0D108BD9-81ED-4DB2-BD59-A6C34878D82A}">
                    <a16:rowId xmlns:a16="http://schemas.microsoft.com/office/drawing/2014/main" val="2230984360"/>
                  </a:ext>
                </a:extLst>
              </a:tr>
              <a:tr h="370840">
                <a:tc>
                  <a:txBody>
                    <a:bodyPr/>
                    <a:lstStyle/>
                    <a:p>
                      <a:r>
                        <a:rPr lang="en-US" dirty="0"/>
                        <a:t>Coal</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05556657"/>
                  </a:ext>
                </a:extLst>
              </a:tr>
              <a:tr h="370840">
                <a:tc>
                  <a:txBody>
                    <a:bodyPr/>
                    <a:lstStyle/>
                    <a:p>
                      <a:r>
                        <a:rPr lang="en-US" dirty="0"/>
                        <a:t>Oil</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77452038"/>
                  </a:ext>
                </a:extLst>
              </a:tr>
              <a:tr h="370840">
                <a:tc>
                  <a:txBody>
                    <a:bodyPr/>
                    <a:lstStyle/>
                    <a:p>
                      <a:r>
                        <a:rPr lang="en-US" dirty="0"/>
                        <a:t>Gas</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37439875"/>
                  </a:ext>
                </a:extLst>
              </a:tr>
            </a:tbl>
          </a:graphicData>
        </a:graphic>
      </p:graphicFrame>
    </p:spTree>
    <p:extLst>
      <p:ext uri="{BB962C8B-B14F-4D97-AF65-F5344CB8AC3E}">
        <p14:creationId xmlns:p14="http://schemas.microsoft.com/office/powerpoint/2010/main" val="3802884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B6AA1280-98D0-42C0-B164-819202D7DE8D}"/>
              </a:ext>
            </a:extLst>
          </p:cNvPr>
          <p:cNvSpPr/>
          <p:nvPr/>
        </p:nvSpPr>
        <p:spPr>
          <a:xfrm>
            <a:off x="1524000" y="-8012"/>
            <a:ext cx="9144000" cy="1057111"/>
          </a:xfrm>
          <a:prstGeom prst="flowChartDocument">
            <a:avLst/>
          </a:prstGeom>
          <a:solidFill>
            <a:srgbClr val="EB5D4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5" name="Picture 2" descr="Image result for lightbulb clipart">
            <a:extLst>
              <a:ext uri="{FF2B5EF4-FFF2-40B4-BE49-F238E27FC236}">
                <a16:creationId xmlns:a16="http://schemas.microsoft.com/office/drawing/2014/main" id="{63A65358-0EED-45FB-A062-CDADEC4680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783" y="93899"/>
            <a:ext cx="695075" cy="853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81717A-803E-4A1C-97A9-C8539A0BFE6A}"/>
              </a:ext>
            </a:extLst>
          </p:cNvPr>
          <p:cNvSpPr txBox="1"/>
          <p:nvPr/>
        </p:nvSpPr>
        <p:spPr>
          <a:xfrm>
            <a:off x="2624502" y="228155"/>
            <a:ext cx="8043497" cy="584775"/>
          </a:xfrm>
          <a:prstGeom prst="rect">
            <a:avLst/>
          </a:prstGeom>
          <a:noFill/>
          <a:ln>
            <a:noFill/>
          </a:ln>
        </p:spPr>
        <p:txBody>
          <a:bodyPr wrap="square" rtlCol="0">
            <a:spAutoFit/>
          </a:bodyPr>
          <a:lstStyle/>
          <a:p>
            <a:r>
              <a:rPr lang="en-GB" sz="3200" b="1" dirty="0">
                <a:solidFill>
                  <a:schemeClr val="bg1"/>
                </a:solidFill>
                <a:latin typeface="Trebuchet MS" panose="020B0603020202020204" pitchFamily="34" charset="0"/>
              </a:rPr>
              <a:t>Task: Non- renewable energy- fuelwood </a:t>
            </a:r>
          </a:p>
        </p:txBody>
      </p:sp>
      <p:sp>
        <p:nvSpPr>
          <p:cNvPr id="7" name="Title 6">
            <a:extLst>
              <a:ext uri="{FF2B5EF4-FFF2-40B4-BE49-F238E27FC236}">
                <a16:creationId xmlns:a16="http://schemas.microsoft.com/office/drawing/2014/main" id="{E291AB83-4DB9-4995-BD6E-9E60E7B8CA1A}"/>
              </a:ext>
            </a:extLst>
          </p:cNvPr>
          <p:cNvSpPr>
            <a:spLocks noGrp="1"/>
          </p:cNvSpPr>
          <p:nvPr>
            <p:ph type="title"/>
          </p:nvPr>
        </p:nvSpPr>
        <p:spPr>
          <a:xfrm>
            <a:off x="1823054" y="1071930"/>
            <a:ext cx="8540670" cy="1005301"/>
          </a:xfrm>
          <a:solidFill>
            <a:schemeClr val="bg1"/>
          </a:solidFill>
          <a:ln>
            <a:solidFill>
              <a:schemeClr val="tx1"/>
            </a:solidFill>
          </a:ln>
        </p:spPr>
        <p:txBody>
          <a:bodyPr>
            <a:noAutofit/>
          </a:bodyPr>
          <a:lstStyle/>
          <a:p>
            <a:r>
              <a:rPr lang="en-GB" sz="3200" b="1" dirty="0">
                <a:latin typeface="Trebuchet MS" panose="020B0603020202020204" pitchFamily="34" charset="0"/>
              </a:rPr>
              <a:t>Fuelwood- Case study Democratic Republic of the Congo </a:t>
            </a:r>
          </a:p>
        </p:txBody>
      </p:sp>
      <p:sp>
        <p:nvSpPr>
          <p:cNvPr id="8" name="Subtitle 2">
            <a:extLst>
              <a:ext uri="{FF2B5EF4-FFF2-40B4-BE49-F238E27FC236}">
                <a16:creationId xmlns:a16="http://schemas.microsoft.com/office/drawing/2014/main" id="{091B31A6-2BA3-49FA-AFAA-0C438966AC6A}"/>
              </a:ext>
            </a:extLst>
          </p:cNvPr>
          <p:cNvSpPr txBox="1">
            <a:spLocks/>
          </p:cNvSpPr>
          <p:nvPr/>
        </p:nvSpPr>
        <p:spPr>
          <a:xfrm>
            <a:off x="1720237" y="2211714"/>
            <a:ext cx="8540669" cy="4646286"/>
          </a:xfrm>
          <a:prstGeom prst="rect">
            <a:avLst/>
          </a:prstGeom>
          <a:solidFill>
            <a:schemeClr val="bg1">
              <a:alpha val="88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dirty="0">
              <a:latin typeface="Trebuchet MS" panose="020B0603020202020204" pitchFamily="34" charset="0"/>
            </a:endParaRPr>
          </a:p>
          <a:p>
            <a:pPr marL="0" indent="0">
              <a:buNone/>
            </a:pPr>
            <a:endParaRPr lang="en-GB" sz="2000" dirty="0">
              <a:latin typeface="Trebuchet MS" panose="020B0603020202020204" pitchFamily="34" charset="0"/>
            </a:endParaRPr>
          </a:p>
          <a:p>
            <a:pPr marL="0" indent="0">
              <a:buNone/>
            </a:pPr>
            <a:endParaRPr lang="en-GB" sz="2000" dirty="0">
              <a:latin typeface="Trebuchet MS" panose="020B0603020202020204" pitchFamily="34" charset="0"/>
            </a:endParaRPr>
          </a:p>
        </p:txBody>
      </p:sp>
      <p:pic>
        <p:nvPicPr>
          <p:cNvPr id="9" name="Picture 8">
            <a:extLst>
              <a:ext uri="{FF2B5EF4-FFF2-40B4-BE49-F238E27FC236}">
                <a16:creationId xmlns:a16="http://schemas.microsoft.com/office/drawing/2014/main" id="{37896986-21E2-2E41-AC8A-6DAF92DF125B}"/>
              </a:ext>
            </a:extLst>
          </p:cNvPr>
          <p:cNvPicPr>
            <a:picLocks noChangeAspect="1"/>
          </p:cNvPicPr>
          <p:nvPr/>
        </p:nvPicPr>
        <p:blipFill>
          <a:blip r:embed="rId3"/>
          <a:stretch>
            <a:fillRect/>
          </a:stretch>
        </p:blipFill>
        <p:spPr>
          <a:xfrm>
            <a:off x="-134912" y="2109802"/>
            <a:ext cx="6629833" cy="4296686"/>
          </a:xfrm>
          <a:prstGeom prst="rect">
            <a:avLst/>
          </a:prstGeom>
        </p:spPr>
      </p:pic>
      <p:pic>
        <p:nvPicPr>
          <p:cNvPr id="11" name="Picture 10">
            <a:extLst>
              <a:ext uri="{FF2B5EF4-FFF2-40B4-BE49-F238E27FC236}">
                <a16:creationId xmlns:a16="http://schemas.microsoft.com/office/drawing/2014/main" id="{D6B33984-023A-564F-BF67-D27D192C19D4}"/>
              </a:ext>
            </a:extLst>
          </p:cNvPr>
          <p:cNvPicPr>
            <a:picLocks noChangeAspect="1"/>
          </p:cNvPicPr>
          <p:nvPr/>
        </p:nvPicPr>
        <p:blipFill>
          <a:blip r:embed="rId4"/>
          <a:stretch>
            <a:fillRect/>
          </a:stretch>
        </p:blipFill>
        <p:spPr>
          <a:xfrm>
            <a:off x="6185424" y="1923700"/>
            <a:ext cx="6146800" cy="4584700"/>
          </a:xfrm>
          <a:prstGeom prst="rect">
            <a:avLst/>
          </a:prstGeom>
        </p:spPr>
      </p:pic>
    </p:spTree>
    <p:extLst>
      <p:ext uri="{BB962C8B-B14F-4D97-AF65-F5344CB8AC3E}">
        <p14:creationId xmlns:p14="http://schemas.microsoft.com/office/powerpoint/2010/main" val="3854980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6898F-F0C3-EA44-A637-E6409064C7F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993D793-8C66-3748-BB9A-E8213A888EE2}"/>
              </a:ext>
            </a:extLst>
          </p:cNvPr>
          <p:cNvPicPr>
            <a:picLocks noGrp="1" noChangeAspect="1"/>
          </p:cNvPicPr>
          <p:nvPr>
            <p:ph idx="1"/>
          </p:nvPr>
        </p:nvPicPr>
        <p:blipFill>
          <a:blip r:embed="rId2"/>
          <a:stretch>
            <a:fillRect/>
          </a:stretch>
        </p:blipFill>
        <p:spPr>
          <a:xfrm>
            <a:off x="1492834" y="1166058"/>
            <a:ext cx="8936509" cy="4351338"/>
          </a:xfrm>
        </p:spPr>
      </p:pic>
    </p:spTree>
    <p:extLst>
      <p:ext uri="{BB962C8B-B14F-4D97-AF65-F5344CB8AC3E}">
        <p14:creationId xmlns:p14="http://schemas.microsoft.com/office/powerpoint/2010/main" val="241180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B6AA1280-98D0-42C0-B164-819202D7DE8D}"/>
              </a:ext>
            </a:extLst>
          </p:cNvPr>
          <p:cNvSpPr/>
          <p:nvPr/>
        </p:nvSpPr>
        <p:spPr>
          <a:xfrm>
            <a:off x="1524000" y="-8012"/>
            <a:ext cx="9144000" cy="1057111"/>
          </a:xfrm>
          <a:prstGeom prst="flowChartDocument">
            <a:avLst/>
          </a:prstGeom>
          <a:solidFill>
            <a:srgbClr val="EB5D4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5" name="Picture 2" descr="Image result for lightbulb clipart">
            <a:extLst>
              <a:ext uri="{FF2B5EF4-FFF2-40B4-BE49-F238E27FC236}">
                <a16:creationId xmlns:a16="http://schemas.microsoft.com/office/drawing/2014/main" id="{63A65358-0EED-45FB-A062-CDADEC4680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783" y="93899"/>
            <a:ext cx="695075" cy="853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81717A-803E-4A1C-97A9-C8539A0BFE6A}"/>
              </a:ext>
            </a:extLst>
          </p:cNvPr>
          <p:cNvSpPr txBox="1"/>
          <p:nvPr/>
        </p:nvSpPr>
        <p:spPr>
          <a:xfrm>
            <a:off x="2624502" y="228155"/>
            <a:ext cx="8043497" cy="584775"/>
          </a:xfrm>
          <a:prstGeom prst="rect">
            <a:avLst/>
          </a:prstGeom>
          <a:noFill/>
          <a:ln>
            <a:noFill/>
          </a:ln>
        </p:spPr>
        <p:txBody>
          <a:bodyPr wrap="square" rtlCol="0">
            <a:spAutoFit/>
          </a:bodyPr>
          <a:lstStyle/>
          <a:p>
            <a:r>
              <a:rPr lang="en-GB" sz="3200" b="1" dirty="0">
                <a:solidFill>
                  <a:schemeClr val="bg1"/>
                </a:solidFill>
                <a:latin typeface="Trebuchet MS" panose="020B0603020202020204" pitchFamily="34" charset="0"/>
              </a:rPr>
              <a:t>Task: Non- renewable energy- fuelwood </a:t>
            </a:r>
          </a:p>
        </p:txBody>
      </p:sp>
      <p:sp>
        <p:nvSpPr>
          <p:cNvPr id="7" name="Title 6">
            <a:extLst>
              <a:ext uri="{FF2B5EF4-FFF2-40B4-BE49-F238E27FC236}">
                <a16:creationId xmlns:a16="http://schemas.microsoft.com/office/drawing/2014/main" id="{E291AB83-4DB9-4995-BD6E-9E60E7B8CA1A}"/>
              </a:ext>
            </a:extLst>
          </p:cNvPr>
          <p:cNvSpPr>
            <a:spLocks noGrp="1"/>
          </p:cNvSpPr>
          <p:nvPr>
            <p:ph type="title"/>
          </p:nvPr>
        </p:nvSpPr>
        <p:spPr>
          <a:xfrm>
            <a:off x="1823054" y="1071930"/>
            <a:ext cx="8540670" cy="1005301"/>
          </a:xfrm>
          <a:solidFill>
            <a:schemeClr val="bg1"/>
          </a:solidFill>
          <a:ln>
            <a:solidFill>
              <a:schemeClr val="tx1"/>
            </a:solidFill>
          </a:ln>
        </p:spPr>
        <p:txBody>
          <a:bodyPr>
            <a:noAutofit/>
          </a:bodyPr>
          <a:lstStyle/>
          <a:p>
            <a:r>
              <a:rPr lang="en-GB" sz="3200" b="1" dirty="0">
                <a:latin typeface="Trebuchet MS" panose="020B0603020202020204" pitchFamily="34" charset="0"/>
              </a:rPr>
              <a:t>Fuelwood- Case study Democratic Republic of the Congo </a:t>
            </a:r>
          </a:p>
        </p:txBody>
      </p:sp>
      <p:pic>
        <p:nvPicPr>
          <p:cNvPr id="9" name="Picture 8">
            <a:extLst>
              <a:ext uri="{FF2B5EF4-FFF2-40B4-BE49-F238E27FC236}">
                <a16:creationId xmlns:a16="http://schemas.microsoft.com/office/drawing/2014/main" id="{37896986-21E2-2E41-AC8A-6DAF92DF125B}"/>
              </a:ext>
            </a:extLst>
          </p:cNvPr>
          <p:cNvPicPr>
            <a:picLocks noChangeAspect="1"/>
          </p:cNvPicPr>
          <p:nvPr/>
        </p:nvPicPr>
        <p:blipFill>
          <a:blip r:embed="rId3"/>
          <a:stretch>
            <a:fillRect/>
          </a:stretch>
        </p:blipFill>
        <p:spPr>
          <a:xfrm>
            <a:off x="-640861" y="2621296"/>
            <a:ext cx="4329721" cy="2806021"/>
          </a:xfrm>
          <a:prstGeom prst="rect">
            <a:avLst/>
          </a:prstGeom>
        </p:spPr>
      </p:pic>
      <p:pic>
        <p:nvPicPr>
          <p:cNvPr id="10" name="Content Placeholder 4">
            <a:extLst>
              <a:ext uri="{FF2B5EF4-FFF2-40B4-BE49-F238E27FC236}">
                <a16:creationId xmlns:a16="http://schemas.microsoft.com/office/drawing/2014/main" id="{8DA8668F-3F01-9A40-A1CD-E8596812AB20}"/>
              </a:ext>
            </a:extLst>
          </p:cNvPr>
          <p:cNvPicPr>
            <a:picLocks noGrp="1" noChangeAspect="1"/>
          </p:cNvPicPr>
          <p:nvPr>
            <p:ph idx="1"/>
          </p:nvPr>
        </p:nvPicPr>
        <p:blipFill>
          <a:blip r:embed="rId4"/>
          <a:stretch>
            <a:fillRect/>
          </a:stretch>
        </p:blipFill>
        <p:spPr>
          <a:xfrm>
            <a:off x="3537678" y="2505048"/>
            <a:ext cx="9272561" cy="3433386"/>
          </a:xfrm>
        </p:spPr>
      </p:pic>
      <p:sp>
        <p:nvSpPr>
          <p:cNvPr id="2" name="TextBox 1">
            <a:extLst>
              <a:ext uri="{FF2B5EF4-FFF2-40B4-BE49-F238E27FC236}">
                <a16:creationId xmlns:a16="http://schemas.microsoft.com/office/drawing/2014/main" id="{2C95F174-6053-1B4B-A67F-562402092ECF}"/>
              </a:ext>
            </a:extLst>
          </p:cNvPr>
          <p:cNvSpPr txBox="1"/>
          <p:nvPr/>
        </p:nvSpPr>
        <p:spPr>
          <a:xfrm>
            <a:off x="4520589" y="5686149"/>
            <a:ext cx="3477658" cy="954107"/>
          </a:xfrm>
          <a:prstGeom prst="rect">
            <a:avLst/>
          </a:prstGeom>
          <a:solidFill>
            <a:srgbClr val="FFFF00"/>
          </a:solidFill>
        </p:spPr>
        <p:txBody>
          <a:bodyPr wrap="square" rtlCol="0">
            <a:spAutoFit/>
          </a:bodyPr>
          <a:lstStyle/>
          <a:p>
            <a:r>
              <a:rPr lang="en-US" sz="2800" dirty="0"/>
              <a:t>Also use p291 to add to your notes</a:t>
            </a:r>
          </a:p>
        </p:txBody>
      </p:sp>
    </p:spTree>
    <p:extLst>
      <p:ext uri="{BB962C8B-B14F-4D97-AF65-F5344CB8AC3E}">
        <p14:creationId xmlns:p14="http://schemas.microsoft.com/office/powerpoint/2010/main" val="2663560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16736-8471-AB4F-91E9-468783B8B9A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B670390-48B3-264D-B760-ABD9D42DB745}"/>
              </a:ext>
            </a:extLst>
          </p:cNvPr>
          <p:cNvPicPr>
            <a:picLocks noGrp="1" noChangeAspect="1"/>
          </p:cNvPicPr>
          <p:nvPr>
            <p:ph idx="1"/>
          </p:nvPr>
        </p:nvPicPr>
        <p:blipFill>
          <a:blip r:embed="rId2"/>
          <a:stretch>
            <a:fillRect/>
          </a:stretch>
        </p:blipFill>
        <p:spPr>
          <a:xfrm>
            <a:off x="1064302" y="119921"/>
            <a:ext cx="9551726" cy="6609937"/>
          </a:xfrm>
        </p:spPr>
      </p:pic>
    </p:spTree>
    <p:extLst>
      <p:ext uri="{BB962C8B-B14F-4D97-AF65-F5344CB8AC3E}">
        <p14:creationId xmlns:p14="http://schemas.microsoft.com/office/powerpoint/2010/main" val="2514443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Exam question </a:t>
            </a:r>
          </a:p>
        </p:txBody>
      </p:sp>
      <p:sp>
        <p:nvSpPr>
          <p:cNvPr id="3" name="Content Placeholder 2"/>
          <p:cNvSpPr>
            <a:spLocks noGrp="1"/>
          </p:cNvSpPr>
          <p:nvPr>
            <p:ph idx="1"/>
          </p:nvPr>
        </p:nvSpPr>
        <p:spPr/>
        <p:txBody>
          <a:bodyPr/>
          <a:lstStyle/>
          <a:p>
            <a:r>
              <a:rPr lang="en-US" dirty="0">
                <a:latin typeface="Comic Sans MS" pitchFamily="66" charset="0"/>
              </a:rPr>
              <a:t>Identify a form of energy and describe how its use threatens the natural environment. You may refer to named areas which you have studied. [</a:t>
            </a:r>
            <a:r>
              <a:rPr lang="en-US" i="1" dirty="0">
                <a:latin typeface="Comic Sans MS" pitchFamily="66" charset="0"/>
              </a:rPr>
              <a:t>7 Marks</a:t>
            </a:r>
            <a:r>
              <a:rPr lang="en-US" dirty="0">
                <a:latin typeface="Comic Sans MS" pitchFamily="66" charset="0"/>
              </a:rPr>
              <a:t>] </a:t>
            </a:r>
          </a:p>
        </p:txBody>
      </p:sp>
    </p:spTree>
    <p:extLst>
      <p:ext uri="{BB962C8B-B14F-4D97-AF65-F5344CB8AC3E}">
        <p14:creationId xmlns:p14="http://schemas.microsoft.com/office/powerpoint/2010/main" val="3969398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4824E5FB-B5CE-451A-9E95-E1E69742AFF5}"/>
              </a:ext>
            </a:extLst>
          </p:cNvPr>
          <p:cNvSpPr/>
          <p:nvPr/>
        </p:nvSpPr>
        <p:spPr>
          <a:xfrm>
            <a:off x="1524000" y="-8012"/>
            <a:ext cx="9144000" cy="1057111"/>
          </a:xfrm>
          <a:prstGeom prst="flowChartDocument">
            <a:avLst/>
          </a:prstGeom>
          <a:solidFill>
            <a:srgbClr val="0084A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5" name="Picture 10" descr="Related image">
            <a:extLst>
              <a:ext uri="{FF2B5EF4-FFF2-40B4-BE49-F238E27FC236}">
                <a16:creationId xmlns:a16="http://schemas.microsoft.com/office/drawing/2014/main" id="{B5943D93-1FA7-4ED7-978C-29EBD4F2D9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3867" y="130891"/>
            <a:ext cx="709368" cy="7093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63A7E47-1FF0-4AF5-A371-06D292ABDA60}"/>
              </a:ext>
            </a:extLst>
          </p:cNvPr>
          <p:cNvSpPr txBox="1"/>
          <p:nvPr/>
        </p:nvSpPr>
        <p:spPr>
          <a:xfrm>
            <a:off x="2453103" y="193188"/>
            <a:ext cx="3599935" cy="584775"/>
          </a:xfrm>
          <a:prstGeom prst="rect">
            <a:avLst/>
          </a:prstGeom>
          <a:noFill/>
          <a:ln>
            <a:noFill/>
          </a:ln>
        </p:spPr>
        <p:txBody>
          <a:bodyPr wrap="square" rtlCol="0">
            <a:spAutoFit/>
          </a:bodyPr>
          <a:lstStyle/>
          <a:p>
            <a:r>
              <a:rPr lang="en-GB" sz="3200" b="1" dirty="0">
                <a:solidFill>
                  <a:schemeClr val="bg1"/>
                </a:solidFill>
                <a:latin typeface="Trebuchet MS" panose="020B0603020202020204" pitchFamily="34" charset="0"/>
              </a:rPr>
              <a:t>REVIEW</a:t>
            </a:r>
          </a:p>
        </p:txBody>
      </p:sp>
      <p:sp>
        <p:nvSpPr>
          <p:cNvPr id="7" name="Title 6">
            <a:extLst>
              <a:ext uri="{FF2B5EF4-FFF2-40B4-BE49-F238E27FC236}">
                <a16:creationId xmlns:a16="http://schemas.microsoft.com/office/drawing/2014/main" id="{E39097C7-71C8-4DBC-BBAE-5730B9F9B503}"/>
              </a:ext>
            </a:extLst>
          </p:cNvPr>
          <p:cNvSpPr>
            <a:spLocks noGrp="1"/>
          </p:cNvSpPr>
          <p:nvPr>
            <p:ph type="title"/>
          </p:nvPr>
        </p:nvSpPr>
        <p:spPr>
          <a:xfrm>
            <a:off x="1823054" y="1071930"/>
            <a:ext cx="8540670" cy="1005301"/>
          </a:xfrm>
          <a:solidFill>
            <a:schemeClr val="bg1"/>
          </a:solidFill>
          <a:ln>
            <a:solidFill>
              <a:schemeClr val="tx1"/>
            </a:solidFill>
          </a:ln>
        </p:spPr>
        <p:txBody>
          <a:bodyPr>
            <a:noAutofit/>
          </a:bodyPr>
          <a:lstStyle/>
          <a:p>
            <a:r>
              <a:rPr lang="en-GB" sz="3600" b="1" dirty="0">
                <a:latin typeface="Trebuchet MS" panose="020B0603020202020204" pitchFamily="34" charset="0"/>
              </a:rPr>
              <a:t>Google it</a:t>
            </a:r>
          </a:p>
        </p:txBody>
      </p:sp>
      <p:sp>
        <p:nvSpPr>
          <p:cNvPr id="8" name="Subtitle 2">
            <a:extLst>
              <a:ext uri="{FF2B5EF4-FFF2-40B4-BE49-F238E27FC236}">
                <a16:creationId xmlns:a16="http://schemas.microsoft.com/office/drawing/2014/main" id="{CDE7AB5A-3A51-4D58-826D-409E60A93063}"/>
              </a:ext>
            </a:extLst>
          </p:cNvPr>
          <p:cNvSpPr txBox="1">
            <a:spLocks/>
          </p:cNvSpPr>
          <p:nvPr/>
        </p:nvSpPr>
        <p:spPr>
          <a:xfrm>
            <a:off x="1823056" y="2143098"/>
            <a:ext cx="8540669" cy="4646286"/>
          </a:xfrm>
          <a:prstGeom prst="rect">
            <a:avLst/>
          </a:prstGeom>
          <a:solidFill>
            <a:schemeClr val="bg1">
              <a:alpha val="88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latin typeface="Trebuchet MS" panose="020B0603020202020204" pitchFamily="34" charset="0"/>
            </a:endParaRPr>
          </a:p>
        </p:txBody>
      </p:sp>
      <p:pic>
        <p:nvPicPr>
          <p:cNvPr id="7170" name="Picture 2" descr="https://pbs.twimg.com/media/CxAK8ozXAAA5h_f.jpg">
            <a:extLst>
              <a:ext uri="{FF2B5EF4-FFF2-40B4-BE49-F238E27FC236}">
                <a16:creationId xmlns:a16="http://schemas.microsoft.com/office/drawing/2014/main" id="{C81369A0-F980-4EC9-A61C-FA0E5F5DD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502" y="2322662"/>
            <a:ext cx="7343775" cy="41052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2CA62725-D31A-4A1B-B4B3-F18E70984770}"/>
              </a:ext>
            </a:extLst>
          </p:cNvPr>
          <p:cNvSpPr/>
          <p:nvPr/>
        </p:nvSpPr>
        <p:spPr>
          <a:xfrm>
            <a:off x="5458048" y="1137799"/>
            <a:ext cx="4307229" cy="1005300"/>
          </a:xfrm>
          <a:prstGeom prst="wedgeRoundRectCallout">
            <a:avLst>
              <a:gd name="adj1" fmla="val -31695"/>
              <a:gd name="adj2" fmla="val 10656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rebuchet MS" panose="020B0603020202020204" pitchFamily="34" charset="0"/>
              </a:rPr>
              <a:t>Write a question that your peer should be able to answer based on todays lesson.</a:t>
            </a:r>
          </a:p>
        </p:txBody>
      </p:sp>
      <p:sp>
        <p:nvSpPr>
          <p:cNvPr id="9" name="Speech Bubble: Rectangle with Corners Rounded 8">
            <a:extLst>
              <a:ext uri="{FF2B5EF4-FFF2-40B4-BE49-F238E27FC236}">
                <a16:creationId xmlns:a16="http://schemas.microsoft.com/office/drawing/2014/main" id="{B3312CA2-497C-4501-BF18-5D20C5E84378}"/>
              </a:ext>
            </a:extLst>
          </p:cNvPr>
          <p:cNvSpPr/>
          <p:nvPr/>
        </p:nvSpPr>
        <p:spPr>
          <a:xfrm>
            <a:off x="1633868" y="4714901"/>
            <a:ext cx="4307229" cy="1005300"/>
          </a:xfrm>
          <a:prstGeom prst="wedgeRoundRectCallout">
            <a:avLst>
              <a:gd name="adj1" fmla="val -15649"/>
              <a:gd name="adj2" fmla="val 8329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rebuchet MS" panose="020B0603020202020204" pitchFamily="34" charset="0"/>
              </a:rPr>
              <a:t>Give it to your peer to glue into their books and answer.</a:t>
            </a:r>
          </a:p>
        </p:txBody>
      </p:sp>
    </p:spTree>
    <p:extLst>
      <p:ext uri="{BB962C8B-B14F-4D97-AF65-F5344CB8AC3E}">
        <p14:creationId xmlns:p14="http://schemas.microsoft.com/office/powerpoint/2010/main" val="1959600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6898F-F0C3-EA44-A637-E6409064C7F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993D793-8C66-3748-BB9A-E8213A888EE2}"/>
              </a:ext>
            </a:extLst>
          </p:cNvPr>
          <p:cNvPicPr>
            <a:picLocks noGrp="1" noChangeAspect="1"/>
          </p:cNvPicPr>
          <p:nvPr>
            <p:ph idx="1"/>
          </p:nvPr>
        </p:nvPicPr>
        <p:blipFill>
          <a:blip r:embed="rId2"/>
          <a:stretch>
            <a:fillRect/>
          </a:stretch>
        </p:blipFill>
        <p:spPr>
          <a:xfrm>
            <a:off x="1492834" y="1166058"/>
            <a:ext cx="8936509" cy="4351338"/>
          </a:xfrm>
        </p:spPr>
      </p:pic>
      <p:sp>
        <p:nvSpPr>
          <p:cNvPr id="3" name="Oval 2">
            <a:extLst>
              <a:ext uri="{FF2B5EF4-FFF2-40B4-BE49-F238E27FC236}">
                <a16:creationId xmlns:a16="http://schemas.microsoft.com/office/drawing/2014/main" id="{B1B259A3-12D2-5C41-8A75-46E5C9BDD8F4}"/>
              </a:ext>
            </a:extLst>
          </p:cNvPr>
          <p:cNvSpPr/>
          <p:nvPr/>
        </p:nvSpPr>
        <p:spPr>
          <a:xfrm>
            <a:off x="4120308" y="3613533"/>
            <a:ext cx="3018622" cy="11347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538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B6AA1280-98D0-42C0-B164-819202D7DE8D}"/>
              </a:ext>
            </a:extLst>
          </p:cNvPr>
          <p:cNvSpPr/>
          <p:nvPr/>
        </p:nvSpPr>
        <p:spPr>
          <a:xfrm>
            <a:off x="1524000" y="-8012"/>
            <a:ext cx="9144000" cy="1057111"/>
          </a:xfrm>
          <a:prstGeom prst="flowChartDocument">
            <a:avLst/>
          </a:prstGeom>
          <a:solidFill>
            <a:srgbClr val="EB5D4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5" name="Picture 2" descr="Image result for lightbulb clipart">
            <a:extLst>
              <a:ext uri="{FF2B5EF4-FFF2-40B4-BE49-F238E27FC236}">
                <a16:creationId xmlns:a16="http://schemas.microsoft.com/office/drawing/2014/main" id="{63A65358-0EED-45FB-A062-CDADEC4680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783" y="93899"/>
            <a:ext cx="695075" cy="853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81717A-803E-4A1C-97A9-C8539A0BFE6A}"/>
              </a:ext>
            </a:extLst>
          </p:cNvPr>
          <p:cNvSpPr txBox="1"/>
          <p:nvPr/>
        </p:nvSpPr>
        <p:spPr>
          <a:xfrm>
            <a:off x="2624503" y="228155"/>
            <a:ext cx="6254418" cy="584775"/>
          </a:xfrm>
          <a:prstGeom prst="rect">
            <a:avLst/>
          </a:prstGeom>
          <a:noFill/>
          <a:ln>
            <a:noFill/>
          </a:ln>
        </p:spPr>
        <p:txBody>
          <a:bodyPr wrap="square" rtlCol="0">
            <a:spAutoFit/>
          </a:bodyPr>
          <a:lstStyle/>
          <a:p>
            <a:r>
              <a:rPr lang="en-GB" sz="3200" b="1" dirty="0">
                <a:solidFill>
                  <a:schemeClr val="bg1"/>
                </a:solidFill>
                <a:latin typeface="Trebuchet MS" panose="020B0603020202020204" pitchFamily="34" charset="0"/>
              </a:rPr>
              <a:t>Task: Renewable energy </a:t>
            </a:r>
          </a:p>
        </p:txBody>
      </p:sp>
      <p:sp>
        <p:nvSpPr>
          <p:cNvPr id="8" name="Subtitle 2">
            <a:extLst>
              <a:ext uri="{FF2B5EF4-FFF2-40B4-BE49-F238E27FC236}">
                <a16:creationId xmlns:a16="http://schemas.microsoft.com/office/drawing/2014/main" id="{091B31A6-2BA3-49FA-AFAA-0C438966AC6A}"/>
              </a:ext>
            </a:extLst>
          </p:cNvPr>
          <p:cNvSpPr txBox="1">
            <a:spLocks/>
          </p:cNvSpPr>
          <p:nvPr/>
        </p:nvSpPr>
        <p:spPr>
          <a:xfrm>
            <a:off x="1481377" y="1473584"/>
            <a:ext cx="8540669" cy="4646286"/>
          </a:xfrm>
          <a:prstGeom prst="rect">
            <a:avLst/>
          </a:prstGeom>
          <a:solidFill>
            <a:schemeClr val="bg1">
              <a:alpha val="88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Trebuchet MS" panose="020B0603020202020204" pitchFamily="34" charset="0"/>
              </a:rPr>
              <a:t>Using the textbook page 291-301 and the videos embedded on the wiki make notes on:</a:t>
            </a:r>
          </a:p>
          <a:p>
            <a:pPr marL="0" indent="0">
              <a:buNone/>
            </a:pPr>
            <a:endParaRPr lang="en-GB" sz="2000" dirty="0">
              <a:latin typeface="Trebuchet MS" panose="020B0603020202020204" pitchFamily="34" charset="0"/>
            </a:endParaRPr>
          </a:p>
          <a:p>
            <a:pPr marL="0" indent="0">
              <a:buNone/>
            </a:pPr>
            <a:endParaRPr lang="en-GB" sz="2000" dirty="0">
              <a:latin typeface="Trebuchet MS" panose="020B0603020202020204" pitchFamily="34" charset="0"/>
            </a:endParaRPr>
          </a:p>
          <a:p>
            <a:pPr marL="0" indent="0">
              <a:buNone/>
            </a:pPr>
            <a:endParaRPr lang="en-GB" sz="2000" dirty="0">
              <a:latin typeface="Trebuchet MS" panose="020B0603020202020204" pitchFamily="34" charset="0"/>
            </a:endParaRPr>
          </a:p>
        </p:txBody>
      </p:sp>
      <p:graphicFrame>
        <p:nvGraphicFramePr>
          <p:cNvPr id="2" name="Table 1">
            <a:extLst>
              <a:ext uri="{FF2B5EF4-FFF2-40B4-BE49-F238E27FC236}">
                <a16:creationId xmlns:a16="http://schemas.microsoft.com/office/drawing/2014/main" id="{7A69FCED-237D-0A43-87D4-D8ADF41D4DA8}"/>
              </a:ext>
            </a:extLst>
          </p:cNvPr>
          <p:cNvGraphicFramePr>
            <a:graphicFrameLocks noGrp="1"/>
          </p:cNvGraphicFramePr>
          <p:nvPr>
            <p:extLst>
              <p:ext uri="{D42A27DB-BD31-4B8C-83A1-F6EECF244321}">
                <p14:modId xmlns:p14="http://schemas.microsoft.com/office/powerpoint/2010/main" val="2968861139"/>
              </p:ext>
            </p:extLst>
          </p:nvPr>
        </p:nvGraphicFramePr>
        <p:xfrm>
          <a:off x="1621783" y="2357610"/>
          <a:ext cx="8128000" cy="3653335"/>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731154095"/>
                    </a:ext>
                  </a:extLst>
                </a:gridCol>
                <a:gridCol w="1625600">
                  <a:extLst>
                    <a:ext uri="{9D8B030D-6E8A-4147-A177-3AD203B41FA5}">
                      <a16:colId xmlns:a16="http://schemas.microsoft.com/office/drawing/2014/main" val="457580012"/>
                    </a:ext>
                  </a:extLst>
                </a:gridCol>
                <a:gridCol w="1625600">
                  <a:extLst>
                    <a:ext uri="{9D8B030D-6E8A-4147-A177-3AD203B41FA5}">
                      <a16:colId xmlns:a16="http://schemas.microsoft.com/office/drawing/2014/main" val="3211895228"/>
                    </a:ext>
                  </a:extLst>
                </a:gridCol>
                <a:gridCol w="1625600">
                  <a:extLst>
                    <a:ext uri="{9D8B030D-6E8A-4147-A177-3AD203B41FA5}">
                      <a16:colId xmlns:a16="http://schemas.microsoft.com/office/drawing/2014/main" val="308694055"/>
                    </a:ext>
                  </a:extLst>
                </a:gridCol>
                <a:gridCol w="1625600">
                  <a:extLst>
                    <a:ext uri="{9D8B030D-6E8A-4147-A177-3AD203B41FA5}">
                      <a16:colId xmlns:a16="http://schemas.microsoft.com/office/drawing/2014/main" val="3015538192"/>
                    </a:ext>
                  </a:extLst>
                </a:gridCol>
              </a:tblGrid>
              <a:tr h="1057455">
                <a:tc>
                  <a:txBody>
                    <a:bodyPr/>
                    <a:lstStyle/>
                    <a:p>
                      <a:r>
                        <a:rPr lang="en-US" dirty="0"/>
                        <a:t>Renewable energy source</a:t>
                      </a:r>
                    </a:p>
                  </a:txBody>
                  <a:tcPr/>
                </a:tc>
                <a:tc>
                  <a:txBody>
                    <a:bodyPr/>
                    <a:lstStyle/>
                    <a:p>
                      <a:r>
                        <a:rPr lang="en-US" dirty="0"/>
                        <a:t>Example of location</a:t>
                      </a:r>
                    </a:p>
                  </a:txBody>
                  <a:tcPr/>
                </a:tc>
                <a:tc>
                  <a:txBody>
                    <a:bodyPr/>
                    <a:lstStyle/>
                    <a:p>
                      <a:r>
                        <a:rPr lang="en-US" dirty="0"/>
                        <a:t>How it works</a:t>
                      </a:r>
                    </a:p>
                  </a:txBody>
                  <a:tcPr/>
                </a:tc>
                <a:tc>
                  <a:txBody>
                    <a:bodyPr/>
                    <a:lstStyle/>
                    <a:p>
                      <a:r>
                        <a:rPr lang="en-US" dirty="0"/>
                        <a:t>Advantages </a:t>
                      </a:r>
                    </a:p>
                  </a:txBody>
                  <a:tcPr/>
                </a:tc>
                <a:tc>
                  <a:txBody>
                    <a:bodyPr/>
                    <a:lstStyle/>
                    <a:p>
                      <a:r>
                        <a:rPr lang="en-US" dirty="0"/>
                        <a:t>Disadvantages</a:t>
                      </a:r>
                    </a:p>
                  </a:txBody>
                  <a:tcPr/>
                </a:tc>
                <a:extLst>
                  <a:ext uri="{0D108BD9-81ED-4DB2-BD59-A6C34878D82A}">
                    <a16:rowId xmlns:a16="http://schemas.microsoft.com/office/drawing/2014/main" val="971209275"/>
                  </a:ext>
                </a:extLst>
              </a:tr>
              <a:tr h="370840">
                <a:tc>
                  <a:txBody>
                    <a:bodyPr/>
                    <a:lstStyle/>
                    <a:p>
                      <a:r>
                        <a:rPr lang="en-US" dirty="0"/>
                        <a:t>Wind</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16302934"/>
                  </a:ext>
                </a:extLst>
              </a:tr>
              <a:tr h="370840">
                <a:tc>
                  <a:txBody>
                    <a:bodyPr/>
                    <a:lstStyle/>
                    <a:p>
                      <a:r>
                        <a:rPr lang="en-US" dirty="0"/>
                        <a:t>Solar</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67407438"/>
                  </a:ext>
                </a:extLst>
              </a:tr>
              <a:tr h="370840">
                <a:tc>
                  <a:txBody>
                    <a:bodyPr/>
                    <a:lstStyle/>
                    <a:p>
                      <a:r>
                        <a:rPr lang="en-US" dirty="0"/>
                        <a:t>HEP</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5116655"/>
                  </a:ext>
                </a:extLst>
              </a:tr>
              <a:tr h="370840">
                <a:tc>
                  <a:txBody>
                    <a:bodyPr/>
                    <a:lstStyle/>
                    <a:p>
                      <a:r>
                        <a:rPr lang="en-US" dirty="0"/>
                        <a:t>Biomass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80341204"/>
                  </a:ext>
                </a:extLst>
              </a:tr>
              <a:tr h="370840">
                <a:tc>
                  <a:txBody>
                    <a:bodyPr/>
                    <a:lstStyle/>
                    <a:p>
                      <a:r>
                        <a:rPr lang="en-US" dirty="0"/>
                        <a:t>Biogas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59387120"/>
                  </a:ext>
                </a:extLst>
              </a:tr>
              <a:tr h="370840">
                <a:tc>
                  <a:txBody>
                    <a:bodyPr/>
                    <a:lstStyle/>
                    <a:p>
                      <a:r>
                        <a:rPr lang="en-US" dirty="0"/>
                        <a:t>Geothermal</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75143284"/>
                  </a:ext>
                </a:extLst>
              </a:tr>
              <a:tr h="370840">
                <a:tc>
                  <a:txBody>
                    <a:bodyPr/>
                    <a:lstStyle/>
                    <a:p>
                      <a:r>
                        <a:rPr lang="en-US" dirty="0"/>
                        <a:t>Tidal</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81510110"/>
                  </a:ext>
                </a:extLst>
              </a:tr>
            </a:tbl>
          </a:graphicData>
        </a:graphic>
      </p:graphicFrame>
    </p:spTree>
    <p:extLst>
      <p:ext uri="{BB962C8B-B14F-4D97-AF65-F5344CB8AC3E}">
        <p14:creationId xmlns:p14="http://schemas.microsoft.com/office/powerpoint/2010/main" val="3770340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24" y="288529"/>
            <a:ext cx="10515600" cy="1325563"/>
          </a:xfrm>
          <a:solidFill>
            <a:schemeClr val="accent2"/>
          </a:solidFill>
        </p:spPr>
        <p:txBody>
          <a:bodyPr>
            <a:normAutofit/>
          </a:bodyPr>
          <a:lstStyle/>
          <a:p>
            <a:r>
              <a:rPr lang="en-US" dirty="0">
                <a:solidFill>
                  <a:schemeClr val="bg1"/>
                </a:solidFill>
                <a:latin typeface="Trebuchet MS" panose="020B0703020202090204" pitchFamily="34" charset="0"/>
              </a:rPr>
              <a:t>Nuclear Power</a:t>
            </a:r>
            <a:br>
              <a:rPr lang="en-US" dirty="0">
                <a:solidFill>
                  <a:schemeClr val="bg1"/>
                </a:solidFill>
                <a:latin typeface="Trebuchet MS" panose="020B0703020202090204" pitchFamily="34" charset="0"/>
              </a:rPr>
            </a:br>
            <a:r>
              <a:rPr lang="en-US" dirty="0">
                <a:solidFill>
                  <a:schemeClr val="bg1"/>
                </a:solidFill>
                <a:latin typeface="Trebuchet MS" panose="020B0703020202090204" pitchFamily="34" charset="0"/>
              </a:rPr>
              <a:t>Meeting Future energy needs</a:t>
            </a:r>
          </a:p>
        </p:txBody>
      </p:sp>
      <p:sp>
        <p:nvSpPr>
          <p:cNvPr id="3" name="Content Placeholder 2"/>
          <p:cNvSpPr>
            <a:spLocks noGrp="1"/>
          </p:cNvSpPr>
          <p:nvPr>
            <p:ph idx="1"/>
          </p:nvPr>
        </p:nvSpPr>
        <p:spPr>
          <a:xfrm>
            <a:off x="1752600" y="1676401"/>
            <a:ext cx="8229600" cy="4525963"/>
          </a:xfrm>
        </p:spPr>
        <p:txBody>
          <a:bodyPr>
            <a:normAutofit/>
          </a:bodyPr>
          <a:lstStyle/>
          <a:p>
            <a:pPr>
              <a:buNone/>
            </a:pPr>
            <a:endParaRPr lang="en-US" dirty="0"/>
          </a:p>
          <a:p>
            <a:pPr marL="514350" indent="-514350">
              <a:buNone/>
            </a:pPr>
            <a:r>
              <a:rPr lang="en-US" dirty="0">
                <a:solidFill>
                  <a:schemeClr val="tx2"/>
                </a:solidFill>
              </a:rPr>
              <a:t>Nuclear Power. </a:t>
            </a:r>
          </a:p>
          <a:p>
            <a:pPr marL="514350" indent="-514350">
              <a:buNone/>
            </a:pPr>
            <a:r>
              <a:rPr lang="en-US" dirty="0"/>
              <a:t>Not purely renewable but grouped with </a:t>
            </a:r>
            <a:r>
              <a:rPr lang="en-US" dirty="0" err="1"/>
              <a:t>renewables</a:t>
            </a:r>
            <a:r>
              <a:rPr lang="en-US" dirty="0"/>
              <a:t> as the amount of raw material (plutonium) needed is very small. </a:t>
            </a:r>
          </a:p>
          <a:p>
            <a:pPr marL="514350" indent="-514350">
              <a:buNone/>
            </a:pPr>
            <a:r>
              <a:rPr lang="en-US" dirty="0"/>
              <a:t>You need to be able to explain the advantages and disadvantages of nuclear power.</a:t>
            </a:r>
          </a:p>
        </p:txBody>
      </p:sp>
      <p:pic>
        <p:nvPicPr>
          <p:cNvPr id="4" name="Picture 2" descr="http://laughingsquid.com/wp-content/uploads/snpp.gif"/>
          <p:cNvPicPr>
            <a:picLocks noChangeAspect="1" noChangeArrowheads="1"/>
          </p:cNvPicPr>
          <p:nvPr/>
        </p:nvPicPr>
        <p:blipFill>
          <a:blip r:embed="rId2" cstate="print"/>
          <a:srcRect/>
          <a:stretch>
            <a:fillRect/>
          </a:stretch>
        </p:blipFill>
        <p:spPr bwMode="auto">
          <a:xfrm flipH="1">
            <a:off x="8610601" y="5257801"/>
            <a:ext cx="1838605" cy="1371599"/>
          </a:xfrm>
          <a:prstGeom prst="rect">
            <a:avLst/>
          </a:prstGeom>
          <a:noFill/>
        </p:spPr>
      </p:pic>
      <p:pic>
        <p:nvPicPr>
          <p:cNvPr id="5" name="Picture 4" descr="Screen shot 2014-11-30 at 6.54.54 PM.png">
            <a:extLst>
              <a:ext uri="{FF2B5EF4-FFF2-40B4-BE49-F238E27FC236}">
                <a16:creationId xmlns:a16="http://schemas.microsoft.com/office/drawing/2014/main" id="{A83A73E7-11E2-8246-ADBA-61DDAC9686C6}"/>
              </a:ext>
            </a:extLst>
          </p:cNvPr>
          <p:cNvPicPr>
            <a:picLocks noChangeAspect="1"/>
          </p:cNvPicPr>
          <p:nvPr/>
        </p:nvPicPr>
        <p:blipFill>
          <a:blip r:embed="rId3"/>
          <a:stretch>
            <a:fillRect/>
          </a:stretch>
        </p:blipFill>
        <p:spPr>
          <a:xfrm>
            <a:off x="8501427" y="226220"/>
            <a:ext cx="2852373" cy="2165350"/>
          </a:xfrm>
          <a:prstGeom prst="rect">
            <a:avLst/>
          </a:prstGeom>
        </p:spPr>
      </p:pic>
    </p:spTree>
    <p:extLst>
      <p:ext uri="{BB962C8B-B14F-4D97-AF65-F5344CB8AC3E}">
        <p14:creationId xmlns:p14="http://schemas.microsoft.com/office/powerpoint/2010/main" val="2749665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Nuclear power is not a renewable energy source because it uses uranium which is finite. However, the estimated supply of uranium is much greater than fossil fuels and when used to produced energy, creates a lot less greenhouse gases. At the moment France and Lithuania are the biggest users of energy, accounting for nearly 80% of their energy mix.</a:t>
            </a:r>
            <a:br>
              <a:rPr lang="en-US" dirty="0"/>
            </a:br>
            <a:endParaRPr lang="en-US" dirty="0"/>
          </a:p>
        </p:txBody>
      </p:sp>
    </p:spTree>
    <p:extLst>
      <p:ext uri="{BB962C8B-B14F-4D97-AF65-F5344CB8AC3E}">
        <p14:creationId xmlns:p14="http://schemas.microsoft.com/office/powerpoint/2010/main" val="3694052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advantages  and disadvantages of Nuclear Power </a:t>
            </a:r>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949970"/>
            <a:ext cx="8229600" cy="4293704"/>
          </a:xfrm>
        </p:spPr>
      </p:pic>
      <p:sp>
        <p:nvSpPr>
          <p:cNvPr id="3" name="TextBox 2">
            <a:extLst>
              <a:ext uri="{FF2B5EF4-FFF2-40B4-BE49-F238E27FC236}">
                <a16:creationId xmlns:a16="http://schemas.microsoft.com/office/drawing/2014/main" id="{69563BE2-6787-F34B-9C92-2F896C9D79EC}"/>
              </a:ext>
            </a:extLst>
          </p:cNvPr>
          <p:cNvSpPr txBox="1"/>
          <p:nvPr/>
        </p:nvSpPr>
        <p:spPr>
          <a:xfrm>
            <a:off x="9473784" y="1993692"/>
            <a:ext cx="2218544" cy="646331"/>
          </a:xfrm>
          <a:prstGeom prst="rect">
            <a:avLst/>
          </a:prstGeom>
          <a:solidFill>
            <a:srgbClr val="FFFF00"/>
          </a:solidFill>
        </p:spPr>
        <p:txBody>
          <a:bodyPr wrap="square" rtlCol="0">
            <a:spAutoFit/>
          </a:bodyPr>
          <a:lstStyle/>
          <a:p>
            <a:r>
              <a:rPr lang="en-US" dirty="0"/>
              <a:t>Also read textbook page 300-301</a:t>
            </a:r>
          </a:p>
        </p:txBody>
      </p:sp>
    </p:spTree>
    <p:extLst>
      <p:ext uri="{BB962C8B-B14F-4D97-AF65-F5344CB8AC3E}">
        <p14:creationId xmlns:p14="http://schemas.microsoft.com/office/powerpoint/2010/main" val="3007771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903C0-6016-294E-A09E-48B54C5F5C72}"/>
              </a:ext>
            </a:extLst>
          </p:cNvPr>
          <p:cNvSpPr>
            <a:spLocks noGrp="1"/>
          </p:cNvSpPr>
          <p:nvPr>
            <p:ph type="title"/>
          </p:nvPr>
        </p:nvSpPr>
        <p:spPr/>
        <p:txBody>
          <a:bodyPr/>
          <a:lstStyle/>
          <a:p>
            <a:r>
              <a:rPr lang="en-US" dirty="0"/>
              <a:t>Exam questions</a:t>
            </a:r>
          </a:p>
        </p:txBody>
      </p:sp>
      <p:sp>
        <p:nvSpPr>
          <p:cNvPr id="3" name="Content Placeholder 2">
            <a:extLst>
              <a:ext uri="{FF2B5EF4-FFF2-40B4-BE49-F238E27FC236}">
                <a16:creationId xmlns:a16="http://schemas.microsoft.com/office/drawing/2014/main" id="{C27096A6-B88F-1D41-9C89-190C0B0215C0}"/>
              </a:ext>
            </a:extLst>
          </p:cNvPr>
          <p:cNvSpPr>
            <a:spLocks noGrp="1"/>
          </p:cNvSpPr>
          <p:nvPr>
            <p:ph idx="1"/>
          </p:nvPr>
        </p:nvSpPr>
        <p:spPr/>
        <p:txBody>
          <a:bodyPr/>
          <a:lstStyle/>
          <a:p>
            <a:r>
              <a:rPr lang="en-US" dirty="0"/>
              <a:t>2011: For a named country or area which you have studied, describe the ways in which energy supplies are being developed. [7]</a:t>
            </a:r>
          </a:p>
          <a:p>
            <a:r>
              <a:rPr lang="en-US" dirty="0"/>
              <a:t>2012: For a named country or area which you have studied, describe </a:t>
            </a:r>
            <a:r>
              <a:rPr lang="en-US" b="1" dirty="0"/>
              <a:t>one </a:t>
            </a:r>
            <a:r>
              <a:rPr lang="en-US" dirty="0"/>
              <a:t>way in which energy is produced. [7]</a:t>
            </a:r>
          </a:p>
          <a:p>
            <a:r>
              <a:rPr lang="en-US" dirty="0"/>
              <a:t>2012: For a named example which you have studied, describe how renewable energy is being developed.  </a:t>
            </a:r>
            <a:r>
              <a:rPr lang="en-US"/>
              <a:t>[7]</a:t>
            </a:r>
          </a:p>
          <a:p>
            <a:endParaRPr lang="en-US"/>
          </a:p>
        </p:txBody>
      </p:sp>
    </p:spTree>
    <p:extLst>
      <p:ext uri="{BB962C8B-B14F-4D97-AF65-F5344CB8AC3E}">
        <p14:creationId xmlns:p14="http://schemas.microsoft.com/office/powerpoint/2010/main" val="855084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Starter</a:t>
            </a:r>
          </a:p>
        </p:txBody>
      </p:sp>
      <p:sp>
        <p:nvSpPr>
          <p:cNvPr id="3" name="Content Placeholder 2"/>
          <p:cNvSpPr>
            <a:spLocks noGrp="1"/>
          </p:cNvSpPr>
          <p:nvPr>
            <p:ph idx="1"/>
          </p:nvPr>
        </p:nvSpPr>
        <p:spPr>
          <a:xfrm>
            <a:off x="1981200" y="1600201"/>
            <a:ext cx="8229600" cy="685800"/>
          </a:xfrm>
        </p:spPr>
        <p:txBody>
          <a:bodyPr/>
          <a:lstStyle/>
          <a:p>
            <a:pPr algn="ctr">
              <a:buNone/>
            </a:pPr>
            <a:r>
              <a:rPr lang="en-US" dirty="0">
                <a:latin typeface="Comic Sans MS" pitchFamily="66" charset="0"/>
              </a:rPr>
              <a:t>Can you name twelve energy sources?</a:t>
            </a:r>
          </a:p>
        </p:txBody>
      </p:sp>
      <p:pic>
        <p:nvPicPr>
          <p:cNvPr id="4" name="Picture 3">
            <a:extLst>
              <a:ext uri="{FF2B5EF4-FFF2-40B4-BE49-F238E27FC236}">
                <a16:creationId xmlns:a16="http://schemas.microsoft.com/office/drawing/2014/main" id="{10C5EF0B-4B21-CD49-8651-FAD0500C45EF}"/>
              </a:ext>
            </a:extLst>
          </p:cNvPr>
          <p:cNvPicPr>
            <a:picLocks noChangeAspect="1"/>
          </p:cNvPicPr>
          <p:nvPr/>
        </p:nvPicPr>
        <p:blipFill>
          <a:blip r:embed="rId2"/>
          <a:stretch>
            <a:fillRect/>
          </a:stretch>
        </p:blipFill>
        <p:spPr>
          <a:xfrm>
            <a:off x="532869" y="3236264"/>
            <a:ext cx="3533646" cy="2290098"/>
          </a:xfrm>
          <a:prstGeom prst="rect">
            <a:avLst/>
          </a:prstGeom>
        </p:spPr>
      </p:pic>
      <p:pic>
        <p:nvPicPr>
          <p:cNvPr id="5" name="Picture 4">
            <a:extLst>
              <a:ext uri="{FF2B5EF4-FFF2-40B4-BE49-F238E27FC236}">
                <a16:creationId xmlns:a16="http://schemas.microsoft.com/office/drawing/2014/main" id="{727B47D3-AEB7-1845-9612-56F1467894E9}"/>
              </a:ext>
            </a:extLst>
          </p:cNvPr>
          <p:cNvPicPr>
            <a:picLocks noChangeAspect="1"/>
          </p:cNvPicPr>
          <p:nvPr/>
        </p:nvPicPr>
        <p:blipFill>
          <a:blip r:embed="rId3"/>
          <a:stretch>
            <a:fillRect/>
          </a:stretch>
        </p:blipFill>
        <p:spPr>
          <a:xfrm>
            <a:off x="4255826" y="3282763"/>
            <a:ext cx="3251200" cy="2197100"/>
          </a:xfrm>
          <a:prstGeom prst="rect">
            <a:avLst/>
          </a:prstGeom>
        </p:spPr>
      </p:pic>
      <p:pic>
        <p:nvPicPr>
          <p:cNvPr id="6" name="Picture 5">
            <a:extLst>
              <a:ext uri="{FF2B5EF4-FFF2-40B4-BE49-F238E27FC236}">
                <a16:creationId xmlns:a16="http://schemas.microsoft.com/office/drawing/2014/main" id="{D861572D-42AF-DE4E-8FFE-410744D8D0A7}"/>
              </a:ext>
            </a:extLst>
          </p:cNvPr>
          <p:cNvPicPr>
            <a:picLocks noChangeAspect="1"/>
          </p:cNvPicPr>
          <p:nvPr/>
        </p:nvPicPr>
        <p:blipFill>
          <a:blip r:embed="rId4"/>
          <a:stretch>
            <a:fillRect/>
          </a:stretch>
        </p:blipFill>
        <p:spPr>
          <a:xfrm>
            <a:off x="7876221" y="3348412"/>
            <a:ext cx="3596485" cy="2065801"/>
          </a:xfrm>
          <a:prstGeom prst="rect">
            <a:avLst/>
          </a:prstGeom>
        </p:spPr>
      </p:pic>
    </p:spTree>
    <p:extLst>
      <p:ext uri="{BB962C8B-B14F-4D97-AF65-F5344CB8AC3E}">
        <p14:creationId xmlns:p14="http://schemas.microsoft.com/office/powerpoint/2010/main" val="3992283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2400"/>
            <a:ext cx="8229600" cy="6477000"/>
          </a:xfrm>
        </p:spPr>
        <p:txBody>
          <a:bodyPr>
            <a:normAutofit/>
          </a:bodyPr>
          <a:lstStyle/>
          <a:p>
            <a:pPr marL="514350" indent="-514350">
              <a:buFont typeface="+mj-lt"/>
              <a:buAutoNum type="arabicPeriod"/>
            </a:pPr>
            <a:r>
              <a:rPr lang="en-US" sz="2400" dirty="0">
                <a:latin typeface="Comic Sans MS" pitchFamily="66" charset="0"/>
              </a:rPr>
              <a:t>Coal</a:t>
            </a:r>
          </a:p>
          <a:p>
            <a:pPr marL="514350" indent="-514350">
              <a:buFont typeface="+mj-lt"/>
              <a:buAutoNum type="arabicPeriod"/>
            </a:pPr>
            <a:r>
              <a:rPr lang="en-US" sz="2400" dirty="0">
                <a:latin typeface="Comic Sans MS" pitchFamily="66" charset="0"/>
              </a:rPr>
              <a:t>Natural gas</a:t>
            </a:r>
          </a:p>
          <a:p>
            <a:pPr marL="514350" indent="-514350">
              <a:buFont typeface="+mj-lt"/>
              <a:buAutoNum type="arabicPeriod"/>
            </a:pPr>
            <a:r>
              <a:rPr lang="en-US" sz="2400" dirty="0">
                <a:latin typeface="Comic Sans MS" pitchFamily="66" charset="0"/>
              </a:rPr>
              <a:t>Crude oil</a:t>
            </a:r>
          </a:p>
          <a:p>
            <a:pPr marL="514350" indent="-514350">
              <a:buFont typeface="+mj-lt"/>
              <a:buAutoNum type="arabicPeriod"/>
            </a:pPr>
            <a:r>
              <a:rPr lang="en-US" sz="2400" dirty="0">
                <a:latin typeface="Comic Sans MS" pitchFamily="66" charset="0"/>
              </a:rPr>
              <a:t>Nuclear</a:t>
            </a:r>
          </a:p>
          <a:p>
            <a:pPr marL="514350" indent="-514350">
              <a:buFont typeface="+mj-lt"/>
              <a:buAutoNum type="arabicPeriod"/>
            </a:pPr>
            <a:r>
              <a:rPr lang="en-US" sz="2400" dirty="0">
                <a:latin typeface="Comic Sans MS" pitchFamily="66" charset="0"/>
              </a:rPr>
              <a:t>Biogas</a:t>
            </a:r>
          </a:p>
          <a:p>
            <a:pPr marL="514350" indent="-514350">
              <a:buFont typeface="+mj-lt"/>
              <a:buAutoNum type="arabicPeriod"/>
            </a:pPr>
            <a:r>
              <a:rPr lang="en-US" sz="2400" dirty="0">
                <a:latin typeface="Comic Sans MS" pitchFamily="66" charset="0"/>
              </a:rPr>
              <a:t>Wind</a:t>
            </a:r>
          </a:p>
          <a:p>
            <a:pPr marL="514350" indent="-514350">
              <a:buFont typeface="+mj-lt"/>
              <a:buAutoNum type="arabicPeriod"/>
            </a:pPr>
            <a:r>
              <a:rPr lang="en-US" sz="2400" dirty="0">
                <a:latin typeface="Comic Sans MS" pitchFamily="66" charset="0"/>
              </a:rPr>
              <a:t>Tidal</a:t>
            </a:r>
          </a:p>
          <a:p>
            <a:pPr marL="514350" indent="-514350">
              <a:buFont typeface="+mj-lt"/>
              <a:buAutoNum type="arabicPeriod"/>
            </a:pPr>
            <a:r>
              <a:rPr lang="en-US" sz="2400" dirty="0">
                <a:latin typeface="Comic Sans MS" pitchFamily="66" charset="0"/>
              </a:rPr>
              <a:t>Wave</a:t>
            </a:r>
          </a:p>
          <a:p>
            <a:pPr marL="514350" indent="-514350">
              <a:buFont typeface="+mj-lt"/>
              <a:buAutoNum type="arabicPeriod"/>
            </a:pPr>
            <a:r>
              <a:rPr lang="en-US" sz="2400" dirty="0">
                <a:latin typeface="Comic Sans MS" pitchFamily="66" charset="0"/>
              </a:rPr>
              <a:t>Solar</a:t>
            </a:r>
          </a:p>
          <a:p>
            <a:pPr marL="514350" indent="-514350">
              <a:buFont typeface="+mj-lt"/>
              <a:buAutoNum type="arabicPeriod"/>
            </a:pPr>
            <a:r>
              <a:rPr lang="en-US" sz="2400" dirty="0">
                <a:latin typeface="Comic Sans MS" pitchFamily="66" charset="0"/>
              </a:rPr>
              <a:t>HEP</a:t>
            </a:r>
          </a:p>
          <a:p>
            <a:pPr marL="514350" indent="-514350">
              <a:buFont typeface="+mj-lt"/>
              <a:buAutoNum type="arabicPeriod"/>
            </a:pPr>
            <a:r>
              <a:rPr lang="en-US" sz="2400" dirty="0">
                <a:latin typeface="Comic Sans MS" pitchFamily="66" charset="0"/>
              </a:rPr>
              <a:t>Geothermal</a:t>
            </a:r>
          </a:p>
          <a:p>
            <a:pPr marL="514350" indent="-514350">
              <a:buFont typeface="+mj-lt"/>
              <a:buAutoNum type="arabicPeriod"/>
            </a:pPr>
            <a:r>
              <a:rPr lang="en-US" sz="2400" dirty="0" err="1">
                <a:latin typeface="Comic Sans MS" pitchFamily="66" charset="0"/>
              </a:rPr>
              <a:t>Fuelwood</a:t>
            </a:r>
            <a:endParaRPr lang="en-US" sz="2400" dirty="0">
              <a:latin typeface="Comic Sans MS" pitchFamily="66" charset="0"/>
            </a:endParaRPr>
          </a:p>
        </p:txBody>
      </p:sp>
    </p:spTree>
    <p:extLst>
      <p:ext uri="{BB962C8B-B14F-4D97-AF65-F5344CB8AC3E}">
        <p14:creationId xmlns:p14="http://schemas.microsoft.com/office/powerpoint/2010/main" val="3607188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B6AA1280-98D0-42C0-B164-819202D7DE8D}"/>
              </a:ext>
            </a:extLst>
          </p:cNvPr>
          <p:cNvSpPr/>
          <p:nvPr/>
        </p:nvSpPr>
        <p:spPr>
          <a:xfrm>
            <a:off x="1524000" y="-8012"/>
            <a:ext cx="9144000" cy="1057111"/>
          </a:xfrm>
          <a:prstGeom prst="flowChartDocument">
            <a:avLst/>
          </a:prstGeom>
          <a:solidFill>
            <a:srgbClr val="EB5D4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5" name="Picture 2" descr="Image result for lightbulb clipart">
            <a:extLst>
              <a:ext uri="{FF2B5EF4-FFF2-40B4-BE49-F238E27FC236}">
                <a16:creationId xmlns:a16="http://schemas.microsoft.com/office/drawing/2014/main" id="{63A65358-0EED-45FB-A062-CDADEC4680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783" y="93899"/>
            <a:ext cx="695075" cy="853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81717A-803E-4A1C-97A9-C8539A0BFE6A}"/>
              </a:ext>
            </a:extLst>
          </p:cNvPr>
          <p:cNvSpPr txBox="1"/>
          <p:nvPr/>
        </p:nvSpPr>
        <p:spPr>
          <a:xfrm>
            <a:off x="2414640" y="222894"/>
            <a:ext cx="3599935" cy="584775"/>
          </a:xfrm>
          <a:prstGeom prst="rect">
            <a:avLst/>
          </a:prstGeom>
          <a:noFill/>
          <a:ln>
            <a:noFill/>
          </a:ln>
        </p:spPr>
        <p:txBody>
          <a:bodyPr wrap="square" rtlCol="0">
            <a:spAutoFit/>
          </a:bodyPr>
          <a:lstStyle/>
          <a:p>
            <a:r>
              <a:rPr lang="en-GB" sz="3200" b="1" dirty="0">
                <a:solidFill>
                  <a:schemeClr val="bg1"/>
                </a:solidFill>
                <a:latin typeface="Trebuchet MS" panose="020B0603020202020204" pitchFamily="34" charset="0"/>
              </a:rPr>
              <a:t>ACTIVATE:</a:t>
            </a:r>
          </a:p>
        </p:txBody>
      </p:sp>
      <p:sp>
        <p:nvSpPr>
          <p:cNvPr id="7" name="Title 6">
            <a:extLst>
              <a:ext uri="{FF2B5EF4-FFF2-40B4-BE49-F238E27FC236}">
                <a16:creationId xmlns:a16="http://schemas.microsoft.com/office/drawing/2014/main" id="{E291AB83-4DB9-4995-BD6E-9E60E7B8CA1A}"/>
              </a:ext>
            </a:extLst>
          </p:cNvPr>
          <p:cNvSpPr>
            <a:spLocks noGrp="1"/>
          </p:cNvSpPr>
          <p:nvPr>
            <p:ph type="title"/>
          </p:nvPr>
        </p:nvSpPr>
        <p:spPr>
          <a:xfrm>
            <a:off x="1823054" y="1071930"/>
            <a:ext cx="8540670" cy="1005301"/>
          </a:xfrm>
          <a:solidFill>
            <a:schemeClr val="bg1"/>
          </a:solidFill>
          <a:ln>
            <a:solidFill>
              <a:schemeClr val="tx1"/>
            </a:solidFill>
          </a:ln>
        </p:spPr>
        <p:txBody>
          <a:bodyPr>
            <a:noAutofit/>
          </a:bodyPr>
          <a:lstStyle/>
          <a:p>
            <a:r>
              <a:rPr lang="en-GB" sz="3200" b="1" dirty="0">
                <a:latin typeface="Trebuchet MS" panose="020B0603020202020204" pitchFamily="34" charset="0"/>
              </a:rPr>
              <a:t>TASK: Global energy consumption</a:t>
            </a:r>
          </a:p>
        </p:txBody>
      </p:sp>
      <p:sp>
        <p:nvSpPr>
          <p:cNvPr id="8" name="Subtitle 2">
            <a:extLst>
              <a:ext uri="{FF2B5EF4-FFF2-40B4-BE49-F238E27FC236}">
                <a16:creationId xmlns:a16="http://schemas.microsoft.com/office/drawing/2014/main" id="{091B31A6-2BA3-49FA-AFAA-0C438966AC6A}"/>
              </a:ext>
            </a:extLst>
          </p:cNvPr>
          <p:cNvSpPr txBox="1">
            <a:spLocks/>
          </p:cNvSpPr>
          <p:nvPr/>
        </p:nvSpPr>
        <p:spPr>
          <a:xfrm>
            <a:off x="1823055" y="2143098"/>
            <a:ext cx="8540669" cy="4646286"/>
          </a:xfrm>
          <a:prstGeom prst="rect">
            <a:avLst/>
          </a:prstGeom>
          <a:solidFill>
            <a:schemeClr val="bg1">
              <a:alpha val="88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dirty="0">
              <a:latin typeface="Trebuchet MS" panose="020B0603020202020204" pitchFamily="34" charset="0"/>
            </a:endParaRPr>
          </a:p>
          <a:p>
            <a:pPr marL="0" indent="0">
              <a:buNone/>
            </a:pPr>
            <a:endParaRPr lang="en-GB" sz="2400" dirty="0">
              <a:latin typeface="Trebuchet MS" panose="020B0603020202020204" pitchFamily="34" charset="0"/>
            </a:endParaRPr>
          </a:p>
        </p:txBody>
      </p:sp>
      <p:pic>
        <p:nvPicPr>
          <p:cNvPr id="9" name="Picture 8">
            <a:extLst>
              <a:ext uri="{FF2B5EF4-FFF2-40B4-BE49-F238E27FC236}">
                <a16:creationId xmlns:a16="http://schemas.microsoft.com/office/drawing/2014/main" id="{0B54373C-EE41-416A-8D2C-4F160E5EFD48}"/>
              </a:ext>
            </a:extLst>
          </p:cNvPr>
          <p:cNvPicPr>
            <a:picLocks noChangeAspect="1"/>
          </p:cNvPicPr>
          <p:nvPr/>
        </p:nvPicPr>
        <p:blipFill>
          <a:blip r:embed="rId3"/>
          <a:stretch>
            <a:fillRect/>
          </a:stretch>
        </p:blipFill>
        <p:spPr>
          <a:xfrm>
            <a:off x="2517562" y="2235598"/>
            <a:ext cx="7151652" cy="3354599"/>
          </a:xfrm>
          <a:prstGeom prst="rect">
            <a:avLst/>
          </a:prstGeom>
          <a:ln>
            <a:solidFill>
              <a:schemeClr val="tx1"/>
            </a:solidFill>
          </a:ln>
        </p:spPr>
      </p:pic>
      <p:pic>
        <p:nvPicPr>
          <p:cNvPr id="2" name="Picture 1">
            <a:extLst>
              <a:ext uri="{FF2B5EF4-FFF2-40B4-BE49-F238E27FC236}">
                <a16:creationId xmlns:a16="http://schemas.microsoft.com/office/drawing/2014/main" id="{40A48754-4F0F-4EBC-9692-851EB44B8FE4}"/>
              </a:ext>
            </a:extLst>
          </p:cNvPr>
          <p:cNvPicPr>
            <a:picLocks noChangeAspect="1"/>
          </p:cNvPicPr>
          <p:nvPr/>
        </p:nvPicPr>
        <p:blipFill>
          <a:blip r:embed="rId4"/>
          <a:stretch>
            <a:fillRect/>
          </a:stretch>
        </p:blipFill>
        <p:spPr>
          <a:xfrm>
            <a:off x="1823054" y="5709106"/>
            <a:ext cx="1201016" cy="1146147"/>
          </a:xfrm>
          <a:prstGeom prst="rect">
            <a:avLst/>
          </a:prstGeom>
        </p:spPr>
      </p:pic>
      <p:sp>
        <p:nvSpPr>
          <p:cNvPr id="13" name="Rectangle: Rounded Corners 12">
            <a:extLst>
              <a:ext uri="{FF2B5EF4-FFF2-40B4-BE49-F238E27FC236}">
                <a16:creationId xmlns:a16="http://schemas.microsoft.com/office/drawing/2014/main" id="{243A8A79-7846-4EA0-A204-6C420EE672A0}"/>
              </a:ext>
            </a:extLst>
          </p:cNvPr>
          <p:cNvSpPr/>
          <p:nvPr/>
        </p:nvSpPr>
        <p:spPr>
          <a:xfrm>
            <a:off x="2865626" y="5653094"/>
            <a:ext cx="6803589" cy="1116198"/>
          </a:xfrm>
          <a:prstGeom prst="roundRect">
            <a:avLst/>
          </a:prstGeom>
          <a:solidFill>
            <a:schemeClr val="bg1"/>
          </a:solidFill>
          <a:ln w="38100">
            <a:solidFill>
              <a:srgbClr val="228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Trebuchet MS" panose="020B0603020202020204" pitchFamily="34" charset="0"/>
              </a:rPr>
              <a:t>Study the map above on global energy consumption.</a:t>
            </a:r>
          </a:p>
          <a:p>
            <a:pPr algn="ctr"/>
            <a:endParaRPr lang="en-GB" sz="1600" dirty="0">
              <a:solidFill>
                <a:schemeClr val="tx1"/>
              </a:solidFill>
              <a:latin typeface="Trebuchet MS" panose="020B0603020202020204" pitchFamily="34" charset="0"/>
            </a:endParaRPr>
          </a:p>
          <a:p>
            <a:r>
              <a:rPr lang="en-GB" sz="1600" b="1" dirty="0">
                <a:solidFill>
                  <a:srgbClr val="228099"/>
                </a:solidFill>
                <a:latin typeface="Trebuchet MS" panose="020B0603020202020204" pitchFamily="34" charset="0"/>
              </a:rPr>
              <a:t>Describe the pattern of global energy consumption.</a:t>
            </a:r>
          </a:p>
          <a:p>
            <a:r>
              <a:rPr lang="en-GB" sz="1600" b="1" dirty="0">
                <a:solidFill>
                  <a:srgbClr val="228099"/>
                </a:solidFill>
                <a:latin typeface="Trebuchet MS" panose="020B0603020202020204" pitchFamily="34" charset="0"/>
              </a:rPr>
              <a:t>Which countries/regions are high? Which countries/regions are low? </a:t>
            </a:r>
          </a:p>
        </p:txBody>
      </p:sp>
      <p:pic>
        <p:nvPicPr>
          <p:cNvPr id="14" name="Picture 13">
            <a:extLst>
              <a:ext uri="{FF2B5EF4-FFF2-40B4-BE49-F238E27FC236}">
                <a16:creationId xmlns:a16="http://schemas.microsoft.com/office/drawing/2014/main" id="{D2101ABA-6698-404A-8138-547E5B69F419}"/>
              </a:ext>
            </a:extLst>
          </p:cNvPr>
          <p:cNvPicPr>
            <a:picLocks noChangeAspect="1"/>
          </p:cNvPicPr>
          <p:nvPr/>
        </p:nvPicPr>
        <p:blipFill>
          <a:blip r:embed="rId5"/>
          <a:stretch>
            <a:fillRect/>
          </a:stretch>
        </p:blipFill>
        <p:spPr>
          <a:xfrm>
            <a:off x="9605112" y="5704635"/>
            <a:ext cx="822714" cy="1116198"/>
          </a:xfrm>
          <a:prstGeom prst="rect">
            <a:avLst/>
          </a:prstGeom>
        </p:spPr>
      </p:pic>
      <p:pic>
        <p:nvPicPr>
          <p:cNvPr id="15" name="Picture 14">
            <a:extLst>
              <a:ext uri="{FF2B5EF4-FFF2-40B4-BE49-F238E27FC236}">
                <a16:creationId xmlns:a16="http://schemas.microsoft.com/office/drawing/2014/main" id="{8FE47E8B-1FC2-41C1-B003-950008133CD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17" b="95593" l="5263" r="96711">
                        <a14:foregroundMark x1="58882" y1="71186" x2="77632" y2="62373"/>
                        <a14:foregroundMark x1="70724" y1="62373" x2="72697" y2="56610"/>
                        <a14:foregroundMark x1="70724" y1="55254" x2="64474" y2="55254"/>
                        <a14:foregroundMark x1="66118" y1="52203" x2="55921" y2="54915"/>
                        <a14:foregroundMark x1="61513" y1="58983" x2="62829" y2="65085"/>
                        <a14:foregroundMark x1="61184" y1="67458" x2="59868" y2="67458"/>
                        <a14:foregroundMark x1="88487" y1="61017" x2="88487" y2="61017"/>
                        <a14:foregroundMark x1="88487" y1="56610" x2="89474" y2="74576"/>
                        <a14:foregroundMark x1="94408" y1="57627" x2="94408" y2="57627"/>
                        <a14:foregroundMark x1="95395" y1="57288" x2="95395" y2="57288"/>
                        <a14:foregroundMark x1="75329" y1="94576" x2="75329" y2="94576"/>
                        <a14:foregroundMark x1="52632" y1="97966" x2="52632" y2="97966"/>
                        <a14:foregroundMark x1="78289" y1="97627" x2="78289" y2="97627"/>
                        <a14:foregroundMark x1="26645" y1="5763" x2="50000" y2="17288"/>
                        <a14:foregroundMark x1="50000" y1="17288" x2="50329" y2="17288"/>
                        <a14:foregroundMark x1="55263" y1="16949" x2="48684" y2="31186"/>
                        <a14:foregroundMark x1="54276" y1="28814" x2="32895" y2="35593"/>
                        <a14:foregroundMark x1="37500" y1="34237" x2="15461" y2="22712"/>
                        <a14:foregroundMark x1="17763" y1="10169" x2="34211" y2="4407"/>
                        <a14:foregroundMark x1="58882" y1="77627" x2="58882" y2="77627"/>
                        <a14:foregroundMark x1="88487" y1="76271" x2="92434" y2="74915"/>
                        <a14:foregroundMark x1="97697" y1="56949" x2="97697" y2="56949"/>
                        <a14:foregroundMark x1="6908" y1="18644" x2="6908" y2="18644"/>
                        <a14:foregroundMark x1="7237" y1="20339" x2="7237" y2="17288"/>
                        <a14:foregroundMark x1="6250" y1="17627" x2="6250" y2="17627"/>
                        <a14:foregroundMark x1="7237" y1="21695" x2="7237" y2="21695"/>
                        <a14:foregroundMark x1="6908" y1="22712" x2="6908" y2="18983"/>
                        <a14:foregroundMark x1="7237" y1="18644" x2="5592" y2="19322"/>
                        <a14:foregroundMark x1="32237" y1="1017" x2="32237" y2="1017"/>
                        <a14:backgroundMark x1="42434" y1="50847" x2="34211" y2="67458"/>
                        <a14:backgroundMark x1="40461" y1="67119" x2="40461" y2="67119"/>
                        <a14:backgroundMark x1="40132" y1="61356" x2="37829" y2="45763"/>
                        <a14:backgroundMark x1="37500" y1="47119" x2="38487" y2="71864"/>
                        <a14:backgroundMark x1="37500" y1="72542" x2="19079" y2="80678"/>
                        <a14:backgroundMark x1="52303" y1="73559" x2="52303" y2="73559"/>
                        <a14:backgroundMark x1="50987" y1="72542" x2="50987" y2="72542"/>
                        <a14:backgroundMark x1="43750" y1="76949" x2="40132" y2="55593"/>
                        <a14:backgroundMark x1="40132" y1="55254" x2="44737" y2="75932"/>
                        <a14:backgroundMark x1="44737" y1="72881" x2="44737" y2="72881"/>
                        <a14:backgroundMark x1="41447" y1="64407" x2="43092" y2="50847"/>
                        <a14:backgroundMark x1="43092" y1="51186" x2="44408" y2="56610"/>
                        <a14:backgroundMark x1="44737" y1="55254" x2="44408" y2="60000"/>
                      </a14:backgroundRemoval>
                    </a14:imgEffect>
                  </a14:imgLayer>
                </a14:imgProps>
              </a:ext>
            </a:extLst>
          </a:blip>
          <a:srcRect l="6474" r="-1" b="602"/>
          <a:stretch/>
        </p:blipFill>
        <p:spPr>
          <a:xfrm>
            <a:off x="8626550" y="499482"/>
            <a:ext cx="1529839" cy="1577748"/>
          </a:xfrm>
          <a:prstGeom prst="rect">
            <a:avLst/>
          </a:prstGeom>
        </p:spPr>
      </p:pic>
    </p:spTree>
    <p:extLst>
      <p:ext uri="{BB962C8B-B14F-4D97-AF65-F5344CB8AC3E}">
        <p14:creationId xmlns:p14="http://schemas.microsoft.com/office/powerpoint/2010/main" val="3040686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B6AA1280-98D0-42C0-B164-819202D7DE8D}"/>
              </a:ext>
            </a:extLst>
          </p:cNvPr>
          <p:cNvSpPr/>
          <p:nvPr/>
        </p:nvSpPr>
        <p:spPr>
          <a:xfrm>
            <a:off x="1524000" y="-8012"/>
            <a:ext cx="9144000" cy="1057111"/>
          </a:xfrm>
          <a:prstGeom prst="flowChartDocument">
            <a:avLst/>
          </a:prstGeom>
          <a:solidFill>
            <a:srgbClr val="EB5D4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5" name="Picture 2" descr="Image result for lightbulb clipart">
            <a:extLst>
              <a:ext uri="{FF2B5EF4-FFF2-40B4-BE49-F238E27FC236}">
                <a16:creationId xmlns:a16="http://schemas.microsoft.com/office/drawing/2014/main" id="{63A65358-0EED-45FB-A062-CDADEC4680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783" y="93899"/>
            <a:ext cx="695075" cy="853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81717A-803E-4A1C-97A9-C8539A0BFE6A}"/>
              </a:ext>
            </a:extLst>
          </p:cNvPr>
          <p:cNvSpPr txBox="1"/>
          <p:nvPr/>
        </p:nvSpPr>
        <p:spPr>
          <a:xfrm>
            <a:off x="2414640" y="222894"/>
            <a:ext cx="3599935" cy="584775"/>
          </a:xfrm>
          <a:prstGeom prst="rect">
            <a:avLst/>
          </a:prstGeom>
          <a:noFill/>
          <a:ln>
            <a:noFill/>
          </a:ln>
        </p:spPr>
        <p:txBody>
          <a:bodyPr wrap="square" rtlCol="0">
            <a:spAutoFit/>
          </a:bodyPr>
          <a:lstStyle/>
          <a:p>
            <a:r>
              <a:rPr lang="en-GB" sz="3200" b="1" dirty="0">
                <a:solidFill>
                  <a:schemeClr val="bg1"/>
                </a:solidFill>
                <a:latin typeface="Trebuchet MS" panose="020B0603020202020204" pitchFamily="34" charset="0"/>
              </a:rPr>
              <a:t>ACTIVATE:</a:t>
            </a:r>
          </a:p>
        </p:txBody>
      </p:sp>
      <p:sp>
        <p:nvSpPr>
          <p:cNvPr id="7" name="Title 6">
            <a:extLst>
              <a:ext uri="{FF2B5EF4-FFF2-40B4-BE49-F238E27FC236}">
                <a16:creationId xmlns:a16="http://schemas.microsoft.com/office/drawing/2014/main" id="{E291AB83-4DB9-4995-BD6E-9E60E7B8CA1A}"/>
              </a:ext>
            </a:extLst>
          </p:cNvPr>
          <p:cNvSpPr>
            <a:spLocks noGrp="1"/>
          </p:cNvSpPr>
          <p:nvPr>
            <p:ph type="title"/>
          </p:nvPr>
        </p:nvSpPr>
        <p:spPr>
          <a:xfrm>
            <a:off x="1823054" y="1071930"/>
            <a:ext cx="8540670" cy="1005301"/>
          </a:xfrm>
          <a:solidFill>
            <a:schemeClr val="bg1"/>
          </a:solidFill>
          <a:ln>
            <a:solidFill>
              <a:schemeClr val="tx1"/>
            </a:solidFill>
          </a:ln>
        </p:spPr>
        <p:txBody>
          <a:bodyPr>
            <a:noAutofit/>
          </a:bodyPr>
          <a:lstStyle/>
          <a:p>
            <a:r>
              <a:rPr lang="en-GB" sz="3200" b="1" dirty="0">
                <a:latin typeface="Trebuchet MS" panose="020B0603020202020204" pitchFamily="34" charset="0"/>
              </a:rPr>
              <a:t>TASK: Global energy consumption</a:t>
            </a:r>
          </a:p>
        </p:txBody>
      </p:sp>
      <p:sp>
        <p:nvSpPr>
          <p:cNvPr id="8" name="Subtitle 2">
            <a:extLst>
              <a:ext uri="{FF2B5EF4-FFF2-40B4-BE49-F238E27FC236}">
                <a16:creationId xmlns:a16="http://schemas.microsoft.com/office/drawing/2014/main" id="{091B31A6-2BA3-49FA-AFAA-0C438966AC6A}"/>
              </a:ext>
            </a:extLst>
          </p:cNvPr>
          <p:cNvSpPr txBox="1">
            <a:spLocks/>
          </p:cNvSpPr>
          <p:nvPr/>
        </p:nvSpPr>
        <p:spPr>
          <a:xfrm>
            <a:off x="1823055" y="2143098"/>
            <a:ext cx="8540669" cy="4646286"/>
          </a:xfrm>
          <a:prstGeom prst="rect">
            <a:avLst/>
          </a:prstGeom>
          <a:solidFill>
            <a:schemeClr val="bg1">
              <a:alpha val="88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dirty="0">
              <a:latin typeface="Trebuchet MS" panose="020B0603020202020204" pitchFamily="34" charset="0"/>
            </a:endParaRPr>
          </a:p>
          <a:p>
            <a:pPr marL="0" indent="0">
              <a:buNone/>
            </a:pPr>
            <a:endParaRPr lang="en-GB" sz="2400" dirty="0">
              <a:latin typeface="Trebuchet MS" panose="020B0603020202020204" pitchFamily="34" charset="0"/>
            </a:endParaRPr>
          </a:p>
        </p:txBody>
      </p:sp>
      <p:pic>
        <p:nvPicPr>
          <p:cNvPr id="9" name="Picture 8">
            <a:extLst>
              <a:ext uri="{FF2B5EF4-FFF2-40B4-BE49-F238E27FC236}">
                <a16:creationId xmlns:a16="http://schemas.microsoft.com/office/drawing/2014/main" id="{0B54373C-EE41-416A-8D2C-4F160E5EFD48}"/>
              </a:ext>
            </a:extLst>
          </p:cNvPr>
          <p:cNvPicPr>
            <a:picLocks noChangeAspect="1"/>
          </p:cNvPicPr>
          <p:nvPr/>
        </p:nvPicPr>
        <p:blipFill>
          <a:blip r:embed="rId3"/>
          <a:stretch>
            <a:fillRect/>
          </a:stretch>
        </p:blipFill>
        <p:spPr>
          <a:xfrm>
            <a:off x="2517562" y="2235598"/>
            <a:ext cx="7151652" cy="3354599"/>
          </a:xfrm>
          <a:prstGeom prst="rect">
            <a:avLst/>
          </a:prstGeom>
          <a:ln>
            <a:solidFill>
              <a:schemeClr val="tx1"/>
            </a:solidFill>
          </a:ln>
        </p:spPr>
      </p:pic>
      <p:pic>
        <p:nvPicPr>
          <p:cNvPr id="2" name="Picture 1">
            <a:extLst>
              <a:ext uri="{FF2B5EF4-FFF2-40B4-BE49-F238E27FC236}">
                <a16:creationId xmlns:a16="http://schemas.microsoft.com/office/drawing/2014/main" id="{40A48754-4F0F-4EBC-9692-851EB44B8FE4}"/>
              </a:ext>
            </a:extLst>
          </p:cNvPr>
          <p:cNvPicPr>
            <a:picLocks noChangeAspect="1"/>
          </p:cNvPicPr>
          <p:nvPr/>
        </p:nvPicPr>
        <p:blipFill>
          <a:blip r:embed="rId4"/>
          <a:stretch>
            <a:fillRect/>
          </a:stretch>
        </p:blipFill>
        <p:spPr>
          <a:xfrm>
            <a:off x="1823054" y="5709106"/>
            <a:ext cx="1201016" cy="1146147"/>
          </a:xfrm>
          <a:prstGeom prst="rect">
            <a:avLst/>
          </a:prstGeom>
        </p:spPr>
      </p:pic>
      <p:sp>
        <p:nvSpPr>
          <p:cNvPr id="13" name="Rectangle: Rounded Corners 12">
            <a:extLst>
              <a:ext uri="{FF2B5EF4-FFF2-40B4-BE49-F238E27FC236}">
                <a16:creationId xmlns:a16="http://schemas.microsoft.com/office/drawing/2014/main" id="{243A8A79-7846-4EA0-A204-6C420EE672A0}"/>
              </a:ext>
            </a:extLst>
          </p:cNvPr>
          <p:cNvSpPr/>
          <p:nvPr/>
        </p:nvSpPr>
        <p:spPr>
          <a:xfrm>
            <a:off x="2865626" y="4933507"/>
            <a:ext cx="6803589" cy="1835785"/>
          </a:xfrm>
          <a:prstGeom prst="roundRect">
            <a:avLst/>
          </a:prstGeom>
          <a:solidFill>
            <a:schemeClr val="bg1"/>
          </a:solidFill>
          <a:ln w="38100">
            <a:solidFill>
              <a:srgbClr val="228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Trebuchet MS" panose="020B0603020202020204" pitchFamily="34" charset="0"/>
              </a:rPr>
              <a:t>Energy consumption per person is very high in countries like USA, Canada, Australia, most of Europe and parts of the Middle East. It is low across most of Africa and parts of south east Asia.</a:t>
            </a:r>
          </a:p>
          <a:p>
            <a:pPr algn="ctr"/>
            <a:endParaRPr lang="en-GB" sz="1600" b="1" dirty="0">
              <a:solidFill>
                <a:schemeClr val="tx1"/>
              </a:solidFill>
              <a:latin typeface="Trebuchet MS" panose="020B0603020202020204" pitchFamily="34" charset="0"/>
            </a:endParaRPr>
          </a:p>
          <a:p>
            <a:pPr algn="ctr"/>
            <a:r>
              <a:rPr lang="en-GB" sz="1600" b="1" dirty="0">
                <a:solidFill>
                  <a:schemeClr val="tx1"/>
                </a:solidFill>
                <a:latin typeface="Trebuchet MS" panose="020B0603020202020204" pitchFamily="34" charset="0"/>
              </a:rPr>
              <a:t>In regions of high energy consumption there is a growing demands for industry, transport and domestic use. </a:t>
            </a:r>
            <a:endParaRPr lang="en-GB" sz="1600" b="1" dirty="0">
              <a:solidFill>
                <a:srgbClr val="228099"/>
              </a:solidFill>
              <a:latin typeface="Trebuchet MS" panose="020B0603020202020204" pitchFamily="34" charset="0"/>
            </a:endParaRPr>
          </a:p>
        </p:txBody>
      </p:sp>
      <p:pic>
        <p:nvPicPr>
          <p:cNvPr id="14" name="Picture 13">
            <a:extLst>
              <a:ext uri="{FF2B5EF4-FFF2-40B4-BE49-F238E27FC236}">
                <a16:creationId xmlns:a16="http://schemas.microsoft.com/office/drawing/2014/main" id="{D2101ABA-6698-404A-8138-547E5B69F419}"/>
              </a:ext>
            </a:extLst>
          </p:cNvPr>
          <p:cNvPicPr>
            <a:picLocks noChangeAspect="1"/>
          </p:cNvPicPr>
          <p:nvPr/>
        </p:nvPicPr>
        <p:blipFill>
          <a:blip r:embed="rId5"/>
          <a:stretch>
            <a:fillRect/>
          </a:stretch>
        </p:blipFill>
        <p:spPr>
          <a:xfrm>
            <a:off x="9605112" y="5704635"/>
            <a:ext cx="822714" cy="1116198"/>
          </a:xfrm>
          <a:prstGeom prst="rect">
            <a:avLst/>
          </a:prstGeom>
        </p:spPr>
      </p:pic>
    </p:spTree>
    <p:extLst>
      <p:ext uri="{BB962C8B-B14F-4D97-AF65-F5344CB8AC3E}">
        <p14:creationId xmlns:p14="http://schemas.microsoft.com/office/powerpoint/2010/main" val="2259698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B6AA1280-98D0-42C0-B164-819202D7DE8D}"/>
              </a:ext>
            </a:extLst>
          </p:cNvPr>
          <p:cNvSpPr/>
          <p:nvPr/>
        </p:nvSpPr>
        <p:spPr>
          <a:xfrm>
            <a:off x="1524000" y="-8012"/>
            <a:ext cx="9144000" cy="1057111"/>
          </a:xfrm>
          <a:prstGeom prst="flowChartDocument">
            <a:avLst/>
          </a:prstGeom>
          <a:solidFill>
            <a:srgbClr val="EB5D4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5" name="Picture 2" descr="Image result for lightbulb clipart">
            <a:extLst>
              <a:ext uri="{FF2B5EF4-FFF2-40B4-BE49-F238E27FC236}">
                <a16:creationId xmlns:a16="http://schemas.microsoft.com/office/drawing/2014/main" id="{63A65358-0EED-45FB-A062-CDADEC4680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783" y="93899"/>
            <a:ext cx="695075" cy="853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81717A-803E-4A1C-97A9-C8539A0BFE6A}"/>
              </a:ext>
            </a:extLst>
          </p:cNvPr>
          <p:cNvSpPr txBox="1"/>
          <p:nvPr/>
        </p:nvSpPr>
        <p:spPr>
          <a:xfrm>
            <a:off x="2414640" y="222894"/>
            <a:ext cx="3599935" cy="584775"/>
          </a:xfrm>
          <a:prstGeom prst="rect">
            <a:avLst/>
          </a:prstGeom>
          <a:noFill/>
          <a:ln>
            <a:noFill/>
          </a:ln>
        </p:spPr>
        <p:txBody>
          <a:bodyPr wrap="square" rtlCol="0">
            <a:spAutoFit/>
          </a:bodyPr>
          <a:lstStyle/>
          <a:p>
            <a:r>
              <a:rPr lang="en-GB" sz="3200" b="1" dirty="0">
                <a:solidFill>
                  <a:schemeClr val="bg1"/>
                </a:solidFill>
                <a:latin typeface="Trebuchet MS" panose="020B0603020202020204" pitchFamily="34" charset="0"/>
              </a:rPr>
              <a:t>ACTIVATE:</a:t>
            </a:r>
          </a:p>
        </p:txBody>
      </p:sp>
      <p:sp>
        <p:nvSpPr>
          <p:cNvPr id="7" name="Title 6">
            <a:extLst>
              <a:ext uri="{FF2B5EF4-FFF2-40B4-BE49-F238E27FC236}">
                <a16:creationId xmlns:a16="http://schemas.microsoft.com/office/drawing/2014/main" id="{E291AB83-4DB9-4995-BD6E-9E60E7B8CA1A}"/>
              </a:ext>
            </a:extLst>
          </p:cNvPr>
          <p:cNvSpPr>
            <a:spLocks noGrp="1"/>
          </p:cNvSpPr>
          <p:nvPr>
            <p:ph type="title"/>
          </p:nvPr>
        </p:nvSpPr>
        <p:spPr>
          <a:xfrm>
            <a:off x="1823054" y="1071930"/>
            <a:ext cx="8540670" cy="1005301"/>
          </a:xfrm>
          <a:solidFill>
            <a:schemeClr val="bg1"/>
          </a:solidFill>
          <a:ln>
            <a:solidFill>
              <a:schemeClr val="tx1"/>
            </a:solidFill>
          </a:ln>
        </p:spPr>
        <p:txBody>
          <a:bodyPr>
            <a:noAutofit/>
          </a:bodyPr>
          <a:lstStyle/>
          <a:p>
            <a:r>
              <a:rPr lang="en-GB" sz="3200" b="1" dirty="0">
                <a:latin typeface="Trebuchet MS" panose="020B0603020202020204" pitchFamily="34" charset="0"/>
              </a:rPr>
              <a:t>TASK: Global energy consumption and supply</a:t>
            </a:r>
          </a:p>
        </p:txBody>
      </p:sp>
      <p:sp>
        <p:nvSpPr>
          <p:cNvPr id="8" name="Subtitle 2">
            <a:extLst>
              <a:ext uri="{FF2B5EF4-FFF2-40B4-BE49-F238E27FC236}">
                <a16:creationId xmlns:a16="http://schemas.microsoft.com/office/drawing/2014/main" id="{091B31A6-2BA3-49FA-AFAA-0C438966AC6A}"/>
              </a:ext>
            </a:extLst>
          </p:cNvPr>
          <p:cNvSpPr txBox="1">
            <a:spLocks/>
          </p:cNvSpPr>
          <p:nvPr/>
        </p:nvSpPr>
        <p:spPr>
          <a:xfrm>
            <a:off x="1823055" y="2143098"/>
            <a:ext cx="8540669" cy="4646286"/>
          </a:xfrm>
          <a:prstGeom prst="rect">
            <a:avLst/>
          </a:prstGeom>
          <a:solidFill>
            <a:schemeClr val="bg1">
              <a:alpha val="88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dirty="0">
              <a:latin typeface="Trebuchet MS" panose="020B0603020202020204" pitchFamily="34" charset="0"/>
            </a:endParaRPr>
          </a:p>
          <a:p>
            <a:pPr marL="0" indent="0">
              <a:buNone/>
            </a:pPr>
            <a:endParaRPr lang="en-GB" sz="2400" dirty="0">
              <a:latin typeface="Trebuchet MS" panose="020B0603020202020204" pitchFamily="34" charset="0"/>
            </a:endParaRPr>
          </a:p>
        </p:txBody>
      </p:sp>
      <p:pic>
        <p:nvPicPr>
          <p:cNvPr id="3" name="Picture 2">
            <a:extLst>
              <a:ext uri="{FF2B5EF4-FFF2-40B4-BE49-F238E27FC236}">
                <a16:creationId xmlns:a16="http://schemas.microsoft.com/office/drawing/2014/main" id="{ACB7C06B-9140-4B68-BD46-52423102D007}"/>
              </a:ext>
            </a:extLst>
          </p:cNvPr>
          <p:cNvPicPr>
            <a:picLocks noChangeAspect="1"/>
          </p:cNvPicPr>
          <p:nvPr/>
        </p:nvPicPr>
        <p:blipFill>
          <a:blip r:embed="rId3"/>
          <a:stretch>
            <a:fillRect/>
          </a:stretch>
        </p:blipFill>
        <p:spPr>
          <a:xfrm>
            <a:off x="4911608" y="1589340"/>
            <a:ext cx="5393636" cy="2642641"/>
          </a:xfrm>
          <a:prstGeom prst="rect">
            <a:avLst/>
          </a:prstGeom>
          <a:ln>
            <a:solidFill>
              <a:schemeClr val="tx1"/>
            </a:solidFill>
          </a:ln>
        </p:spPr>
      </p:pic>
      <p:pic>
        <p:nvPicPr>
          <p:cNvPr id="9" name="Picture 8">
            <a:extLst>
              <a:ext uri="{FF2B5EF4-FFF2-40B4-BE49-F238E27FC236}">
                <a16:creationId xmlns:a16="http://schemas.microsoft.com/office/drawing/2014/main" id="{BA59C567-365A-4D01-BACF-F4BB2176B73D}"/>
              </a:ext>
            </a:extLst>
          </p:cNvPr>
          <p:cNvPicPr>
            <a:picLocks noChangeAspect="1"/>
          </p:cNvPicPr>
          <p:nvPr/>
        </p:nvPicPr>
        <p:blipFill>
          <a:blip r:embed="rId4"/>
          <a:stretch>
            <a:fillRect/>
          </a:stretch>
        </p:blipFill>
        <p:spPr>
          <a:xfrm>
            <a:off x="4911609" y="4300597"/>
            <a:ext cx="5393636" cy="2529973"/>
          </a:xfrm>
          <a:prstGeom prst="rect">
            <a:avLst/>
          </a:prstGeom>
          <a:ln>
            <a:solidFill>
              <a:schemeClr val="tx1"/>
            </a:solidFill>
          </a:ln>
        </p:spPr>
      </p:pic>
      <p:sp>
        <p:nvSpPr>
          <p:cNvPr id="14" name="Rectangle: Rounded Corners 13">
            <a:extLst>
              <a:ext uri="{FF2B5EF4-FFF2-40B4-BE49-F238E27FC236}">
                <a16:creationId xmlns:a16="http://schemas.microsoft.com/office/drawing/2014/main" id="{F4C388C0-2D63-4219-BB9A-5740F78E8DE3}"/>
              </a:ext>
            </a:extLst>
          </p:cNvPr>
          <p:cNvSpPr/>
          <p:nvPr/>
        </p:nvSpPr>
        <p:spPr>
          <a:xfrm>
            <a:off x="1886755" y="3379098"/>
            <a:ext cx="2890808" cy="3353497"/>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Trebuchet MS" panose="020B0603020202020204" pitchFamily="34" charset="0"/>
              </a:rPr>
              <a:t>Study map 1 and map 2. Compare global energy supply with global energy demand.</a:t>
            </a:r>
          </a:p>
          <a:p>
            <a:pPr algn="ctr"/>
            <a:endParaRPr lang="en-GB" sz="1200" dirty="0">
              <a:solidFill>
                <a:schemeClr val="tx1"/>
              </a:solidFill>
              <a:latin typeface="Trebuchet MS" panose="020B0603020202020204" pitchFamily="34" charset="0"/>
            </a:endParaRPr>
          </a:p>
          <a:p>
            <a:r>
              <a:rPr lang="en-GB" sz="1200" b="1" dirty="0">
                <a:solidFill>
                  <a:srgbClr val="C00000"/>
                </a:solidFill>
                <a:latin typeface="Trebuchet MS" panose="020B0603020202020204" pitchFamily="34" charset="0"/>
              </a:rPr>
              <a:t>What are the similarities and differences?</a:t>
            </a:r>
          </a:p>
          <a:p>
            <a:r>
              <a:rPr lang="en-GB" sz="1200" b="1" dirty="0">
                <a:solidFill>
                  <a:srgbClr val="C00000"/>
                </a:solidFill>
                <a:latin typeface="Trebuchet MS" panose="020B0603020202020204" pitchFamily="34" charset="0"/>
              </a:rPr>
              <a:t>Do any countries/regions have both high consumption and supply?</a:t>
            </a:r>
          </a:p>
          <a:p>
            <a:r>
              <a:rPr lang="en-GB" sz="1200" b="1" dirty="0">
                <a:solidFill>
                  <a:srgbClr val="C00000"/>
                </a:solidFill>
                <a:latin typeface="Trebuchet MS" panose="020B0603020202020204" pitchFamily="34" charset="0"/>
              </a:rPr>
              <a:t>Do any countries/regions have both low consumption and supply?</a:t>
            </a:r>
          </a:p>
          <a:p>
            <a:r>
              <a:rPr lang="en-GB" sz="1200" b="1" dirty="0">
                <a:solidFill>
                  <a:srgbClr val="C00000"/>
                </a:solidFill>
                <a:latin typeface="Trebuchet MS" panose="020B0603020202020204" pitchFamily="34" charset="0"/>
              </a:rPr>
              <a:t>Do any countries/regions have high consumption and low supply?</a:t>
            </a:r>
          </a:p>
          <a:p>
            <a:r>
              <a:rPr lang="en-GB" sz="1200" b="1" dirty="0">
                <a:solidFill>
                  <a:srgbClr val="C00000"/>
                </a:solidFill>
                <a:latin typeface="Trebuchet MS" panose="020B0603020202020204" pitchFamily="34" charset="0"/>
              </a:rPr>
              <a:t>Do any countries have low consumption and high supply?</a:t>
            </a:r>
          </a:p>
          <a:p>
            <a:pPr algn="ctr"/>
            <a:endParaRPr lang="en-GB" sz="1200" dirty="0">
              <a:solidFill>
                <a:schemeClr val="tx1"/>
              </a:solidFill>
              <a:latin typeface="Trebuchet MS" panose="020B0603020202020204" pitchFamily="34" charset="0"/>
            </a:endParaRPr>
          </a:p>
        </p:txBody>
      </p:sp>
      <p:pic>
        <p:nvPicPr>
          <p:cNvPr id="20" name="Picture 19">
            <a:extLst>
              <a:ext uri="{FF2B5EF4-FFF2-40B4-BE49-F238E27FC236}">
                <a16:creationId xmlns:a16="http://schemas.microsoft.com/office/drawing/2014/main" id="{1DFBCAF0-9342-4BA9-ACE7-92D39FBCEA66}"/>
              </a:ext>
            </a:extLst>
          </p:cNvPr>
          <p:cNvPicPr>
            <a:picLocks noChangeAspect="1"/>
          </p:cNvPicPr>
          <p:nvPr/>
        </p:nvPicPr>
        <p:blipFill>
          <a:blip r:embed="rId5"/>
          <a:stretch>
            <a:fillRect/>
          </a:stretch>
        </p:blipFill>
        <p:spPr>
          <a:xfrm>
            <a:off x="3556751" y="2043668"/>
            <a:ext cx="1042506" cy="1414395"/>
          </a:xfrm>
          <a:prstGeom prst="rect">
            <a:avLst/>
          </a:prstGeom>
        </p:spPr>
      </p:pic>
      <p:pic>
        <p:nvPicPr>
          <p:cNvPr id="21" name="Picture 20">
            <a:extLst>
              <a:ext uri="{FF2B5EF4-FFF2-40B4-BE49-F238E27FC236}">
                <a16:creationId xmlns:a16="http://schemas.microsoft.com/office/drawing/2014/main" id="{EB13935D-15C7-4142-9202-0A782D4A9E8F}"/>
              </a:ext>
            </a:extLst>
          </p:cNvPr>
          <p:cNvPicPr>
            <a:picLocks noChangeAspect="1"/>
          </p:cNvPicPr>
          <p:nvPr/>
        </p:nvPicPr>
        <p:blipFill>
          <a:blip r:embed="rId6"/>
          <a:stretch>
            <a:fillRect/>
          </a:stretch>
        </p:blipFill>
        <p:spPr>
          <a:xfrm>
            <a:off x="2130391" y="2215470"/>
            <a:ext cx="1182727" cy="1182727"/>
          </a:xfrm>
          <a:prstGeom prst="rect">
            <a:avLst/>
          </a:prstGeom>
        </p:spPr>
      </p:pic>
      <p:pic>
        <p:nvPicPr>
          <p:cNvPr id="22" name="Picture 21">
            <a:extLst>
              <a:ext uri="{FF2B5EF4-FFF2-40B4-BE49-F238E27FC236}">
                <a16:creationId xmlns:a16="http://schemas.microsoft.com/office/drawing/2014/main" id="{709E17DF-955D-4E39-AE4A-29C80A39F643}"/>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17" b="95593" l="5263" r="96711">
                        <a14:foregroundMark x1="58882" y1="71186" x2="77632" y2="62373"/>
                        <a14:foregroundMark x1="70724" y1="62373" x2="72697" y2="56610"/>
                        <a14:foregroundMark x1="70724" y1="55254" x2="64474" y2="55254"/>
                        <a14:foregroundMark x1="66118" y1="52203" x2="55921" y2="54915"/>
                        <a14:foregroundMark x1="61513" y1="58983" x2="62829" y2="65085"/>
                        <a14:foregroundMark x1="61184" y1="67458" x2="59868" y2="67458"/>
                        <a14:foregroundMark x1="88487" y1="61017" x2="88487" y2="61017"/>
                        <a14:foregroundMark x1="88487" y1="56610" x2="89474" y2="74576"/>
                        <a14:foregroundMark x1="94408" y1="57627" x2="94408" y2="57627"/>
                        <a14:foregroundMark x1="95395" y1="57288" x2="95395" y2="57288"/>
                        <a14:foregroundMark x1="75329" y1="94576" x2="75329" y2="94576"/>
                        <a14:foregroundMark x1="52632" y1="97966" x2="52632" y2="97966"/>
                        <a14:foregroundMark x1="78289" y1="97627" x2="78289" y2="97627"/>
                        <a14:foregroundMark x1="26645" y1="5763" x2="50000" y2="17288"/>
                        <a14:foregroundMark x1="50000" y1="17288" x2="50329" y2="17288"/>
                        <a14:foregroundMark x1="55263" y1="16949" x2="48684" y2="31186"/>
                        <a14:foregroundMark x1="54276" y1="28814" x2="32895" y2="35593"/>
                        <a14:foregroundMark x1="37500" y1="34237" x2="15461" y2="22712"/>
                        <a14:foregroundMark x1="17763" y1="10169" x2="34211" y2="4407"/>
                        <a14:foregroundMark x1="58882" y1="77627" x2="58882" y2="77627"/>
                        <a14:foregroundMark x1="88487" y1="76271" x2="92434" y2="74915"/>
                        <a14:foregroundMark x1="97697" y1="56949" x2="97697" y2="56949"/>
                        <a14:foregroundMark x1="6908" y1="18644" x2="6908" y2="18644"/>
                        <a14:foregroundMark x1="7237" y1="20339" x2="7237" y2="17288"/>
                        <a14:foregroundMark x1="6250" y1="17627" x2="6250" y2="17627"/>
                        <a14:foregroundMark x1="7237" y1="21695" x2="7237" y2="21695"/>
                        <a14:foregroundMark x1="6908" y1="22712" x2="6908" y2="18983"/>
                        <a14:foregroundMark x1="7237" y1="18644" x2="5592" y2="19322"/>
                        <a14:foregroundMark x1="32237" y1="1017" x2="32237" y2="1017"/>
                        <a14:backgroundMark x1="42434" y1="50847" x2="34211" y2="67458"/>
                        <a14:backgroundMark x1="40461" y1="67119" x2="40461" y2="67119"/>
                        <a14:backgroundMark x1="40132" y1="61356" x2="37829" y2="45763"/>
                        <a14:backgroundMark x1="37500" y1="47119" x2="38487" y2="71864"/>
                        <a14:backgroundMark x1="37500" y1="72542" x2="19079" y2="80678"/>
                        <a14:backgroundMark x1="52303" y1="73559" x2="52303" y2="73559"/>
                        <a14:backgroundMark x1="50987" y1="72542" x2="50987" y2="72542"/>
                        <a14:backgroundMark x1="43750" y1="76949" x2="40132" y2="55593"/>
                        <a14:backgroundMark x1="40132" y1="55254" x2="44737" y2="75932"/>
                        <a14:backgroundMark x1="44737" y1="72881" x2="44737" y2="72881"/>
                        <a14:backgroundMark x1="41447" y1="64407" x2="43092" y2="50847"/>
                        <a14:backgroundMark x1="43092" y1="51186" x2="44408" y2="56610"/>
                        <a14:backgroundMark x1="44737" y1="55254" x2="44408" y2="60000"/>
                      </a14:backgroundRemoval>
                    </a14:imgEffect>
                  </a14:imgLayer>
                </a14:imgProps>
              </a:ext>
            </a:extLst>
          </a:blip>
          <a:srcRect l="6474" r="-1" b="602"/>
          <a:stretch/>
        </p:blipFill>
        <p:spPr>
          <a:xfrm>
            <a:off x="8775406" y="34554"/>
            <a:ext cx="1529839" cy="1577748"/>
          </a:xfrm>
          <a:prstGeom prst="rect">
            <a:avLst/>
          </a:prstGeom>
        </p:spPr>
      </p:pic>
    </p:spTree>
    <p:extLst>
      <p:ext uri="{BB962C8B-B14F-4D97-AF65-F5344CB8AC3E}">
        <p14:creationId xmlns:p14="http://schemas.microsoft.com/office/powerpoint/2010/main" val="2552978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B6AA1280-98D0-42C0-B164-819202D7DE8D}"/>
              </a:ext>
            </a:extLst>
          </p:cNvPr>
          <p:cNvSpPr/>
          <p:nvPr/>
        </p:nvSpPr>
        <p:spPr>
          <a:xfrm>
            <a:off x="1524000" y="-8012"/>
            <a:ext cx="9144000" cy="1057111"/>
          </a:xfrm>
          <a:prstGeom prst="flowChartDocument">
            <a:avLst/>
          </a:prstGeom>
          <a:solidFill>
            <a:srgbClr val="EB5D4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5" name="Picture 2" descr="Image result for lightbulb clipart">
            <a:extLst>
              <a:ext uri="{FF2B5EF4-FFF2-40B4-BE49-F238E27FC236}">
                <a16:creationId xmlns:a16="http://schemas.microsoft.com/office/drawing/2014/main" id="{63A65358-0EED-45FB-A062-CDADEC4680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783" y="93899"/>
            <a:ext cx="695075" cy="853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81717A-803E-4A1C-97A9-C8539A0BFE6A}"/>
              </a:ext>
            </a:extLst>
          </p:cNvPr>
          <p:cNvSpPr txBox="1"/>
          <p:nvPr/>
        </p:nvSpPr>
        <p:spPr>
          <a:xfrm>
            <a:off x="2414640" y="222894"/>
            <a:ext cx="3599935" cy="584775"/>
          </a:xfrm>
          <a:prstGeom prst="rect">
            <a:avLst/>
          </a:prstGeom>
          <a:noFill/>
          <a:ln>
            <a:noFill/>
          </a:ln>
        </p:spPr>
        <p:txBody>
          <a:bodyPr wrap="square" rtlCol="0">
            <a:spAutoFit/>
          </a:bodyPr>
          <a:lstStyle/>
          <a:p>
            <a:r>
              <a:rPr lang="en-GB" sz="3200" b="1" dirty="0">
                <a:solidFill>
                  <a:schemeClr val="bg1"/>
                </a:solidFill>
                <a:latin typeface="Trebuchet MS" panose="020B0603020202020204" pitchFamily="34" charset="0"/>
              </a:rPr>
              <a:t>ACTIVATE:</a:t>
            </a:r>
          </a:p>
        </p:txBody>
      </p:sp>
      <p:sp>
        <p:nvSpPr>
          <p:cNvPr id="7" name="Title 6">
            <a:extLst>
              <a:ext uri="{FF2B5EF4-FFF2-40B4-BE49-F238E27FC236}">
                <a16:creationId xmlns:a16="http://schemas.microsoft.com/office/drawing/2014/main" id="{E291AB83-4DB9-4995-BD6E-9E60E7B8CA1A}"/>
              </a:ext>
            </a:extLst>
          </p:cNvPr>
          <p:cNvSpPr>
            <a:spLocks noGrp="1"/>
          </p:cNvSpPr>
          <p:nvPr>
            <p:ph type="title"/>
          </p:nvPr>
        </p:nvSpPr>
        <p:spPr>
          <a:xfrm>
            <a:off x="1823054" y="1071930"/>
            <a:ext cx="8540670" cy="1005301"/>
          </a:xfrm>
          <a:solidFill>
            <a:schemeClr val="bg1"/>
          </a:solidFill>
          <a:ln>
            <a:solidFill>
              <a:schemeClr val="tx1"/>
            </a:solidFill>
          </a:ln>
        </p:spPr>
        <p:txBody>
          <a:bodyPr>
            <a:noAutofit/>
          </a:bodyPr>
          <a:lstStyle/>
          <a:p>
            <a:r>
              <a:rPr lang="en-GB" sz="3200" b="1" dirty="0">
                <a:latin typeface="Trebuchet MS" panose="020B0603020202020204" pitchFamily="34" charset="0"/>
              </a:rPr>
              <a:t>Energy security status by region</a:t>
            </a:r>
          </a:p>
        </p:txBody>
      </p:sp>
      <p:sp>
        <p:nvSpPr>
          <p:cNvPr id="8" name="Subtitle 2">
            <a:extLst>
              <a:ext uri="{FF2B5EF4-FFF2-40B4-BE49-F238E27FC236}">
                <a16:creationId xmlns:a16="http://schemas.microsoft.com/office/drawing/2014/main" id="{091B31A6-2BA3-49FA-AFAA-0C438966AC6A}"/>
              </a:ext>
            </a:extLst>
          </p:cNvPr>
          <p:cNvSpPr txBox="1">
            <a:spLocks/>
          </p:cNvSpPr>
          <p:nvPr/>
        </p:nvSpPr>
        <p:spPr>
          <a:xfrm>
            <a:off x="1823055" y="2143098"/>
            <a:ext cx="8540669" cy="4646286"/>
          </a:xfrm>
          <a:prstGeom prst="rect">
            <a:avLst/>
          </a:prstGeom>
          <a:solidFill>
            <a:schemeClr val="bg1">
              <a:alpha val="88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latin typeface="Trebuchet MS" panose="020B0603020202020204" pitchFamily="34" charset="0"/>
              </a:rPr>
              <a:t>The balance between energy supply (production) and demand (consumption) determines the </a:t>
            </a:r>
            <a:r>
              <a:rPr lang="en-GB" sz="1800" b="1" dirty="0">
                <a:latin typeface="Trebuchet MS" panose="020B0603020202020204" pitchFamily="34" charset="0"/>
              </a:rPr>
              <a:t>energy security</a:t>
            </a:r>
            <a:r>
              <a:rPr lang="en-GB" sz="1800" dirty="0">
                <a:latin typeface="Trebuchet MS" panose="020B0603020202020204" pitchFamily="34" charset="0"/>
              </a:rPr>
              <a:t>.</a:t>
            </a:r>
          </a:p>
        </p:txBody>
      </p:sp>
      <p:pic>
        <p:nvPicPr>
          <p:cNvPr id="2" name="Picture 1">
            <a:extLst>
              <a:ext uri="{FF2B5EF4-FFF2-40B4-BE49-F238E27FC236}">
                <a16:creationId xmlns:a16="http://schemas.microsoft.com/office/drawing/2014/main" id="{BC4B53F4-6378-475D-AACC-97D6924F3F45}"/>
              </a:ext>
            </a:extLst>
          </p:cNvPr>
          <p:cNvPicPr>
            <a:picLocks noChangeAspect="1"/>
          </p:cNvPicPr>
          <p:nvPr/>
        </p:nvPicPr>
        <p:blipFill>
          <a:blip r:embed="rId3"/>
          <a:stretch>
            <a:fillRect/>
          </a:stretch>
        </p:blipFill>
        <p:spPr>
          <a:xfrm>
            <a:off x="1906772" y="2820820"/>
            <a:ext cx="8346558" cy="3814287"/>
          </a:xfrm>
          <a:prstGeom prst="rect">
            <a:avLst/>
          </a:prstGeom>
          <a:ln>
            <a:solidFill>
              <a:schemeClr val="tx1"/>
            </a:solidFill>
          </a:ln>
        </p:spPr>
      </p:pic>
      <p:sp>
        <p:nvSpPr>
          <p:cNvPr id="3" name="Rectangle 2">
            <a:extLst>
              <a:ext uri="{FF2B5EF4-FFF2-40B4-BE49-F238E27FC236}">
                <a16:creationId xmlns:a16="http://schemas.microsoft.com/office/drawing/2014/main" id="{3F759D26-6BB4-46AB-9608-930DEB15DA81}"/>
              </a:ext>
            </a:extLst>
          </p:cNvPr>
          <p:cNvSpPr/>
          <p:nvPr/>
        </p:nvSpPr>
        <p:spPr>
          <a:xfrm>
            <a:off x="4681870" y="178987"/>
            <a:ext cx="5681853" cy="738664"/>
          </a:xfrm>
          <a:prstGeom prst="rect">
            <a:avLst/>
          </a:prstGeom>
          <a:solidFill>
            <a:schemeClr val="bg1"/>
          </a:solidFill>
          <a:ln>
            <a:solidFill>
              <a:schemeClr val="tx1"/>
            </a:solidFill>
          </a:ln>
        </p:spPr>
        <p:txBody>
          <a:bodyPr wrap="square">
            <a:spAutoFit/>
          </a:bodyPr>
          <a:lstStyle/>
          <a:p>
            <a:r>
              <a:rPr lang="en-GB" sz="1400" dirty="0">
                <a:latin typeface="Trebuchet MS" panose="020B0603020202020204" pitchFamily="34" charset="0"/>
              </a:rPr>
              <a:t>If supply exceeds demand then the country has an energy surplus. If demand exceeds supply then the country has a deficit. If there is a deficit then the country suffers from </a:t>
            </a:r>
            <a:r>
              <a:rPr lang="en-GB" sz="1400" b="1" dirty="0">
                <a:latin typeface="Trebuchet MS" panose="020B0603020202020204" pitchFamily="34" charset="0"/>
              </a:rPr>
              <a:t>energy insecurity</a:t>
            </a:r>
            <a:r>
              <a:rPr lang="en-GB" sz="1400" dirty="0">
                <a:latin typeface="Trebuchet MS" panose="020B0603020202020204" pitchFamily="34" charset="0"/>
              </a:rPr>
              <a:t>. </a:t>
            </a:r>
          </a:p>
        </p:txBody>
      </p:sp>
    </p:spTree>
    <p:extLst>
      <p:ext uri="{BB962C8B-B14F-4D97-AF65-F5344CB8AC3E}">
        <p14:creationId xmlns:p14="http://schemas.microsoft.com/office/powerpoint/2010/main" val="56769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B6AA1280-98D0-42C0-B164-819202D7DE8D}"/>
              </a:ext>
            </a:extLst>
          </p:cNvPr>
          <p:cNvSpPr/>
          <p:nvPr/>
        </p:nvSpPr>
        <p:spPr>
          <a:xfrm>
            <a:off x="1524000" y="-8012"/>
            <a:ext cx="9144000" cy="1057111"/>
          </a:xfrm>
          <a:prstGeom prst="flowChartDocument">
            <a:avLst/>
          </a:prstGeom>
          <a:solidFill>
            <a:srgbClr val="EB5D4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pic>
        <p:nvPicPr>
          <p:cNvPr id="5" name="Picture 2" descr="Image result for lightbulb clipart">
            <a:extLst>
              <a:ext uri="{FF2B5EF4-FFF2-40B4-BE49-F238E27FC236}">
                <a16:creationId xmlns:a16="http://schemas.microsoft.com/office/drawing/2014/main" id="{63A65358-0EED-45FB-A062-CDADEC4680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1783" y="93899"/>
            <a:ext cx="695075" cy="853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81717A-803E-4A1C-97A9-C8539A0BFE6A}"/>
              </a:ext>
            </a:extLst>
          </p:cNvPr>
          <p:cNvSpPr txBox="1"/>
          <p:nvPr/>
        </p:nvSpPr>
        <p:spPr>
          <a:xfrm>
            <a:off x="2414640" y="222894"/>
            <a:ext cx="3599935" cy="584775"/>
          </a:xfrm>
          <a:prstGeom prst="rect">
            <a:avLst/>
          </a:prstGeom>
          <a:noFill/>
          <a:ln>
            <a:noFill/>
          </a:ln>
        </p:spPr>
        <p:txBody>
          <a:bodyPr wrap="square" rtlCol="0">
            <a:spAutoFit/>
          </a:bodyPr>
          <a:lstStyle/>
          <a:p>
            <a:r>
              <a:rPr lang="en-GB" sz="3200" b="1" dirty="0">
                <a:solidFill>
                  <a:schemeClr val="bg1"/>
                </a:solidFill>
                <a:latin typeface="Trebuchet MS" panose="020B0603020202020204" pitchFamily="34" charset="0"/>
              </a:rPr>
              <a:t>ACTIVATE:</a:t>
            </a:r>
          </a:p>
        </p:txBody>
      </p:sp>
      <p:sp>
        <p:nvSpPr>
          <p:cNvPr id="7" name="Title 6">
            <a:extLst>
              <a:ext uri="{FF2B5EF4-FFF2-40B4-BE49-F238E27FC236}">
                <a16:creationId xmlns:a16="http://schemas.microsoft.com/office/drawing/2014/main" id="{E291AB83-4DB9-4995-BD6E-9E60E7B8CA1A}"/>
              </a:ext>
            </a:extLst>
          </p:cNvPr>
          <p:cNvSpPr>
            <a:spLocks noGrp="1"/>
          </p:cNvSpPr>
          <p:nvPr>
            <p:ph type="title"/>
          </p:nvPr>
        </p:nvSpPr>
        <p:spPr>
          <a:xfrm>
            <a:off x="1823054" y="1071930"/>
            <a:ext cx="8540670" cy="1005301"/>
          </a:xfrm>
          <a:solidFill>
            <a:schemeClr val="bg1"/>
          </a:solidFill>
          <a:ln>
            <a:solidFill>
              <a:schemeClr val="tx1"/>
            </a:solidFill>
          </a:ln>
        </p:spPr>
        <p:txBody>
          <a:bodyPr>
            <a:noAutofit/>
          </a:bodyPr>
          <a:lstStyle/>
          <a:p>
            <a:r>
              <a:rPr lang="en-GB" sz="3200" b="1" dirty="0">
                <a:latin typeface="Trebuchet MS" panose="020B0603020202020204" pitchFamily="34" charset="0"/>
              </a:rPr>
              <a:t>What energy sources make up regional energy mixes?</a:t>
            </a:r>
          </a:p>
        </p:txBody>
      </p:sp>
      <p:sp>
        <p:nvSpPr>
          <p:cNvPr id="8" name="Subtitle 2">
            <a:extLst>
              <a:ext uri="{FF2B5EF4-FFF2-40B4-BE49-F238E27FC236}">
                <a16:creationId xmlns:a16="http://schemas.microsoft.com/office/drawing/2014/main" id="{091B31A6-2BA3-49FA-AFAA-0C438966AC6A}"/>
              </a:ext>
            </a:extLst>
          </p:cNvPr>
          <p:cNvSpPr txBox="1">
            <a:spLocks/>
          </p:cNvSpPr>
          <p:nvPr/>
        </p:nvSpPr>
        <p:spPr>
          <a:xfrm>
            <a:off x="1823055" y="2143098"/>
            <a:ext cx="8540669" cy="4646286"/>
          </a:xfrm>
          <a:prstGeom prst="rect">
            <a:avLst/>
          </a:prstGeom>
          <a:solidFill>
            <a:schemeClr val="bg1">
              <a:alpha val="88000"/>
            </a:schemeClr>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400" dirty="0">
              <a:latin typeface="Trebuchet MS" panose="020B0603020202020204" pitchFamily="34" charset="0"/>
            </a:endParaRPr>
          </a:p>
          <a:p>
            <a:pPr marL="0" indent="0">
              <a:buNone/>
            </a:pPr>
            <a:endParaRPr lang="en-GB" sz="2400" dirty="0">
              <a:latin typeface="Trebuchet MS" panose="020B0603020202020204" pitchFamily="34" charset="0"/>
            </a:endParaRPr>
          </a:p>
        </p:txBody>
      </p:sp>
      <p:pic>
        <p:nvPicPr>
          <p:cNvPr id="1026" name="Picture 2" descr="Image result for global energy consumption map">
            <a:extLst>
              <a:ext uri="{FF2B5EF4-FFF2-40B4-BE49-F238E27FC236}">
                <a16:creationId xmlns:a16="http://schemas.microsoft.com/office/drawing/2014/main" id="{736EBB2B-B242-4FEB-B201-EFEE269E4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320" y="2193513"/>
            <a:ext cx="8284011" cy="457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853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1261</Words>
  <Application>Microsoft Macintosh PowerPoint</Application>
  <PresentationFormat>Widescreen</PresentationFormat>
  <Paragraphs>153</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Comic Sans MS</vt:lpstr>
      <vt:lpstr>dearJoe 5 CASUAL PRO</vt:lpstr>
      <vt:lpstr>Trebuchet MS</vt:lpstr>
      <vt:lpstr>Office Theme</vt:lpstr>
      <vt:lpstr>Energy </vt:lpstr>
      <vt:lpstr>PowerPoint Presentation</vt:lpstr>
      <vt:lpstr>Starter</vt:lpstr>
      <vt:lpstr>PowerPoint Presentation</vt:lpstr>
      <vt:lpstr>TASK: Global energy consumption</vt:lpstr>
      <vt:lpstr>TASK: Global energy consumption</vt:lpstr>
      <vt:lpstr>TASK: Global energy consumption and supply</vt:lpstr>
      <vt:lpstr>Energy security status by region</vt:lpstr>
      <vt:lpstr>What energy sources make up regional energy mixes?</vt:lpstr>
      <vt:lpstr>How is energy demand changing in the UK?</vt:lpstr>
      <vt:lpstr>How is energy demand changing in the UK?</vt:lpstr>
      <vt:lpstr>Fossil Fuels VS Renewables</vt:lpstr>
      <vt:lpstr>How and why has the UKs energy mix changed?</vt:lpstr>
      <vt:lpstr>How and why has the UKs energy mix changed?</vt:lpstr>
      <vt:lpstr>What factors affect energy supply?</vt:lpstr>
      <vt:lpstr>Why is energy consumption increasing?</vt:lpstr>
      <vt:lpstr>Explain why many countries will experience energy insecurity in the future.</vt:lpstr>
      <vt:lpstr>Coal, oil and gas </vt:lpstr>
      <vt:lpstr>Fuelwood- Case study Democratic Republic of the Congo </vt:lpstr>
      <vt:lpstr>Fuelwood- Case study Democratic Republic of the Congo </vt:lpstr>
      <vt:lpstr>PowerPoint Presentation</vt:lpstr>
      <vt:lpstr>Exam question </vt:lpstr>
      <vt:lpstr>Google it</vt:lpstr>
      <vt:lpstr>PowerPoint Presentation</vt:lpstr>
      <vt:lpstr>PowerPoint Presentation</vt:lpstr>
      <vt:lpstr>Nuclear Power Meeting Future energy needs</vt:lpstr>
      <vt:lpstr>PowerPoint Presentation</vt:lpstr>
      <vt:lpstr>The advantages  and disadvantages of Nuclear Power </vt:lpstr>
      <vt:lpstr>Exam questions</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Bennett</dc:creator>
  <cp:lastModifiedBy>Anna Bennett</cp:lastModifiedBy>
  <cp:revision>6</cp:revision>
  <dcterms:created xsi:type="dcterms:W3CDTF">2018-03-26T00:37:12Z</dcterms:created>
  <dcterms:modified xsi:type="dcterms:W3CDTF">2018-03-26T02:14:22Z</dcterms:modified>
</cp:coreProperties>
</file>