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56" r:id="rId3"/>
    <p:sldId id="257" r:id="rId4"/>
    <p:sldId id="258" r:id="rId5"/>
    <p:sldId id="262" r:id="rId6"/>
    <p:sldId id="263" r:id="rId7"/>
    <p:sldId id="259" r:id="rId8"/>
    <p:sldId id="260" r:id="rId9"/>
    <p:sldId id="261"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63"/>
    <p:restoredTop sz="94720"/>
  </p:normalViewPr>
  <p:slideViewPr>
    <p:cSldViewPr snapToGrid="0" snapToObjects="1">
      <p:cViewPr varScale="1">
        <p:scale>
          <a:sx n="109" d="100"/>
          <a:sy n="109" d="100"/>
        </p:scale>
        <p:origin x="34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2C5C3-4D64-FB48-9553-7522DB8A87A1}" type="datetimeFigureOut">
              <a:rPr lang="en-US" smtClean="0"/>
              <a:t>5/3/22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C37F3-CB59-674F-B818-A5EA9FF7060A}" type="slidenum">
              <a:rPr lang="en-US" smtClean="0"/>
              <a:t>‹#›</a:t>
            </a:fld>
            <a:endParaRPr lang="en-US"/>
          </a:p>
        </p:txBody>
      </p:sp>
    </p:spTree>
    <p:extLst>
      <p:ext uri="{BB962C8B-B14F-4D97-AF65-F5344CB8AC3E}">
        <p14:creationId xmlns:p14="http://schemas.microsoft.com/office/powerpoint/2010/main" val="1817412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E6AC13-C7FF-2741-B792-1A86A8B1E0C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5348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6AC13-C7FF-2741-B792-1A86A8B1E0C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52857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6AC13-C7FF-2741-B792-1A86A8B1E0C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71002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6AC13-C7FF-2741-B792-1A86A8B1E0C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34828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6AC13-C7FF-2741-B792-1A86A8B1E0C9}" type="datetimeFigureOut">
              <a:rPr lang="en-US" smtClean="0"/>
              <a:t>5/3/22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33142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6AC13-C7FF-2741-B792-1A86A8B1E0C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83534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E6AC13-C7FF-2741-B792-1A86A8B1E0C9}" type="datetimeFigureOut">
              <a:rPr lang="en-US" smtClean="0"/>
              <a:t>5/3/22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25427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E6AC13-C7FF-2741-B792-1A86A8B1E0C9}" type="datetimeFigureOut">
              <a:rPr lang="en-US" smtClean="0"/>
              <a:t>5/3/22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4052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6AC13-C7FF-2741-B792-1A86A8B1E0C9}" type="datetimeFigureOut">
              <a:rPr lang="en-US" smtClean="0"/>
              <a:t>5/3/22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75005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6AC13-C7FF-2741-B792-1A86A8B1E0C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123869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E6AC13-C7FF-2741-B792-1A86A8B1E0C9}" type="datetimeFigureOut">
              <a:rPr lang="en-US" smtClean="0"/>
              <a:t>5/3/22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17121-3244-D049-BD58-72CBCB01E00D}" type="slidenum">
              <a:rPr lang="en-US" smtClean="0"/>
              <a:t>‹#›</a:t>
            </a:fld>
            <a:endParaRPr lang="en-US"/>
          </a:p>
        </p:txBody>
      </p:sp>
    </p:spTree>
    <p:extLst>
      <p:ext uri="{BB962C8B-B14F-4D97-AF65-F5344CB8AC3E}">
        <p14:creationId xmlns:p14="http://schemas.microsoft.com/office/powerpoint/2010/main" val="98707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6AC13-C7FF-2741-B792-1A86A8B1E0C9}" type="datetimeFigureOut">
              <a:rPr lang="en-US" smtClean="0"/>
              <a:t>5/3/22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17121-3244-D049-BD58-72CBCB01E00D}" type="slidenum">
              <a:rPr lang="en-US" smtClean="0"/>
              <a:t>‹#›</a:t>
            </a:fld>
            <a:endParaRPr lang="en-US"/>
          </a:p>
        </p:txBody>
      </p:sp>
    </p:spTree>
    <p:extLst>
      <p:ext uri="{BB962C8B-B14F-4D97-AF65-F5344CB8AC3E}">
        <p14:creationId xmlns:p14="http://schemas.microsoft.com/office/powerpoint/2010/main" val="4993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eguardian.com/environment/2007/jun/23/sudan.climatechang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28" t="22222" r="36750" b="14087"/>
          <a:stretch/>
        </p:blipFill>
        <p:spPr bwMode="auto">
          <a:xfrm rot="16200000">
            <a:off x="3705575" y="207629"/>
            <a:ext cx="4998568" cy="706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58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21" y="340242"/>
            <a:ext cx="12021879" cy="5878532"/>
          </a:xfrm>
          <a:prstGeom prst="rect">
            <a:avLst/>
          </a:prstGeom>
          <a:noFill/>
        </p:spPr>
        <p:txBody>
          <a:bodyPr wrap="square" rtlCol="0">
            <a:spAutoFit/>
          </a:bodyPr>
          <a:lstStyle/>
          <a:p>
            <a:r>
              <a:rPr lang="en-US" sz="3200" b="1" dirty="0"/>
              <a:t>Challenge 3 – Impact Evaluation</a:t>
            </a:r>
          </a:p>
          <a:p>
            <a:endParaRPr lang="en-US" dirty="0"/>
          </a:p>
          <a:p>
            <a:endParaRPr lang="en-US" dirty="0"/>
          </a:p>
          <a:p>
            <a:r>
              <a:rPr lang="en-US" sz="2800" dirty="0"/>
              <a:t>Complete a piece of work that enables you to evaluate what the biggest / smallest impact of desertification is – you could:</a:t>
            </a:r>
          </a:p>
          <a:p>
            <a:endParaRPr lang="en-US" sz="2800" dirty="0"/>
          </a:p>
          <a:p>
            <a:pPr marL="285750" indent="-285750">
              <a:buFont typeface="Arial" charset="0"/>
              <a:buChar char="•"/>
            </a:pPr>
            <a:r>
              <a:rPr lang="en-US" sz="2800" dirty="0"/>
              <a:t>Complete the provided triangle, putting the biggest impact at the top, and then work down to the smallest impacts. You must then justify your ranking.</a:t>
            </a:r>
          </a:p>
          <a:p>
            <a:pPr marL="285750" indent="-285750">
              <a:buFont typeface="Arial" charset="0"/>
              <a:buChar char="•"/>
            </a:pPr>
            <a:r>
              <a:rPr lang="en-US" sz="2800" dirty="0"/>
              <a:t>Write a paragraph explaining what you think the biggest / smallest impacts are and why.</a:t>
            </a:r>
          </a:p>
          <a:p>
            <a:pPr marL="285750" indent="-285750">
              <a:buFont typeface="Arial" charset="0"/>
              <a:buChar char="•"/>
            </a:pPr>
            <a:r>
              <a:rPr lang="en-US" sz="2800" dirty="0"/>
              <a:t>Rank the impacts from 1 to 5, then justify the ranking underneath. </a:t>
            </a:r>
          </a:p>
          <a:p>
            <a:pPr marL="285750" indent="-285750">
              <a:buFont typeface="Arial" charset="0"/>
              <a:buChar char="•"/>
            </a:pPr>
            <a:r>
              <a:rPr lang="en-US" sz="2800" dirty="0"/>
              <a:t>Create a short personal video, describing your opinions and justifying them.</a:t>
            </a:r>
          </a:p>
          <a:p>
            <a:pPr marL="285750" indent="-285750">
              <a:buFont typeface="Arial" charset="0"/>
              <a:buChar char="•"/>
            </a:pPr>
            <a:endParaRPr lang="en-US" sz="2800" dirty="0"/>
          </a:p>
          <a:p>
            <a:r>
              <a:rPr lang="en-US" sz="2800" dirty="0"/>
              <a:t>All options should include the 5 main impacts we have looked at today.</a:t>
            </a:r>
          </a:p>
        </p:txBody>
      </p:sp>
    </p:spTree>
    <p:extLst>
      <p:ext uri="{BB962C8B-B14F-4D97-AF65-F5344CB8AC3E}">
        <p14:creationId xmlns:p14="http://schemas.microsoft.com/office/powerpoint/2010/main" val="64379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2652"/>
            <a:ext cx="10696353" cy="1815882"/>
          </a:xfrm>
          <a:prstGeom prst="rect">
            <a:avLst/>
          </a:prstGeom>
          <a:noFill/>
        </p:spPr>
        <p:txBody>
          <a:bodyPr wrap="square" rtlCol="0">
            <a:spAutoFit/>
          </a:bodyPr>
          <a:lstStyle/>
          <a:p>
            <a:r>
              <a:rPr lang="en-US" sz="2800" b="1" dirty="0"/>
              <a:t>To finish – Solutions</a:t>
            </a:r>
          </a:p>
          <a:p>
            <a:endParaRPr lang="en-US" sz="2800" b="1" dirty="0"/>
          </a:p>
          <a:p>
            <a:endParaRPr lang="en-US" sz="2800" b="1" dirty="0"/>
          </a:p>
          <a:p>
            <a:r>
              <a:rPr lang="en-US" sz="2800" dirty="0"/>
              <a:t>What do you think might be some of the solutions to desertification?</a:t>
            </a:r>
          </a:p>
        </p:txBody>
      </p:sp>
      <p:pic>
        <p:nvPicPr>
          <p:cNvPr id="2050" name="Picture 2" descr="mage result for opin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990" y="2298848"/>
            <a:ext cx="61436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3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525B3F1-8484-439C-8EF3-FD4A3DDC2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mage result for soil erosion africa"/>
          <p:cNvPicPr>
            <a:picLocks noChangeAspect="1" noChangeArrowheads="1"/>
          </p:cNvPicPr>
          <p:nvPr/>
        </p:nvPicPr>
        <p:blipFill rotWithShape="1">
          <a:blip r:embed="rId2">
            <a:extLst>
              <a:ext uri="{28A0092B-C50C-407E-A947-70E740481C1C}">
                <a14:useLocalDpi xmlns:a14="http://schemas.microsoft.com/office/drawing/2010/main" val="0"/>
              </a:ext>
            </a:extLst>
          </a:blip>
          <a:srcRect l="5202" r="14818"/>
          <a:stretch/>
        </p:blipFill>
        <p:spPr bwMode="auto">
          <a:xfrm>
            <a:off x="-1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4981E3D-0876-46C5-845F-8D4FD1E43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651" y="1731772"/>
            <a:ext cx="4700016" cy="3236976"/>
          </a:xfrm>
          <a:prstGeom prst="rect">
            <a:avLst/>
          </a:prstGeom>
          <a:solidFill>
            <a:schemeClr val="tx1">
              <a:lumMod val="85000"/>
              <a:lumOff val="15000"/>
              <a:alpha val="85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16523" y="2327564"/>
            <a:ext cx="4232272" cy="1948770"/>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2800" kern="1200" dirty="0">
                <a:solidFill>
                  <a:schemeClr val="bg1"/>
                </a:solidFill>
                <a:latin typeface="+mj-lt"/>
                <a:ea typeface="+mj-ea"/>
                <a:cs typeface="+mj-cs"/>
              </a:rPr>
              <a:t>What might the impacts of desertification be?</a:t>
            </a:r>
          </a:p>
          <a:p>
            <a:pPr>
              <a:lnSpc>
                <a:spcPct val="90000"/>
              </a:lnSpc>
              <a:spcBef>
                <a:spcPct val="0"/>
              </a:spcBef>
              <a:spcAft>
                <a:spcPts val="600"/>
              </a:spcAft>
            </a:pPr>
            <a:endParaRPr lang="en-US" sz="2800" kern="1200" dirty="0">
              <a:solidFill>
                <a:schemeClr val="bg1"/>
              </a:solidFill>
              <a:latin typeface="+mj-lt"/>
              <a:ea typeface="+mj-ea"/>
              <a:cs typeface="+mj-cs"/>
            </a:endParaRPr>
          </a:p>
          <a:p>
            <a:pPr>
              <a:lnSpc>
                <a:spcPct val="90000"/>
              </a:lnSpc>
              <a:spcBef>
                <a:spcPct val="0"/>
              </a:spcBef>
              <a:spcAft>
                <a:spcPts val="600"/>
              </a:spcAft>
            </a:pPr>
            <a:r>
              <a:rPr lang="en-US" sz="2800" kern="1200" dirty="0">
                <a:solidFill>
                  <a:schemeClr val="bg1"/>
                </a:solidFill>
                <a:latin typeface="+mj-lt"/>
                <a:ea typeface="+mj-ea"/>
                <a:cs typeface="+mj-cs"/>
              </a:rPr>
              <a:t>Write down as many as you can think of in your books.</a:t>
            </a:r>
          </a:p>
        </p:txBody>
      </p:sp>
      <p:pic>
        <p:nvPicPr>
          <p:cNvPr id="1026" name="Picture 2" descr="mage result for famine africa"/>
          <p:cNvPicPr>
            <a:picLocks noChangeAspect="1" noChangeArrowheads="1"/>
          </p:cNvPicPr>
          <p:nvPr/>
        </p:nvPicPr>
        <p:blipFill rotWithShape="1">
          <a:blip r:embed="rId3">
            <a:extLst>
              <a:ext uri="{28A0092B-C50C-407E-A947-70E740481C1C}">
                <a14:useLocalDpi xmlns:a14="http://schemas.microsoft.com/office/drawing/2010/main" val="0"/>
              </a:ext>
            </a:extLst>
          </a:blip>
          <a:srcRect l="23042" r="24179"/>
          <a:stretch/>
        </p:blipFill>
        <p:spPr bwMode="auto">
          <a:xfrm>
            <a:off x="5790369"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2218" y="232756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525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74073"/>
            <a:ext cx="12039600" cy="2769989"/>
          </a:xfrm>
          <a:prstGeom prst="rect">
            <a:avLst/>
          </a:prstGeom>
          <a:noFill/>
        </p:spPr>
        <p:txBody>
          <a:bodyPr wrap="square" rtlCol="0">
            <a:spAutoFit/>
          </a:bodyPr>
          <a:lstStyle/>
          <a:p>
            <a:r>
              <a:rPr lang="en-US" sz="3600" b="1" dirty="0"/>
              <a:t>The impacts of desertification</a:t>
            </a:r>
          </a:p>
          <a:p>
            <a:endParaRPr lang="en-US" dirty="0"/>
          </a:p>
          <a:p>
            <a:r>
              <a:rPr lang="en-US" sz="2400" b="1" dirty="0"/>
              <a:t>Outcomes:</a:t>
            </a:r>
          </a:p>
          <a:p>
            <a:endParaRPr lang="en-US" sz="2400" dirty="0"/>
          </a:p>
          <a:p>
            <a:pPr marL="342900" indent="-342900">
              <a:buFont typeface="+mj-lt"/>
              <a:buAutoNum type="arabicPeriod"/>
            </a:pPr>
            <a:r>
              <a:rPr lang="en-US" sz="2400" dirty="0"/>
              <a:t>All will be able to describe and explain some of the impacts of desertification</a:t>
            </a:r>
          </a:p>
          <a:p>
            <a:pPr marL="342900" indent="-342900">
              <a:buFont typeface="+mj-lt"/>
              <a:buAutoNum type="arabicPeriod"/>
            </a:pPr>
            <a:r>
              <a:rPr lang="en-US" sz="2400" dirty="0"/>
              <a:t>All will be able to classify the impacts as social, economic and environmental</a:t>
            </a:r>
          </a:p>
          <a:p>
            <a:pPr marL="342900" indent="-342900">
              <a:buFont typeface="+mj-lt"/>
              <a:buAutoNum type="arabicPeriod"/>
            </a:pPr>
            <a:r>
              <a:rPr lang="en-US" sz="2400" dirty="0"/>
              <a:t>All will be able to consider what the biggest impact of desertification is.</a:t>
            </a:r>
          </a:p>
        </p:txBody>
      </p:sp>
      <p:pic>
        <p:nvPicPr>
          <p:cNvPr id="3074" name="Picture 2" descr="mage result for dead desert live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631" y="3338623"/>
            <a:ext cx="5024350" cy="3359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3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3236"/>
            <a:ext cx="10834255" cy="6832640"/>
          </a:xfrm>
          <a:prstGeom prst="rect">
            <a:avLst/>
          </a:prstGeom>
          <a:noFill/>
        </p:spPr>
        <p:txBody>
          <a:bodyPr wrap="square" rtlCol="0">
            <a:spAutoFit/>
          </a:bodyPr>
          <a:lstStyle/>
          <a:p>
            <a:r>
              <a:rPr lang="en-US" sz="2800" b="1" dirty="0"/>
              <a:t>Challenge 1 – How can desertification lead to conflict?</a:t>
            </a:r>
          </a:p>
          <a:p>
            <a:endParaRPr lang="en-US" sz="2800" dirty="0"/>
          </a:p>
          <a:p>
            <a:r>
              <a:rPr lang="en-US" sz="2800" dirty="0"/>
              <a:t>Complete a piece of work to explain how the first impact of desertification, soil degradation, can eventually lead to conflict. Use the information cards to help. You could either:</a:t>
            </a:r>
          </a:p>
          <a:p>
            <a:endParaRPr lang="en-US" sz="2800" dirty="0"/>
          </a:p>
          <a:p>
            <a:pPr marL="285750" indent="-285750">
              <a:buFont typeface="Arial" charset="0"/>
              <a:buChar char="•"/>
            </a:pPr>
            <a:r>
              <a:rPr lang="en-US" sz="2800" dirty="0"/>
              <a:t>Complete a flow diagram using the cards</a:t>
            </a:r>
          </a:p>
          <a:p>
            <a:pPr marL="285750" indent="-285750">
              <a:buFont typeface="Arial" charset="0"/>
              <a:buChar char="•"/>
            </a:pPr>
            <a:r>
              <a:rPr lang="en-US" sz="2800" dirty="0"/>
              <a:t>Write a paragraph describing the links</a:t>
            </a:r>
          </a:p>
          <a:p>
            <a:pPr marL="285750" indent="-285750">
              <a:buFont typeface="Arial" charset="0"/>
              <a:buChar char="•"/>
            </a:pPr>
            <a:r>
              <a:rPr lang="en-US" sz="2800" dirty="0"/>
              <a:t>Complete a quick sketch storyboard with annotations</a:t>
            </a:r>
          </a:p>
          <a:p>
            <a:pPr marL="285750" indent="-285750">
              <a:buFont typeface="Arial" charset="0"/>
              <a:buChar char="•"/>
            </a:pPr>
            <a:r>
              <a:rPr lang="en-US" sz="2800" dirty="0"/>
              <a:t>Any other method that you check with your teacher</a:t>
            </a:r>
          </a:p>
          <a:p>
            <a:pPr marL="285750" indent="-285750">
              <a:buFont typeface="Arial" charset="0"/>
              <a:buChar char="•"/>
            </a:pPr>
            <a:endParaRPr lang="en-US" sz="2800" dirty="0"/>
          </a:p>
          <a:p>
            <a:pPr marL="285750" indent="-285750">
              <a:buFont typeface="Arial" charset="0"/>
              <a:buChar char="•"/>
            </a:pPr>
            <a:endParaRPr lang="en-US" sz="2800" dirty="0"/>
          </a:p>
          <a:p>
            <a:pPr marL="285750" indent="-285750">
              <a:buFont typeface="Arial" charset="0"/>
              <a:buChar char="•"/>
            </a:pPr>
            <a:endParaRPr lang="en-US" sz="2800" dirty="0"/>
          </a:p>
          <a:p>
            <a:pPr marL="285750" indent="-285750">
              <a:buFont typeface="Arial" charset="0"/>
              <a:buChar char="•"/>
            </a:pPr>
            <a:r>
              <a:rPr lang="en-US" sz="2800" b="1" dirty="0">
                <a:solidFill>
                  <a:schemeClr val="tx2"/>
                </a:solidFill>
              </a:rPr>
              <a:t>Extra Challenge – Link the steps to a real life example using the QR code linked to information on the Darfur crisis in Sudan</a:t>
            </a:r>
          </a:p>
          <a:p>
            <a:pPr marL="285750" indent="-285750">
              <a:buFont typeface="Arial" charset="0"/>
              <a:buChar char="•"/>
            </a:pP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69" t="40074" r="24864" b="35563"/>
          <a:stretch/>
        </p:blipFill>
        <p:spPr bwMode="auto">
          <a:xfrm>
            <a:off x="9163981" y="2617442"/>
            <a:ext cx="2342630" cy="234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71137" y="4946502"/>
            <a:ext cx="4365939" cy="646331"/>
          </a:xfrm>
          <a:prstGeom prst="rect">
            <a:avLst/>
          </a:prstGeom>
        </p:spPr>
        <p:txBody>
          <a:bodyPr wrap="square">
            <a:spAutoFit/>
          </a:bodyPr>
          <a:lstStyle/>
          <a:p>
            <a:pPr algn="ctr"/>
            <a:r>
              <a:rPr lang="en-US" dirty="0"/>
              <a:t>https://www.theguardian.com/environment/2007/jun/23/sudan.climatechange</a:t>
            </a:r>
          </a:p>
        </p:txBody>
      </p:sp>
    </p:spTree>
    <p:extLst>
      <p:ext uri="{BB962C8B-B14F-4D97-AF65-F5344CB8AC3E}">
        <p14:creationId xmlns:p14="http://schemas.microsoft.com/office/powerpoint/2010/main" val="21018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dissolve">
                                      <p:cBhvr>
                                        <p:cTn id="7" dur="500"/>
                                        <p:tgtEl>
                                          <p:spTgt spid="2">
                                            <p:txEl>
                                              <p:pRg st="11" end="1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5438" y="457200"/>
            <a:ext cx="2892056" cy="2615609"/>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818707" y="3636334"/>
            <a:ext cx="3264196" cy="27432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412511" y="467834"/>
            <a:ext cx="3274828" cy="2679405"/>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6209414" y="3763925"/>
            <a:ext cx="2955851" cy="2488019"/>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8782494" y="382772"/>
            <a:ext cx="3189766" cy="2488019"/>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p:cNvCxnSpPr/>
          <p:nvPr/>
        </p:nvCxnSpPr>
        <p:spPr>
          <a:xfrm>
            <a:off x="3189769" y="2870791"/>
            <a:ext cx="446566" cy="7655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89228" y="3253562"/>
            <a:ext cx="733647" cy="9888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48376" y="3253563"/>
            <a:ext cx="1174898" cy="3827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425761" y="3051542"/>
            <a:ext cx="1446028" cy="10419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66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mage result for storyboard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7" y="0"/>
            <a:ext cx="8846288" cy="664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8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279620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Soil Degradation - </a:t>
            </a:r>
            <a:r>
              <a:rPr lang="en-US" sz="1200" dirty="0"/>
              <a:t>as the plant cover gradually disappears, soils no longer receive nutrients from decomposing plants. Soil becomes even less fertile as people keep trying to grow plants and raise animals. The exhausted soil dries out and soon starts to erode. Eventually, the soil becomes dust and is blown away by the wind.</a:t>
            </a:r>
          </a:p>
        </p:txBody>
      </p:sp>
      <p:sp>
        <p:nvSpPr>
          <p:cNvPr id="3" name="TextBox 2"/>
          <p:cNvSpPr txBox="1"/>
          <p:nvPr/>
        </p:nvSpPr>
        <p:spPr>
          <a:xfrm>
            <a:off x="7519263" y="0"/>
            <a:ext cx="227193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Reduced agricultural output </a:t>
            </a:r>
            <a:r>
              <a:rPr lang="en-US" sz="1200" dirty="0"/>
              <a:t>– the decline in the condition of the soil, plus the increasing shortage of water, means that less crops are able to be grown. Crops fail and livestock die.</a:t>
            </a:r>
          </a:p>
        </p:txBody>
      </p:sp>
      <p:sp>
        <p:nvSpPr>
          <p:cNvPr id="4" name="TextBox 3"/>
          <p:cNvSpPr txBox="1"/>
          <p:nvPr/>
        </p:nvSpPr>
        <p:spPr>
          <a:xfrm>
            <a:off x="2920759" y="0"/>
            <a:ext cx="257889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Malnutrition, famine and starvation </a:t>
            </a:r>
            <a:r>
              <a:rPr lang="en-US" sz="1200" dirty="0"/>
              <a:t>– the decline in agricultural productivity leads to food shortages and a poor diet. People can survive famine for some time, but eventually the lack of food and poor diet leads to starvation and even death. The young and old and particularly badly affected. This is usually a symptom of overpopulation.</a:t>
            </a:r>
          </a:p>
        </p:txBody>
      </p:sp>
      <p:sp>
        <p:nvSpPr>
          <p:cNvPr id="5" name="TextBox 4"/>
          <p:cNvSpPr txBox="1"/>
          <p:nvPr/>
        </p:nvSpPr>
        <p:spPr>
          <a:xfrm>
            <a:off x="5624202" y="0"/>
            <a:ext cx="177051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Migration – </a:t>
            </a:r>
            <a:r>
              <a:rPr lang="en-US" sz="1200" dirty="0"/>
              <a:t>Eventually the situation becomes so bad that people face a difficult choice – either die where you are or migrate in the hope of finding somewhere where you can raise enough food  to survive.</a:t>
            </a:r>
          </a:p>
        </p:txBody>
      </p:sp>
      <p:sp>
        <p:nvSpPr>
          <p:cNvPr id="6" name="TextBox 5"/>
          <p:cNvSpPr txBox="1"/>
          <p:nvPr/>
        </p:nvSpPr>
        <p:spPr>
          <a:xfrm>
            <a:off x="10098156" y="0"/>
            <a:ext cx="209384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Conflict</a:t>
            </a:r>
            <a:r>
              <a:rPr lang="en-US" sz="1200" dirty="0"/>
              <a:t>- a problem with migration is that it sometimes leads to conflict. Migrants arriving and settling in a place where other people are only just surviving are not going to very welcome.</a:t>
            </a:r>
          </a:p>
        </p:txBody>
      </p:sp>
      <p:sp>
        <p:nvSpPr>
          <p:cNvPr id="7" name="TextBox 6"/>
          <p:cNvSpPr txBox="1"/>
          <p:nvPr/>
        </p:nvSpPr>
        <p:spPr>
          <a:xfrm>
            <a:off x="1" y="2219739"/>
            <a:ext cx="279620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Soil Degradation - </a:t>
            </a:r>
            <a:r>
              <a:rPr lang="en-US" sz="1200" dirty="0"/>
              <a:t>as the plant cover gradually disappears, soils no longer receive nutrients from decomposing plants. Soil becomes even less fertile as people keep trying to grow plants and raise animals. The exhausted soil dries out and soon starts to erode. Eventually, the soil becomes dust and is blown away by the wind.</a:t>
            </a:r>
          </a:p>
        </p:txBody>
      </p:sp>
      <p:sp>
        <p:nvSpPr>
          <p:cNvPr id="8" name="TextBox 7"/>
          <p:cNvSpPr txBox="1"/>
          <p:nvPr/>
        </p:nvSpPr>
        <p:spPr>
          <a:xfrm>
            <a:off x="7519264" y="2219739"/>
            <a:ext cx="227193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Reduced agricultural output </a:t>
            </a:r>
            <a:r>
              <a:rPr lang="en-US" sz="1200" dirty="0"/>
              <a:t>– the decline in the condition of the soil, plus the increasing shortage of water, means that less crops are able to be grown. Crops fail and livestock die.</a:t>
            </a:r>
          </a:p>
        </p:txBody>
      </p:sp>
      <p:sp>
        <p:nvSpPr>
          <p:cNvPr id="9" name="TextBox 8"/>
          <p:cNvSpPr txBox="1"/>
          <p:nvPr/>
        </p:nvSpPr>
        <p:spPr>
          <a:xfrm>
            <a:off x="2920760" y="2219739"/>
            <a:ext cx="257889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Malnutrition, famine and starvation </a:t>
            </a:r>
            <a:r>
              <a:rPr lang="en-US" sz="1200" dirty="0"/>
              <a:t>– the decline in agricultural productivity leads to food shortages and a poor diet. People can survive famine for some time, but eventually the lack of food and poor diet leads to starvation and even death. The young and old and particularly badly affected. This is usually a symptom of overpopulation.</a:t>
            </a:r>
          </a:p>
        </p:txBody>
      </p:sp>
      <p:sp>
        <p:nvSpPr>
          <p:cNvPr id="10" name="TextBox 9"/>
          <p:cNvSpPr txBox="1"/>
          <p:nvPr/>
        </p:nvSpPr>
        <p:spPr>
          <a:xfrm>
            <a:off x="5624203" y="2219739"/>
            <a:ext cx="177051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Migration – </a:t>
            </a:r>
            <a:r>
              <a:rPr lang="en-US" sz="1200" dirty="0"/>
              <a:t>Eventually the situation becomes so bad that people face a difficult choice – either die where you are or migrate in the hope of finding somewhere where you can raise enough food  to survive.</a:t>
            </a:r>
          </a:p>
        </p:txBody>
      </p:sp>
      <p:sp>
        <p:nvSpPr>
          <p:cNvPr id="11" name="TextBox 10"/>
          <p:cNvSpPr txBox="1"/>
          <p:nvPr/>
        </p:nvSpPr>
        <p:spPr>
          <a:xfrm>
            <a:off x="10098157" y="2219739"/>
            <a:ext cx="209384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Conflict</a:t>
            </a:r>
            <a:r>
              <a:rPr lang="en-US" sz="1200" dirty="0"/>
              <a:t>- a problem with migration is that it sometimes leads to conflict. Migrants arriving and settling in a place where other people are only just surviving are not going to very welcome.</a:t>
            </a:r>
          </a:p>
        </p:txBody>
      </p:sp>
      <p:sp>
        <p:nvSpPr>
          <p:cNvPr id="12" name="TextBox 11"/>
          <p:cNvSpPr txBox="1"/>
          <p:nvPr/>
        </p:nvSpPr>
        <p:spPr>
          <a:xfrm>
            <a:off x="1" y="4439478"/>
            <a:ext cx="279620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Soil Degradation - </a:t>
            </a:r>
            <a:r>
              <a:rPr lang="en-US" sz="1200" dirty="0"/>
              <a:t>as the plant cover gradually disappears, soils no longer receive nutrients from decomposing plants. Soil becomes even less fertile as people keep trying to grow plants and raise animals. The exhausted soil dries out and soon starts to erode. Eventually, the soil becomes dust and is blown away by the wind.</a:t>
            </a:r>
          </a:p>
        </p:txBody>
      </p:sp>
      <p:sp>
        <p:nvSpPr>
          <p:cNvPr id="13" name="TextBox 12"/>
          <p:cNvSpPr txBox="1"/>
          <p:nvPr/>
        </p:nvSpPr>
        <p:spPr>
          <a:xfrm>
            <a:off x="7519264" y="4439478"/>
            <a:ext cx="227193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Reduced agricultural output </a:t>
            </a:r>
            <a:r>
              <a:rPr lang="en-US" sz="1200" dirty="0"/>
              <a:t>– the decline in the condition of the soil, plus the increasing shortage of water, means that less crops are able to be grown. Crops fail and livestock die.</a:t>
            </a:r>
          </a:p>
        </p:txBody>
      </p:sp>
      <p:sp>
        <p:nvSpPr>
          <p:cNvPr id="14" name="TextBox 13"/>
          <p:cNvSpPr txBox="1"/>
          <p:nvPr/>
        </p:nvSpPr>
        <p:spPr>
          <a:xfrm>
            <a:off x="2920760" y="4439478"/>
            <a:ext cx="257889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Malnutrition, famine and starvation </a:t>
            </a:r>
            <a:r>
              <a:rPr lang="en-US" sz="1200" dirty="0"/>
              <a:t>– the decline in agricultural productivity leads to food shortages and a poor diet. People can survive famine for some time, but eventually the lack of food and poor diet leads to starvation and even death. The young and old and particularly badly affected. This is usually a symptom of overpopulation.</a:t>
            </a:r>
          </a:p>
        </p:txBody>
      </p:sp>
      <p:sp>
        <p:nvSpPr>
          <p:cNvPr id="15" name="TextBox 14"/>
          <p:cNvSpPr txBox="1"/>
          <p:nvPr/>
        </p:nvSpPr>
        <p:spPr>
          <a:xfrm>
            <a:off x="5624203" y="4439478"/>
            <a:ext cx="177051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Migration – </a:t>
            </a:r>
            <a:r>
              <a:rPr lang="en-US" sz="1200" dirty="0"/>
              <a:t>Eventually the situation becomes so bad that people face a difficult choice – either die where you are or migrate in the hope of finding somewhere where you can raise enough food  to survive.</a:t>
            </a:r>
          </a:p>
        </p:txBody>
      </p:sp>
      <p:sp>
        <p:nvSpPr>
          <p:cNvPr id="16" name="TextBox 15"/>
          <p:cNvSpPr txBox="1"/>
          <p:nvPr/>
        </p:nvSpPr>
        <p:spPr>
          <a:xfrm>
            <a:off x="10098157" y="4439478"/>
            <a:ext cx="209384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Conflict</a:t>
            </a:r>
            <a:r>
              <a:rPr lang="en-US" sz="1200" dirty="0"/>
              <a:t>- a problem with migration is that it sometimes leads to conflict. Migrants arriving and settling in a place where other people are only just surviving are not going to very welcome.</a:t>
            </a:r>
          </a:p>
        </p:txBody>
      </p:sp>
    </p:spTree>
    <p:extLst>
      <p:ext uri="{BB962C8B-B14F-4D97-AF65-F5344CB8AC3E}">
        <p14:creationId xmlns:p14="http://schemas.microsoft.com/office/powerpoint/2010/main" val="34942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0"/>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3" name="TextBox 2"/>
          <p:cNvSpPr txBox="1"/>
          <p:nvPr/>
        </p:nvSpPr>
        <p:spPr>
          <a:xfrm>
            <a:off x="-1" y="2315817"/>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4" name="TextBox 3"/>
          <p:cNvSpPr txBox="1"/>
          <p:nvPr/>
        </p:nvSpPr>
        <p:spPr>
          <a:xfrm>
            <a:off x="0" y="4631635"/>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5" name="TextBox 4"/>
          <p:cNvSpPr txBox="1"/>
          <p:nvPr/>
        </p:nvSpPr>
        <p:spPr>
          <a:xfrm>
            <a:off x="3041373" y="0"/>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6" name="TextBox 5"/>
          <p:cNvSpPr txBox="1"/>
          <p:nvPr/>
        </p:nvSpPr>
        <p:spPr>
          <a:xfrm>
            <a:off x="3041372" y="2315817"/>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7" name="TextBox 6"/>
          <p:cNvSpPr txBox="1"/>
          <p:nvPr/>
        </p:nvSpPr>
        <p:spPr>
          <a:xfrm>
            <a:off x="3041373" y="4631635"/>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8" name="TextBox 7"/>
          <p:cNvSpPr txBox="1"/>
          <p:nvPr/>
        </p:nvSpPr>
        <p:spPr>
          <a:xfrm>
            <a:off x="6235147" y="0"/>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9" name="TextBox 8"/>
          <p:cNvSpPr txBox="1"/>
          <p:nvPr/>
        </p:nvSpPr>
        <p:spPr>
          <a:xfrm>
            <a:off x="6235146" y="2315817"/>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10" name="TextBox 9"/>
          <p:cNvSpPr txBox="1"/>
          <p:nvPr/>
        </p:nvSpPr>
        <p:spPr>
          <a:xfrm>
            <a:off x="6235147" y="4631635"/>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11" name="TextBox 10"/>
          <p:cNvSpPr txBox="1"/>
          <p:nvPr/>
        </p:nvSpPr>
        <p:spPr>
          <a:xfrm>
            <a:off x="9336156" y="0"/>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12" name="TextBox 11"/>
          <p:cNvSpPr txBox="1"/>
          <p:nvPr/>
        </p:nvSpPr>
        <p:spPr>
          <a:xfrm>
            <a:off x="9336155" y="2315817"/>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
        <p:nvSpPr>
          <p:cNvPr id="13" name="TextBox 12"/>
          <p:cNvSpPr txBox="1"/>
          <p:nvPr/>
        </p:nvSpPr>
        <p:spPr>
          <a:xfrm>
            <a:off x="9336156" y="4631635"/>
            <a:ext cx="288897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Soil Degradation</a:t>
            </a:r>
          </a:p>
          <a:p>
            <a:endParaRPr lang="en-US" sz="1400" dirty="0"/>
          </a:p>
          <a:p>
            <a:r>
              <a:rPr lang="en-US" sz="1400" dirty="0"/>
              <a:t>Conflict</a:t>
            </a:r>
          </a:p>
          <a:p>
            <a:endParaRPr lang="en-US" sz="1400" dirty="0"/>
          </a:p>
          <a:p>
            <a:r>
              <a:rPr lang="en-US" sz="1400" dirty="0"/>
              <a:t>Reduced agricultural productivity </a:t>
            </a:r>
          </a:p>
          <a:p>
            <a:endParaRPr lang="en-US" sz="1400" dirty="0"/>
          </a:p>
          <a:p>
            <a:r>
              <a:rPr lang="en-US" sz="1400" dirty="0"/>
              <a:t>Malnutrition, famine and starvation</a:t>
            </a:r>
          </a:p>
          <a:p>
            <a:endParaRPr lang="en-US" sz="1400" dirty="0"/>
          </a:p>
          <a:p>
            <a:r>
              <a:rPr lang="en-US" sz="1400" dirty="0"/>
              <a:t>Migration</a:t>
            </a:r>
          </a:p>
        </p:txBody>
      </p:sp>
    </p:spTree>
    <p:extLst>
      <p:ext uri="{BB962C8B-B14F-4D97-AF65-F5344CB8AC3E}">
        <p14:creationId xmlns:p14="http://schemas.microsoft.com/office/powerpoint/2010/main" val="185184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9783"/>
            <a:ext cx="7761767" cy="4524315"/>
          </a:xfrm>
          <a:prstGeom prst="rect">
            <a:avLst/>
          </a:prstGeom>
          <a:noFill/>
        </p:spPr>
        <p:txBody>
          <a:bodyPr wrap="square" rtlCol="0">
            <a:spAutoFit/>
          </a:bodyPr>
          <a:lstStyle/>
          <a:p>
            <a:r>
              <a:rPr lang="en-US" sz="3600" b="1" dirty="0"/>
              <a:t>Challenge 2- Impact Classification</a:t>
            </a:r>
          </a:p>
          <a:p>
            <a:endParaRPr lang="en-US" sz="2800" dirty="0"/>
          </a:p>
          <a:p>
            <a:r>
              <a:rPr lang="en-US" sz="2800" dirty="0"/>
              <a:t>Classify the 5 impacts you have looked at as either, social, economic or environmental.</a:t>
            </a:r>
          </a:p>
          <a:p>
            <a:endParaRPr lang="en-US" sz="2800" dirty="0"/>
          </a:p>
          <a:p>
            <a:endParaRPr lang="en-US" sz="2800" dirty="0"/>
          </a:p>
          <a:p>
            <a:r>
              <a:rPr lang="en-US" sz="2800" b="1" dirty="0"/>
              <a:t>Extra challenge – </a:t>
            </a:r>
            <a:r>
              <a:rPr lang="en-US" sz="2800" dirty="0"/>
              <a:t>Watch the video and identify any other impacts that we have not covered, making sure to classify them as either social, economic, or environmental.</a:t>
            </a:r>
          </a:p>
        </p:txBody>
      </p:sp>
      <p:sp>
        <p:nvSpPr>
          <p:cNvPr id="3" name="Rectangle 2"/>
          <p:cNvSpPr/>
          <p:nvPr/>
        </p:nvSpPr>
        <p:spPr>
          <a:xfrm>
            <a:off x="7130550" y="6153444"/>
            <a:ext cx="5061450" cy="369332"/>
          </a:xfrm>
          <a:prstGeom prst="rect">
            <a:avLst/>
          </a:prstGeom>
        </p:spPr>
        <p:txBody>
          <a:bodyPr wrap="none">
            <a:spAutoFit/>
          </a:bodyPr>
          <a:lstStyle/>
          <a:p>
            <a:r>
              <a:rPr lang="en-US" dirty="0"/>
              <a:t>https://</a:t>
            </a:r>
            <a:r>
              <a:rPr lang="en-US" dirty="0" err="1"/>
              <a:t>www.youtube.com</a:t>
            </a:r>
            <a:r>
              <a:rPr lang="en-US" dirty="0"/>
              <a:t>/</a:t>
            </a:r>
            <a:r>
              <a:rPr lang="en-US" dirty="0" err="1"/>
              <a:t>watch?v</a:t>
            </a:r>
            <a:r>
              <a:rPr lang="en-US" dirty="0"/>
              <a:t>=D8ADeT9RAH8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739" t="8161" r="23579" b="8119"/>
          <a:stretch/>
        </p:blipFill>
        <p:spPr>
          <a:xfrm>
            <a:off x="8114098" y="2984942"/>
            <a:ext cx="3250649" cy="3168502"/>
          </a:xfrm>
          <a:prstGeom prst="rect">
            <a:avLst/>
          </a:prstGeom>
        </p:spPr>
      </p:pic>
    </p:spTree>
    <p:extLst>
      <p:ext uri="{BB962C8B-B14F-4D97-AF65-F5344CB8AC3E}">
        <p14:creationId xmlns:p14="http://schemas.microsoft.com/office/powerpoint/2010/main" val="20133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1209</Words>
  <Application>Microsoft Macintosh PowerPoint</Application>
  <PresentationFormat>Widescreen</PresentationFormat>
  <Paragraphs>168</Paragraphs>
  <Slides>11</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Sullivan</dc:creator>
  <cp:lastModifiedBy>Michael Sullivan</cp:lastModifiedBy>
  <cp:revision>28</cp:revision>
  <dcterms:created xsi:type="dcterms:W3CDTF">2018-11-24T10:06:16Z</dcterms:created>
  <dcterms:modified xsi:type="dcterms:W3CDTF">2022-05-03T13:04:40Z</dcterms:modified>
</cp:coreProperties>
</file>