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59" r:id="rId3"/>
    <p:sldId id="286" r:id="rId4"/>
    <p:sldId id="420" r:id="rId5"/>
    <p:sldId id="474" r:id="rId6"/>
    <p:sldId id="475" r:id="rId7"/>
    <p:sldId id="476" r:id="rId8"/>
    <p:sldId id="477" r:id="rId9"/>
    <p:sldId id="479" r:id="rId10"/>
    <p:sldId id="478" r:id="rId11"/>
    <p:sldId id="480" r:id="rId12"/>
    <p:sldId id="481" r:id="rId13"/>
    <p:sldId id="485" r:id="rId14"/>
    <p:sldId id="482" r:id="rId15"/>
    <p:sldId id="483" r:id="rId16"/>
    <p:sldId id="484" r:id="rId17"/>
    <p:sldId id="486" r:id="rId18"/>
    <p:sldId id="308" r:id="rId19"/>
    <p:sldId id="447" r:id="rId20"/>
    <p:sldId id="399" r:id="rId21"/>
    <p:sldId id="472" r:id="rId22"/>
    <p:sldId id="400" r:id="rId23"/>
    <p:sldId id="473" r:id="rId24"/>
    <p:sldId id="401" r:id="rId25"/>
    <p:sldId id="487" r:id="rId26"/>
    <p:sldId id="402" r:id="rId27"/>
    <p:sldId id="48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11"/>
    <p:restoredTop sz="94512"/>
  </p:normalViewPr>
  <p:slideViewPr>
    <p:cSldViewPr snapToGrid="0" snapToObjects="1">
      <p:cViewPr varScale="1">
        <p:scale>
          <a:sx n="120" d="100"/>
          <a:sy n="120" d="100"/>
        </p:scale>
        <p:origin x="208"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190755-375F-2244-BEDD-70BAECD90497}" type="datetimeFigureOut">
              <a:rPr lang="en-US" smtClean="0"/>
              <a:t>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813B4D-3BD1-4E4B-A2B0-D198BE80C7BF}" type="slidenum">
              <a:rPr lang="en-US" smtClean="0"/>
              <a:t>‹#›</a:t>
            </a:fld>
            <a:endParaRPr lang="en-US"/>
          </a:p>
        </p:txBody>
      </p:sp>
    </p:spTree>
    <p:extLst>
      <p:ext uri="{BB962C8B-B14F-4D97-AF65-F5344CB8AC3E}">
        <p14:creationId xmlns:p14="http://schemas.microsoft.com/office/powerpoint/2010/main" val="3612961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C3443-B9D3-6444-B5B1-AA82955B4B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B313CC-26F8-9A4D-BAAA-2E226A8570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B5A56F-470B-C545-AA54-9D9A78DD83A3}"/>
              </a:ext>
            </a:extLst>
          </p:cNvPr>
          <p:cNvSpPr>
            <a:spLocks noGrp="1"/>
          </p:cNvSpPr>
          <p:nvPr>
            <p:ph type="dt" sz="half" idx="10"/>
          </p:nvPr>
        </p:nvSpPr>
        <p:spPr/>
        <p:txBody>
          <a:bodyPr/>
          <a:lstStyle/>
          <a:p>
            <a:fld id="{587600F5-199C-7440-82DF-49BD86033751}" type="datetimeFigureOut">
              <a:rPr lang="en-US" smtClean="0"/>
              <a:t>1/9/22</a:t>
            </a:fld>
            <a:endParaRPr lang="en-US"/>
          </a:p>
        </p:txBody>
      </p:sp>
      <p:sp>
        <p:nvSpPr>
          <p:cNvPr id="5" name="Footer Placeholder 4">
            <a:extLst>
              <a:ext uri="{FF2B5EF4-FFF2-40B4-BE49-F238E27FC236}">
                <a16:creationId xmlns:a16="http://schemas.microsoft.com/office/drawing/2014/main" id="{D602F0B2-AD6B-9B48-89F3-F6695F4D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10827-465E-8846-90A6-6572347E71C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421949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740F-5F1C-004A-8D61-289D32D2D1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C3EC0E-84B0-1242-878D-2E61705A83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9B664-F0C5-184B-B3D7-72B4A3A11B4D}"/>
              </a:ext>
            </a:extLst>
          </p:cNvPr>
          <p:cNvSpPr>
            <a:spLocks noGrp="1"/>
          </p:cNvSpPr>
          <p:nvPr>
            <p:ph type="dt" sz="half" idx="10"/>
          </p:nvPr>
        </p:nvSpPr>
        <p:spPr/>
        <p:txBody>
          <a:bodyPr/>
          <a:lstStyle/>
          <a:p>
            <a:fld id="{587600F5-199C-7440-82DF-49BD86033751}" type="datetimeFigureOut">
              <a:rPr lang="en-US" smtClean="0"/>
              <a:t>1/9/22</a:t>
            </a:fld>
            <a:endParaRPr lang="en-US"/>
          </a:p>
        </p:txBody>
      </p:sp>
      <p:sp>
        <p:nvSpPr>
          <p:cNvPr id="5" name="Footer Placeholder 4">
            <a:extLst>
              <a:ext uri="{FF2B5EF4-FFF2-40B4-BE49-F238E27FC236}">
                <a16:creationId xmlns:a16="http://schemas.microsoft.com/office/drawing/2014/main" id="{C61D04A1-C358-BF44-9F43-804E63082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589D7-592F-8448-85E5-AD49DA94919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4461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216323-6857-F54C-84B4-D074972623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184E33-9DE5-8044-96AD-E6A03647BA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1BD10-7199-CD4E-A70D-6BFBB8D00FF2}"/>
              </a:ext>
            </a:extLst>
          </p:cNvPr>
          <p:cNvSpPr>
            <a:spLocks noGrp="1"/>
          </p:cNvSpPr>
          <p:nvPr>
            <p:ph type="dt" sz="half" idx="10"/>
          </p:nvPr>
        </p:nvSpPr>
        <p:spPr/>
        <p:txBody>
          <a:bodyPr/>
          <a:lstStyle/>
          <a:p>
            <a:fld id="{587600F5-199C-7440-82DF-49BD86033751}" type="datetimeFigureOut">
              <a:rPr lang="en-US" smtClean="0"/>
              <a:t>1/9/22</a:t>
            </a:fld>
            <a:endParaRPr lang="en-US"/>
          </a:p>
        </p:txBody>
      </p:sp>
      <p:sp>
        <p:nvSpPr>
          <p:cNvPr id="5" name="Footer Placeholder 4">
            <a:extLst>
              <a:ext uri="{FF2B5EF4-FFF2-40B4-BE49-F238E27FC236}">
                <a16:creationId xmlns:a16="http://schemas.microsoft.com/office/drawing/2014/main" id="{AFF17EB2-0C42-5E4A-A3B3-085ABAC9A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375AA-10EA-8A43-8EE2-3167896236D2}"/>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82734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70001-B610-C64A-A741-055E36150D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4380F-8D8D-0542-BE38-11DAAB858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AC8BD-9D9F-F64D-81EF-6FAF4B544063}"/>
              </a:ext>
            </a:extLst>
          </p:cNvPr>
          <p:cNvSpPr>
            <a:spLocks noGrp="1"/>
          </p:cNvSpPr>
          <p:nvPr>
            <p:ph type="dt" sz="half" idx="10"/>
          </p:nvPr>
        </p:nvSpPr>
        <p:spPr/>
        <p:txBody>
          <a:bodyPr/>
          <a:lstStyle/>
          <a:p>
            <a:fld id="{587600F5-199C-7440-82DF-49BD86033751}" type="datetimeFigureOut">
              <a:rPr lang="en-US" smtClean="0"/>
              <a:t>1/9/22</a:t>
            </a:fld>
            <a:endParaRPr lang="en-US"/>
          </a:p>
        </p:txBody>
      </p:sp>
      <p:sp>
        <p:nvSpPr>
          <p:cNvPr id="5" name="Footer Placeholder 4">
            <a:extLst>
              <a:ext uri="{FF2B5EF4-FFF2-40B4-BE49-F238E27FC236}">
                <a16:creationId xmlns:a16="http://schemas.microsoft.com/office/drawing/2014/main" id="{09A33584-566B-6841-804F-1FB4E8037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ED3F7-6C9D-5148-AC26-246EC4491CF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330858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65FB-A55E-C84B-B19F-971AF09BC7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3887E9-9024-DA4A-8542-8989FDF086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BD36EB-438F-F04A-813A-153E0B1B9810}"/>
              </a:ext>
            </a:extLst>
          </p:cNvPr>
          <p:cNvSpPr>
            <a:spLocks noGrp="1"/>
          </p:cNvSpPr>
          <p:nvPr>
            <p:ph type="dt" sz="half" idx="10"/>
          </p:nvPr>
        </p:nvSpPr>
        <p:spPr/>
        <p:txBody>
          <a:bodyPr/>
          <a:lstStyle/>
          <a:p>
            <a:fld id="{587600F5-199C-7440-82DF-49BD86033751}" type="datetimeFigureOut">
              <a:rPr lang="en-US" smtClean="0"/>
              <a:t>1/9/22</a:t>
            </a:fld>
            <a:endParaRPr lang="en-US"/>
          </a:p>
        </p:txBody>
      </p:sp>
      <p:sp>
        <p:nvSpPr>
          <p:cNvPr id="5" name="Footer Placeholder 4">
            <a:extLst>
              <a:ext uri="{FF2B5EF4-FFF2-40B4-BE49-F238E27FC236}">
                <a16:creationId xmlns:a16="http://schemas.microsoft.com/office/drawing/2014/main" id="{F6F9C055-B43E-4646-8CD4-7E696729A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D17F8-F452-DB4B-91CE-59DA81788C5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55887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CBC3-1034-3A49-98DA-91D552FFB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50566-D7E8-264C-BCA0-5B0BF93E39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94F6F-842B-804B-A059-E2F1074C16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19A8D6-CBD8-5B49-B186-1D291AE195EC}"/>
              </a:ext>
            </a:extLst>
          </p:cNvPr>
          <p:cNvSpPr>
            <a:spLocks noGrp="1"/>
          </p:cNvSpPr>
          <p:nvPr>
            <p:ph type="dt" sz="half" idx="10"/>
          </p:nvPr>
        </p:nvSpPr>
        <p:spPr/>
        <p:txBody>
          <a:bodyPr/>
          <a:lstStyle/>
          <a:p>
            <a:fld id="{587600F5-199C-7440-82DF-49BD86033751}" type="datetimeFigureOut">
              <a:rPr lang="en-US" smtClean="0"/>
              <a:t>1/9/22</a:t>
            </a:fld>
            <a:endParaRPr lang="en-US"/>
          </a:p>
        </p:txBody>
      </p:sp>
      <p:sp>
        <p:nvSpPr>
          <p:cNvPr id="6" name="Footer Placeholder 5">
            <a:extLst>
              <a:ext uri="{FF2B5EF4-FFF2-40B4-BE49-F238E27FC236}">
                <a16:creationId xmlns:a16="http://schemas.microsoft.com/office/drawing/2014/main" id="{FB244545-7A0C-8747-BFE5-3E834F448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909BE-DF96-5D40-90C8-04F8A0E1D89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806458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C18F5-B0E3-B143-9D47-CCF4DA428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A8ADEC-3768-CB41-ACC8-691AEBC5F7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B5313A-8AE3-1E42-B50A-470A15BEFD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1754E6-B58F-EF4E-8224-DEFAA13782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AB8A0-F154-8543-BA09-33E4BD92A6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43A9BB-966B-1C4B-877B-6BD7D9A8067A}"/>
              </a:ext>
            </a:extLst>
          </p:cNvPr>
          <p:cNvSpPr>
            <a:spLocks noGrp="1"/>
          </p:cNvSpPr>
          <p:nvPr>
            <p:ph type="dt" sz="half" idx="10"/>
          </p:nvPr>
        </p:nvSpPr>
        <p:spPr/>
        <p:txBody>
          <a:bodyPr/>
          <a:lstStyle/>
          <a:p>
            <a:fld id="{587600F5-199C-7440-82DF-49BD86033751}" type="datetimeFigureOut">
              <a:rPr lang="en-US" smtClean="0"/>
              <a:t>1/9/22</a:t>
            </a:fld>
            <a:endParaRPr lang="en-US"/>
          </a:p>
        </p:txBody>
      </p:sp>
      <p:sp>
        <p:nvSpPr>
          <p:cNvPr id="8" name="Footer Placeholder 7">
            <a:extLst>
              <a:ext uri="{FF2B5EF4-FFF2-40B4-BE49-F238E27FC236}">
                <a16:creationId xmlns:a16="http://schemas.microsoft.com/office/drawing/2014/main" id="{0D76B314-53C8-1547-B8A5-C1F84F8141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F7784-FA06-2A43-BF25-6826030BF7BD}"/>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155790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68E8-739F-6E41-8CB1-8A93ED146B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D6EF19-A8DF-3946-8406-AF5DF078FF00}"/>
              </a:ext>
            </a:extLst>
          </p:cNvPr>
          <p:cNvSpPr>
            <a:spLocks noGrp="1"/>
          </p:cNvSpPr>
          <p:nvPr>
            <p:ph type="dt" sz="half" idx="10"/>
          </p:nvPr>
        </p:nvSpPr>
        <p:spPr/>
        <p:txBody>
          <a:bodyPr/>
          <a:lstStyle/>
          <a:p>
            <a:fld id="{587600F5-199C-7440-82DF-49BD86033751}" type="datetimeFigureOut">
              <a:rPr lang="en-US" smtClean="0"/>
              <a:t>1/9/22</a:t>
            </a:fld>
            <a:endParaRPr lang="en-US"/>
          </a:p>
        </p:txBody>
      </p:sp>
      <p:sp>
        <p:nvSpPr>
          <p:cNvPr id="4" name="Footer Placeholder 3">
            <a:extLst>
              <a:ext uri="{FF2B5EF4-FFF2-40B4-BE49-F238E27FC236}">
                <a16:creationId xmlns:a16="http://schemas.microsoft.com/office/drawing/2014/main" id="{5E64954E-7F41-DB44-BDB5-809BA6D1A7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FCE67B-CAE5-A645-810A-7BFC1AD1EE1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958458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889AB-9E01-2741-9EC8-E64D0DF695DA}"/>
              </a:ext>
            </a:extLst>
          </p:cNvPr>
          <p:cNvSpPr>
            <a:spLocks noGrp="1"/>
          </p:cNvSpPr>
          <p:nvPr>
            <p:ph type="dt" sz="half" idx="10"/>
          </p:nvPr>
        </p:nvSpPr>
        <p:spPr/>
        <p:txBody>
          <a:bodyPr/>
          <a:lstStyle/>
          <a:p>
            <a:fld id="{587600F5-199C-7440-82DF-49BD86033751}" type="datetimeFigureOut">
              <a:rPr lang="en-US" smtClean="0"/>
              <a:t>1/9/22</a:t>
            </a:fld>
            <a:endParaRPr lang="en-US"/>
          </a:p>
        </p:txBody>
      </p:sp>
      <p:sp>
        <p:nvSpPr>
          <p:cNvPr id="3" name="Footer Placeholder 2">
            <a:extLst>
              <a:ext uri="{FF2B5EF4-FFF2-40B4-BE49-F238E27FC236}">
                <a16:creationId xmlns:a16="http://schemas.microsoft.com/office/drawing/2014/main" id="{2BB573B2-EE38-C747-957C-647CBE761C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9FE609-9FAD-9D4C-B38E-C7002AF599D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28177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9CB5-1E73-3040-B49C-972697294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7334B7-906A-384A-99A7-36AF591279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863A03-1BB8-904B-830C-3F52E3B0E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F2C40-00C5-2E40-9EF4-C48E8BC3333D}"/>
              </a:ext>
            </a:extLst>
          </p:cNvPr>
          <p:cNvSpPr>
            <a:spLocks noGrp="1"/>
          </p:cNvSpPr>
          <p:nvPr>
            <p:ph type="dt" sz="half" idx="10"/>
          </p:nvPr>
        </p:nvSpPr>
        <p:spPr/>
        <p:txBody>
          <a:bodyPr/>
          <a:lstStyle/>
          <a:p>
            <a:fld id="{587600F5-199C-7440-82DF-49BD86033751}" type="datetimeFigureOut">
              <a:rPr lang="en-US" smtClean="0"/>
              <a:t>1/9/22</a:t>
            </a:fld>
            <a:endParaRPr lang="en-US"/>
          </a:p>
        </p:txBody>
      </p:sp>
      <p:sp>
        <p:nvSpPr>
          <p:cNvPr id="6" name="Footer Placeholder 5">
            <a:extLst>
              <a:ext uri="{FF2B5EF4-FFF2-40B4-BE49-F238E27FC236}">
                <a16:creationId xmlns:a16="http://schemas.microsoft.com/office/drawing/2014/main" id="{A6F3BD48-4F3A-C74B-94C5-E12356FB7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B4644-343A-C247-A1C5-5B872A25A12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055124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1E9DE-CE6E-C947-838C-A8F870B90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F0960C-0219-6E40-9E27-0EB539279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84F7AE-FF0E-ED48-9F14-FB4C75223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1EFAB-F79D-194D-AB2A-B6248EA8FC63}"/>
              </a:ext>
            </a:extLst>
          </p:cNvPr>
          <p:cNvSpPr>
            <a:spLocks noGrp="1"/>
          </p:cNvSpPr>
          <p:nvPr>
            <p:ph type="dt" sz="half" idx="10"/>
          </p:nvPr>
        </p:nvSpPr>
        <p:spPr/>
        <p:txBody>
          <a:bodyPr/>
          <a:lstStyle/>
          <a:p>
            <a:fld id="{587600F5-199C-7440-82DF-49BD86033751}" type="datetimeFigureOut">
              <a:rPr lang="en-US" smtClean="0"/>
              <a:t>1/9/22</a:t>
            </a:fld>
            <a:endParaRPr lang="en-US"/>
          </a:p>
        </p:txBody>
      </p:sp>
      <p:sp>
        <p:nvSpPr>
          <p:cNvPr id="6" name="Footer Placeholder 5">
            <a:extLst>
              <a:ext uri="{FF2B5EF4-FFF2-40B4-BE49-F238E27FC236}">
                <a16:creationId xmlns:a16="http://schemas.microsoft.com/office/drawing/2014/main" id="{11781DF5-E77E-3F47-9F6C-9069ED201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3FBCA-18B1-C64F-8103-B6180DA84573}"/>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80798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7EBCB7-B0FD-724C-83DF-CF59E50010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693DC2-08FA-6443-B18C-5BFE7550D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BD51A-1CB7-E74C-8E08-FFB22224DC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600F5-199C-7440-82DF-49BD86033751}" type="datetimeFigureOut">
              <a:rPr lang="en-US" smtClean="0"/>
              <a:t>1/9/22</a:t>
            </a:fld>
            <a:endParaRPr lang="en-US"/>
          </a:p>
        </p:txBody>
      </p:sp>
      <p:sp>
        <p:nvSpPr>
          <p:cNvPr id="5" name="Footer Placeholder 4">
            <a:extLst>
              <a:ext uri="{FF2B5EF4-FFF2-40B4-BE49-F238E27FC236}">
                <a16:creationId xmlns:a16="http://schemas.microsoft.com/office/drawing/2014/main" id="{4E1EA122-4EBB-6D42-B890-26711A6F3D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083E83-B569-3F4C-A3AA-9B922BF96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E93FF-18B3-3D48-BF07-E6FCB4F455CF}" type="slidenum">
              <a:rPr lang="en-US" smtClean="0"/>
              <a:t>‹#›</a:t>
            </a:fld>
            <a:endParaRPr lang="en-US"/>
          </a:p>
        </p:txBody>
      </p:sp>
    </p:spTree>
    <p:extLst>
      <p:ext uri="{BB962C8B-B14F-4D97-AF65-F5344CB8AC3E}">
        <p14:creationId xmlns:p14="http://schemas.microsoft.com/office/powerpoint/2010/main" val="1142572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 Id="rId9" Type="http://schemas.openxmlformats.org/officeDocument/2006/relationships/image" Target="../media/image8.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p:txBody>
          <a:bodyPr>
            <a:normAutofit/>
          </a:bodyPr>
          <a:lstStyle/>
          <a:p>
            <a:r>
              <a:rPr lang="en-US" sz="8000" b="1" dirty="0"/>
              <a:t>Edexcel IGCSE History</a:t>
            </a:r>
            <a:br>
              <a:rPr lang="en-US" sz="8000" b="1" dirty="0"/>
            </a:br>
            <a:r>
              <a:rPr lang="en-US" sz="8000" b="1" dirty="0"/>
              <a:t>P2: Breadth Study B1</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p:txBody>
          <a:bodyPr>
            <a:noAutofit/>
          </a:bodyPr>
          <a:lstStyle/>
          <a:p>
            <a:r>
              <a:rPr lang="en-US" sz="6000" dirty="0">
                <a:solidFill>
                  <a:srgbClr val="FF0000"/>
                </a:solidFill>
              </a:rPr>
              <a:t>Changes in Medicine, </a:t>
            </a:r>
          </a:p>
          <a:p>
            <a:r>
              <a:rPr lang="en-US" sz="6000" dirty="0">
                <a:solidFill>
                  <a:srgbClr val="FF0000"/>
                </a:solidFill>
              </a:rPr>
              <a:t>1848-1948</a:t>
            </a:r>
          </a:p>
        </p:txBody>
      </p:sp>
    </p:spTree>
    <p:extLst>
      <p:ext uri="{BB962C8B-B14F-4D97-AF65-F5344CB8AC3E}">
        <p14:creationId xmlns:p14="http://schemas.microsoft.com/office/powerpoint/2010/main" val="2949502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(c) The Development of the N.H.S.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404572" y="1789617"/>
            <a:ext cx="6204029" cy="4860183"/>
          </a:xfrm>
        </p:spPr>
        <p:txBody>
          <a:bodyPr>
            <a:normAutofit lnSpcReduction="10000"/>
          </a:bodyPr>
          <a:lstStyle/>
          <a:p>
            <a:pPr marL="0" indent="0">
              <a:buNone/>
            </a:pPr>
            <a:r>
              <a:rPr lang="en-US" b="1" dirty="0"/>
              <a:t>The National Health Service (N.H.S.) was a vital step in establishing the Welfare State. It brought all aspects of Medicine and Care under one organization, which was under Government control and paid for through taxation. The N.H.S. began care during pregnancy &amp; at birth to continue throughout a person’s life. This included medical diagnosis &amp; treatment, access to a GP &amp; Hospital specialists, access to a Dentist &amp; </a:t>
            </a:r>
            <a:r>
              <a:rPr lang="en-US" b="1" dirty="0" err="1"/>
              <a:t>Opthalmologist</a:t>
            </a:r>
            <a:r>
              <a:rPr lang="en-US" b="1" dirty="0"/>
              <a:t>, emergency care &amp; long-term illness care or care during old age.</a:t>
            </a:r>
          </a:p>
        </p:txBody>
      </p:sp>
      <p:pic>
        <p:nvPicPr>
          <p:cNvPr id="4" name="Picture 3">
            <a:extLst>
              <a:ext uri="{FF2B5EF4-FFF2-40B4-BE49-F238E27FC236}">
                <a16:creationId xmlns:a16="http://schemas.microsoft.com/office/drawing/2014/main" id="{51725B05-EB8B-6E46-9B35-0B3B2170C501}"/>
              </a:ext>
            </a:extLst>
          </p:cNvPr>
          <p:cNvPicPr>
            <a:picLocks noChangeAspect="1"/>
          </p:cNvPicPr>
          <p:nvPr/>
        </p:nvPicPr>
        <p:blipFill>
          <a:blip r:embed="rId2"/>
          <a:stretch>
            <a:fillRect/>
          </a:stretch>
        </p:blipFill>
        <p:spPr>
          <a:xfrm>
            <a:off x="479941" y="1797742"/>
            <a:ext cx="4538627" cy="4695132"/>
          </a:xfrm>
          <a:prstGeom prst="rect">
            <a:avLst/>
          </a:prstGeom>
        </p:spPr>
      </p:pic>
    </p:spTree>
    <p:extLst>
      <p:ext uri="{BB962C8B-B14F-4D97-AF65-F5344CB8AC3E}">
        <p14:creationId xmlns:p14="http://schemas.microsoft.com/office/powerpoint/2010/main" val="3195591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(c) The Development of the N.H.S.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80753" y="1825624"/>
            <a:ext cx="6804838" cy="4860183"/>
          </a:xfrm>
        </p:spPr>
        <p:txBody>
          <a:bodyPr>
            <a:normAutofit/>
          </a:bodyPr>
          <a:lstStyle/>
          <a:p>
            <a:pPr marL="0" indent="0">
              <a:buNone/>
            </a:pPr>
            <a:r>
              <a:rPr lang="en-US" b="1" dirty="0"/>
              <a:t>While William Beveridge’s Report from 1942 established the idea of the N.H.S. the work of setting up the N.H.S. was carried out by </a:t>
            </a:r>
            <a:r>
              <a:rPr lang="en-US" b="1" dirty="0" err="1"/>
              <a:t>Labour’s</a:t>
            </a:r>
            <a:r>
              <a:rPr lang="en-US" b="1" dirty="0"/>
              <a:t> Minister for Health, </a:t>
            </a:r>
            <a:r>
              <a:rPr lang="en-US" b="1" dirty="0">
                <a:solidFill>
                  <a:srgbClr val="FF0000"/>
                </a:solidFill>
              </a:rPr>
              <a:t>Aneurin Bevan</a:t>
            </a:r>
            <a:r>
              <a:rPr lang="en-US" b="1" dirty="0"/>
              <a:t>. Bevan was from a poor background in Wales and had left school at 13 to work in a Coal Mine. He knew all about the problems of poverty and poor health first hand. He won a scholarship to study in London and, in 1929, he became a Member of Parliament. As M.P. for </a:t>
            </a:r>
            <a:r>
              <a:rPr lang="en-US" b="1" dirty="0" err="1"/>
              <a:t>Ebbw</a:t>
            </a:r>
            <a:r>
              <a:rPr lang="en-US" b="1" dirty="0"/>
              <a:t> Vale, he worked tirelessly to improve the lives of the poor</a:t>
            </a:r>
          </a:p>
        </p:txBody>
      </p:sp>
      <p:pic>
        <p:nvPicPr>
          <p:cNvPr id="4" name="Picture 3">
            <a:extLst>
              <a:ext uri="{FF2B5EF4-FFF2-40B4-BE49-F238E27FC236}">
                <a16:creationId xmlns:a16="http://schemas.microsoft.com/office/drawing/2014/main" id="{8BF76A87-A3CF-3740-810E-4047804B8FAF}"/>
              </a:ext>
            </a:extLst>
          </p:cNvPr>
          <p:cNvPicPr>
            <a:picLocks noChangeAspect="1"/>
          </p:cNvPicPr>
          <p:nvPr/>
        </p:nvPicPr>
        <p:blipFill>
          <a:blip r:embed="rId2"/>
          <a:stretch>
            <a:fillRect/>
          </a:stretch>
        </p:blipFill>
        <p:spPr>
          <a:xfrm>
            <a:off x="6985591" y="1825624"/>
            <a:ext cx="5025656" cy="4667250"/>
          </a:xfrm>
          <a:prstGeom prst="rect">
            <a:avLst/>
          </a:prstGeom>
        </p:spPr>
      </p:pic>
    </p:spTree>
    <p:extLst>
      <p:ext uri="{BB962C8B-B14F-4D97-AF65-F5344CB8AC3E}">
        <p14:creationId xmlns:p14="http://schemas.microsoft.com/office/powerpoint/2010/main" val="3874216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(c) The Development of the N.H.S.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404572" y="1789617"/>
            <a:ext cx="6576107" cy="4860183"/>
          </a:xfrm>
        </p:spPr>
        <p:txBody>
          <a:bodyPr>
            <a:normAutofit/>
          </a:bodyPr>
          <a:lstStyle/>
          <a:p>
            <a:pPr marL="0" indent="0">
              <a:buNone/>
            </a:pPr>
            <a:r>
              <a:rPr lang="en-US" b="1" dirty="0"/>
              <a:t>When Bevan tried to set up the N.H.S. he faced a great deal of opposition from doctors – who objected to the idea of being employed by the N.H.S. rather than running their own private practices. Many doctors relied on private patient fees to top up meagre pay for Hospital work. A British Medical Association survey on the new N.H.S. Act found:</a:t>
            </a:r>
          </a:p>
          <a:p>
            <a:r>
              <a:rPr lang="en-US" b="1" dirty="0">
                <a:solidFill>
                  <a:srgbClr val="FF0000"/>
                </a:solidFill>
              </a:rPr>
              <a:t>40,000 Medical Practitioners disapproved</a:t>
            </a:r>
          </a:p>
          <a:p>
            <a:r>
              <a:rPr lang="en-US" b="1" dirty="0">
                <a:solidFill>
                  <a:srgbClr val="0070C0"/>
                </a:solidFill>
              </a:rPr>
              <a:t>5,000 Medical Practitioners approved</a:t>
            </a:r>
          </a:p>
        </p:txBody>
      </p:sp>
      <p:pic>
        <p:nvPicPr>
          <p:cNvPr id="5" name="Picture 4">
            <a:extLst>
              <a:ext uri="{FF2B5EF4-FFF2-40B4-BE49-F238E27FC236}">
                <a16:creationId xmlns:a16="http://schemas.microsoft.com/office/drawing/2014/main" id="{B74AE41C-5CE7-EC4A-8D80-0B27CAF49E76}"/>
              </a:ext>
            </a:extLst>
          </p:cNvPr>
          <p:cNvPicPr>
            <a:picLocks noChangeAspect="1"/>
          </p:cNvPicPr>
          <p:nvPr/>
        </p:nvPicPr>
        <p:blipFill>
          <a:blip r:embed="rId2"/>
          <a:stretch>
            <a:fillRect/>
          </a:stretch>
        </p:blipFill>
        <p:spPr>
          <a:xfrm>
            <a:off x="211321" y="1789616"/>
            <a:ext cx="5000153" cy="4703257"/>
          </a:xfrm>
          <a:prstGeom prst="rect">
            <a:avLst/>
          </a:prstGeom>
        </p:spPr>
      </p:pic>
    </p:spTree>
    <p:extLst>
      <p:ext uri="{BB962C8B-B14F-4D97-AF65-F5344CB8AC3E}">
        <p14:creationId xmlns:p14="http://schemas.microsoft.com/office/powerpoint/2010/main" val="2436262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5C01CC-88F9-1E45-9A2F-4A9B93184C24}"/>
              </a:ext>
            </a:extLst>
          </p:cNvPr>
          <p:cNvPicPr>
            <a:picLocks noChangeAspect="1"/>
          </p:cNvPicPr>
          <p:nvPr/>
        </p:nvPicPr>
        <p:blipFill>
          <a:blip r:embed="rId2"/>
          <a:stretch>
            <a:fillRect/>
          </a:stretch>
        </p:blipFill>
        <p:spPr>
          <a:xfrm>
            <a:off x="308344" y="48463"/>
            <a:ext cx="11600121" cy="6761073"/>
          </a:xfrm>
          <a:prstGeom prst="rect">
            <a:avLst/>
          </a:prstGeom>
        </p:spPr>
      </p:pic>
    </p:spTree>
    <p:extLst>
      <p:ext uri="{BB962C8B-B14F-4D97-AF65-F5344CB8AC3E}">
        <p14:creationId xmlns:p14="http://schemas.microsoft.com/office/powerpoint/2010/main" val="332542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(c) The Development of the N.H.S.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80752" y="1825624"/>
            <a:ext cx="5295015" cy="4860183"/>
          </a:xfrm>
        </p:spPr>
        <p:txBody>
          <a:bodyPr>
            <a:normAutofit lnSpcReduction="10000"/>
          </a:bodyPr>
          <a:lstStyle/>
          <a:p>
            <a:pPr marL="0" indent="0">
              <a:buNone/>
            </a:pPr>
            <a:r>
              <a:rPr lang="en-US" b="1" dirty="0"/>
              <a:t>Eventually, </a:t>
            </a:r>
            <a:r>
              <a:rPr lang="en-US" b="1" dirty="0">
                <a:solidFill>
                  <a:srgbClr val="FF0000"/>
                </a:solidFill>
              </a:rPr>
              <a:t>Bevan agreed to pay GPs according to the number of patients they saw</a:t>
            </a:r>
            <a:r>
              <a:rPr lang="en-US" b="1" dirty="0"/>
              <a:t>. </a:t>
            </a:r>
            <a:r>
              <a:rPr lang="en-US" b="1" dirty="0">
                <a:solidFill>
                  <a:srgbClr val="0070C0"/>
                </a:solidFill>
              </a:rPr>
              <a:t>He also agreed that they could run their own private practices alongside N.H.S. work</a:t>
            </a:r>
            <a:r>
              <a:rPr lang="en-US" b="1" dirty="0"/>
              <a:t>. A campaign to inform the British public about the N.H.S. encouraged people to put pressure on their doctors to join the N.H.S. As a result, when the N.H.S. came into </a:t>
            </a:r>
            <a:r>
              <a:rPr lang="en-US" b="1" dirty="0" err="1"/>
              <a:t>operartion</a:t>
            </a:r>
            <a:r>
              <a:rPr lang="en-US" b="1" dirty="0"/>
              <a:t> in 1948, 90% of British doctors were enrolled in the new N.H.S. system.</a:t>
            </a:r>
          </a:p>
        </p:txBody>
      </p:sp>
      <p:pic>
        <p:nvPicPr>
          <p:cNvPr id="5" name="Picture 4">
            <a:extLst>
              <a:ext uri="{FF2B5EF4-FFF2-40B4-BE49-F238E27FC236}">
                <a16:creationId xmlns:a16="http://schemas.microsoft.com/office/drawing/2014/main" id="{63A0C0F6-B050-774B-9BF4-08F139EFE2F5}"/>
              </a:ext>
            </a:extLst>
          </p:cNvPr>
          <p:cNvPicPr>
            <a:picLocks noChangeAspect="1"/>
          </p:cNvPicPr>
          <p:nvPr/>
        </p:nvPicPr>
        <p:blipFill rotWithShape="1">
          <a:blip r:embed="rId2"/>
          <a:srcRect l="10841" r="6285"/>
          <a:stretch/>
        </p:blipFill>
        <p:spPr>
          <a:xfrm>
            <a:off x="5603358" y="1825624"/>
            <a:ext cx="6262577" cy="4667250"/>
          </a:xfrm>
          <a:prstGeom prst="rect">
            <a:avLst/>
          </a:prstGeom>
        </p:spPr>
      </p:pic>
    </p:spTree>
    <p:extLst>
      <p:ext uri="{BB962C8B-B14F-4D97-AF65-F5344CB8AC3E}">
        <p14:creationId xmlns:p14="http://schemas.microsoft.com/office/powerpoint/2010/main" val="2748612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(c) The Development of the N.H.S.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91114" y="1780570"/>
            <a:ext cx="7836467" cy="4860183"/>
          </a:xfrm>
        </p:spPr>
        <p:txBody>
          <a:bodyPr>
            <a:normAutofit/>
          </a:bodyPr>
          <a:lstStyle/>
          <a:p>
            <a:pPr marL="0" indent="0">
              <a:buNone/>
            </a:pPr>
            <a:r>
              <a:rPr lang="en-US" b="1" dirty="0"/>
              <a:t>The N.H.S. was organized in 3 parts:</a:t>
            </a:r>
          </a:p>
          <a:p>
            <a:r>
              <a:rPr lang="en-US" b="1" dirty="0">
                <a:solidFill>
                  <a:srgbClr val="FF0000"/>
                </a:solidFill>
              </a:rPr>
              <a:t>HOSPITAL SERVICES </a:t>
            </a:r>
            <a:r>
              <a:rPr lang="en-US" b="1" dirty="0"/>
              <a:t>were brought under one system run by 14 Regional Boards.</a:t>
            </a:r>
          </a:p>
          <a:p>
            <a:r>
              <a:rPr lang="en-US" b="1" dirty="0">
                <a:solidFill>
                  <a:srgbClr val="FF0000"/>
                </a:solidFill>
              </a:rPr>
              <a:t>DOCTORS, DENTISTS, OPTICIANS + PHARMACISTS </a:t>
            </a:r>
            <a:r>
              <a:rPr lang="en-US" b="1" dirty="0"/>
              <a:t>were employed through individual contracts – GPs were key, as they referred patients to Hospital &amp; wrote prescriptions for medications.</a:t>
            </a:r>
          </a:p>
          <a:p>
            <a:r>
              <a:rPr lang="en-US" b="1" dirty="0">
                <a:solidFill>
                  <a:srgbClr val="FF0000"/>
                </a:solidFill>
              </a:rPr>
              <a:t>LOCAL HEALTH SERVICES</a:t>
            </a:r>
            <a:r>
              <a:rPr lang="en-US" b="1" dirty="0"/>
              <a:t>, led by a Medical Officer, ran Maternity Clinics, Vaccination </a:t>
            </a:r>
            <a:r>
              <a:rPr lang="en-US" b="1" dirty="0" err="1"/>
              <a:t>Programmes</a:t>
            </a:r>
            <a:r>
              <a:rPr lang="en-US" b="1" dirty="0"/>
              <a:t> &amp; School Dental Services.</a:t>
            </a:r>
          </a:p>
          <a:p>
            <a:pPr marL="0" indent="0">
              <a:buNone/>
            </a:pPr>
            <a:r>
              <a:rPr lang="en-US" b="1" dirty="0"/>
              <a:t>Everything was </a:t>
            </a:r>
            <a:r>
              <a:rPr lang="en-US" b="1" dirty="0">
                <a:solidFill>
                  <a:srgbClr val="0070C0"/>
                </a:solidFill>
              </a:rPr>
              <a:t>“FREE AT THE POINT OF DELIVERY”.</a:t>
            </a:r>
          </a:p>
          <a:p>
            <a:pPr marL="0" indent="0">
              <a:buNone/>
            </a:pPr>
            <a:endParaRPr lang="en-US" b="1" dirty="0">
              <a:solidFill>
                <a:srgbClr val="0070C0"/>
              </a:solidFill>
            </a:endParaRPr>
          </a:p>
        </p:txBody>
      </p:sp>
      <p:pic>
        <p:nvPicPr>
          <p:cNvPr id="4" name="Picture 3">
            <a:extLst>
              <a:ext uri="{FF2B5EF4-FFF2-40B4-BE49-F238E27FC236}">
                <a16:creationId xmlns:a16="http://schemas.microsoft.com/office/drawing/2014/main" id="{4E019FB9-69FC-AB41-9A14-44A0A42DA2D1}"/>
              </a:ext>
            </a:extLst>
          </p:cNvPr>
          <p:cNvPicPr>
            <a:picLocks noChangeAspect="1"/>
          </p:cNvPicPr>
          <p:nvPr/>
        </p:nvPicPr>
        <p:blipFill rotWithShape="1">
          <a:blip r:embed="rId2"/>
          <a:srcRect l="7311" t="2302" r="9125" b="13005"/>
          <a:stretch/>
        </p:blipFill>
        <p:spPr>
          <a:xfrm>
            <a:off x="8027581" y="216269"/>
            <a:ext cx="3973305" cy="6353061"/>
          </a:xfrm>
          <a:prstGeom prst="rect">
            <a:avLst/>
          </a:prstGeom>
        </p:spPr>
      </p:pic>
    </p:spTree>
    <p:extLst>
      <p:ext uri="{BB962C8B-B14F-4D97-AF65-F5344CB8AC3E}">
        <p14:creationId xmlns:p14="http://schemas.microsoft.com/office/powerpoint/2010/main" val="850443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FD6C05-330D-2846-9A9C-6F888F3396B0}"/>
              </a:ext>
            </a:extLst>
          </p:cNvPr>
          <p:cNvPicPr>
            <a:picLocks noChangeAspect="1"/>
          </p:cNvPicPr>
          <p:nvPr/>
        </p:nvPicPr>
        <p:blipFill rotWithShape="1">
          <a:blip r:embed="rId2"/>
          <a:srcRect l="8101" t="2635" r="6899" b="4341"/>
          <a:stretch/>
        </p:blipFill>
        <p:spPr>
          <a:xfrm rot="5400000">
            <a:off x="-322330" y="473983"/>
            <a:ext cx="6684092" cy="5890297"/>
          </a:xfrm>
          <a:prstGeom prst="rect">
            <a:avLst/>
          </a:prstGeom>
        </p:spPr>
      </p:pic>
      <p:pic>
        <p:nvPicPr>
          <p:cNvPr id="7" name="Picture 6">
            <a:extLst>
              <a:ext uri="{FF2B5EF4-FFF2-40B4-BE49-F238E27FC236}">
                <a16:creationId xmlns:a16="http://schemas.microsoft.com/office/drawing/2014/main" id="{1907546F-2221-B447-8962-1FF5E606A97C}"/>
              </a:ext>
            </a:extLst>
          </p:cNvPr>
          <p:cNvPicPr>
            <a:picLocks noChangeAspect="1"/>
          </p:cNvPicPr>
          <p:nvPr/>
        </p:nvPicPr>
        <p:blipFill>
          <a:blip r:embed="rId3"/>
          <a:stretch>
            <a:fillRect/>
          </a:stretch>
        </p:blipFill>
        <p:spPr>
          <a:xfrm>
            <a:off x="6096000" y="76010"/>
            <a:ext cx="5986869" cy="6683017"/>
          </a:xfrm>
          <a:prstGeom prst="rect">
            <a:avLst/>
          </a:prstGeom>
        </p:spPr>
      </p:pic>
    </p:spTree>
    <p:extLst>
      <p:ext uri="{BB962C8B-B14F-4D97-AF65-F5344CB8AC3E}">
        <p14:creationId xmlns:p14="http://schemas.microsoft.com/office/powerpoint/2010/main" val="683813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(c) The Development of the N.H.S.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805377" y="1789617"/>
            <a:ext cx="6175302" cy="4860183"/>
          </a:xfrm>
        </p:spPr>
        <p:txBody>
          <a:bodyPr>
            <a:normAutofit/>
          </a:bodyPr>
          <a:lstStyle/>
          <a:p>
            <a:pPr marL="0" indent="0">
              <a:buNone/>
            </a:pPr>
            <a:r>
              <a:rPr lang="en-US" b="1" dirty="0"/>
              <a:t>The N.H.S. made a massive difference to people’s lives – most women &amp; children had not been protected by the 1911 National Insurance system, so they did not seek Medical treatment when it was needed. The 1946 National Insurance Act &amp; the 1948 National Health Service met the </a:t>
            </a:r>
            <a:r>
              <a:rPr lang="en-US" b="1" dirty="0" err="1"/>
              <a:t>Labour</a:t>
            </a:r>
            <a:r>
              <a:rPr lang="en-US" b="1" dirty="0"/>
              <a:t> Government’s objective to offer support at every stage of life. The overall impact of the N.H.S. was shared by Aneurin Bevan in a press conference in October 1949.</a:t>
            </a:r>
          </a:p>
        </p:txBody>
      </p:sp>
      <p:graphicFrame>
        <p:nvGraphicFramePr>
          <p:cNvPr id="4" name="Table 5">
            <a:extLst>
              <a:ext uri="{FF2B5EF4-FFF2-40B4-BE49-F238E27FC236}">
                <a16:creationId xmlns:a16="http://schemas.microsoft.com/office/drawing/2014/main" id="{DAC2C6E0-AC82-E940-B545-BA424BD67FB7}"/>
              </a:ext>
            </a:extLst>
          </p:cNvPr>
          <p:cNvGraphicFramePr>
            <a:graphicFrameLocks noGrp="1"/>
          </p:cNvGraphicFramePr>
          <p:nvPr>
            <p:extLst>
              <p:ext uri="{D42A27DB-BD31-4B8C-83A1-F6EECF244321}">
                <p14:modId xmlns:p14="http://schemas.microsoft.com/office/powerpoint/2010/main" val="3855303835"/>
              </p:ext>
            </p:extLst>
          </p:nvPr>
        </p:nvGraphicFramePr>
        <p:xfrm>
          <a:off x="291018" y="1690689"/>
          <a:ext cx="5333605" cy="2744821"/>
        </p:xfrm>
        <a:graphic>
          <a:graphicData uri="http://schemas.openxmlformats.org/drawingml/2006/table">
            <a:tbl>
              <a:tblPr firstRow="1" bandRow="1">
                <a:tableStyleId>{5C22544A-7EE6-4342-B048-85BDC9FD1C3A}</a:tableStyleId>
              </a:tblPr>
              <a:tblGrid>
                <a:gridCol w="2749894">
                  <a:extLst>
                    <a:ext uri="{9D8B030D-6E8A-4147-A177-3AD203B41FA5}">
                      <a16:colId xmlns:a16="http://schemas.microsoft.com/office/drawing/2014/main" val="309824867"/>
                    </a:ext>
                  </a:extLst>
                </a:gridCol>
                <a:gridCol w="2583711">
                  <a:extLst>
                    <a:ext uri="{9D8B030D-6E8A-4147-A177-3AD203B41FA5}">
                      <a16:colId xmlns:a16="http://schemas.microsoft.com/office/drawing/2014/main" val="308859925"/>
                    </a:ext>
                  </a:extLst>
                </a:gridCol>
              </a:tblGrid>
              <a:tr h="1117078">
                <a:tc gridSpan="2">
                  <a:txBody>
                    <a:bodyPr/>
                    <a:lstStyle/>
                    <a:p>
                      <a:pPr algn="ctr"/>
                      <a:r>
                        <a:rPr lang="en-US" sz="3200" dirty="0"/>
                        <a:t>NHS DATA</a:t>
                      </a:r>
                    </a:p>
                    <a:p>
                      <a:pPr algn="ctr"/>
                      <a:r>
                        <a:rPr lang="en-US" sz="3200" dirty="0"/>
                        <a:t>JULY 1948 TO OCTOBER 1949</a:t>
                      </a:r>
                    </a:p>
                  </a:txBody>
                  <a:tcPr/>
                </a:tc>
                <a:tc hMerge="1">
                  <a:txBody>
                    <a:bodyPr/>
                    <a:lstStyle/>
                    <a:p>
                      <a:endParaRPr lang="en-US" dirty="0"/>
                    </a:p>
                  </a:txBody>
                  <a:tcPr/>
                </a:tc>
                <a:extLst>
                  <a:ext uri="{0D108BD9-81ED-4DB2-BD59-A6C34878D82A}">
                    <a16:rowId xmlns:a16="http://schemas.microsoft.com/office/drawing/2014/main" val="1664211494"/>
                  </a:ext>
                </a:extLst>
              </a:tr>
              <a:tr h="542581">
                <a:tc>
                  <a:txBody>
                    <a:bodyPr/>
                    <a:lstStyle/>
                    <a:p>
                      <a:pPr algn="ctr"/>
                      <a:r>
                        <a:rPr lang="en-US" b="1" dirty="0"/>
                        <a:t>No. of Prescriptions</a:t>
                      </a:r>
                    </a:p>
                  </a:txBody>
                  <a:tcPr anchor="ctr"/>
                </a:tc>
                <a:tc>
                  <a:txBody>
                    <a:bodyPr/>
                    <a:lstStyle/>
                    <a:p>
                      <a:pPr algn="ctr"/>
                      <a:r>
                        <a:rPr lang="en-US" sz="2800" b="1" dirty="0">
                          <a:solidFill>
                            <a:srgbClr val="FF0000"/>
                          </a:solidFill>
                        </a:rPr>
                        <a:t>187,000,000</a:t>
                      </a:r>
                    </a:p>
                  </a:txBody>
                  <a:tcPr/>
                </a:tc>
                <a:extLst>
                  <a:ext uri="{0D108BD9-81ED-4DB2-BD59-A6C34878D82A}">
                    <a16:rowId xmlns:a16="http://schemas.microsoft.com/office/drawing/2014/main" val="1754686856"/>
                  </a:ext>
                </a:extLst>
              </a:tr>
              <a:tr h="542581">
                <a:tc>
                  <a:txBody>
                    <a:bodyPr/>
                    <a:lstStyle/>
                    <a:p>
                      <a:pPr algn="ctr"/>
                      <a:r>
                        <a:rPr lang="en-US" b="1" dirty="0"/>
                        <a:t>Spectacles supplied</a:t>
                      </a:r>
                    </a:p>
                  </a:txBody>
                  <a:tcPr anchor="ctr"/>
                </a:tc>
                <a:tc>
                  <a:txBody>
                    <a:bodyPr/>
                    <a:lstStyle/>
                    <a:p>
                      <a:pPr algn="ctr"/>
                      <a:r>
                        <a:rPr lang="en-US" sz="2800" b="1" dirty="0">
                          <a:solidFill>
                            <a:srgbClr val="FF0000"/>
                          </a:solidFill>
                        </a:rPr>
                        <a:t>8,250,000</a:t>
                      </a:r>
                    </a:p>
                  </a:txBody>
                  <a:tcPr/>
                </a:tc>
                <a:extLst>
                  <a:ext uri="{0D108BD9-81ED-4DB2-BD59-A6C34878D82A}">
                    <a16:rowId xmlns:a16="http://schemas.microsoft.com/office/drawing/2014/main" val="1110259383"/>
                  </a:ext>
                </a:extLst>
              </a:tr>
              <a:tr h="542581">
                <a:tc>
                  <a:txBody>
                    <a:bodyPr/>
                    <a:lstStyle/>
                    <a:p>
                      <a:pPr algn="ctr"/>
                      <a:r>
                        <a:rPr lang="en-US" b="1" dirty="0"/>
                        <a:t>Dental Treatment patients</a:t>
                      </a:r>
                    </a:p>
                  </a:txBody>
                  <a:tcPr anchor="ctr"/>
                </a:tc>
                <a:tc>
                  <a:txBody>
                    <a:bodyPr/>
                    <a:lstStyle/>
                    <a:p>
                      <a:pPr algn="ctr"/>
                      <a:r>
                        <a:rPr lang="en-US" sz="2800" b="1" dirty="0">
                          <a:solidFill>
                            <a:srgbClr val="FF0000"/>
                          </a:solidFill>
                        </a:rPr>
                        <a:t>8,500,000</a:t>
                      </a:r>
                    </a:p>
                  </a:txBody>
                  <a:tcPr/>
                </a:tc>
                <a:extLst>
                  <a:ext uri="{0D108BD9-81ED-4DB2-BD59-A6C34878D82A}">
                    <a16:rowId xmlns:a16="http://schemas.microsoft.com/office/drawing/2014/main" val="1331101690"/>
                  </a:ext>
                </a:extLst>
              </a:tr>
            </a:tbl>
          </a:graphicData>
        </a:graphic>
      </p:graphicFrame>
      <p:graphicFrame>
        <p:nvGraphicFramePr>
          <p:cNvPr id="6" name="Table 6">
            <a:extLst>
              <a:ext uri="{FF2B5EF4-FFF2-40B4-BE49-F238E27FC236}">
                <a16:creationId xmlns:a16="http://schemas.microsoft.com/office/drawing/2014/main" id="{8B4D3306-99F0-6341-B914-81653FD4FBB6}"/>
              </a:ext>
            </a:extLst>
          </p:cNvPr>
          <p:cNvGraphicFramePr>
            <a:graphicFrameLocks noGrp="1"/>
          </p:cNvGraphicFramePr>
          <p:nvPr>
            <p:extLst>
              <p:ext uri="{D42A27DB-BD31-4B8C-83A1-F6EECF244321}">
                <p14:modId xmlns:p14="http://schemas.microsoft.com/office/powerpoint/2010/main" val="1491204340"/>
              </p:ext>
            </p:extLst>
          </p:nvPr>
        </p:nvGraphicFramePr>
        <p:xfrm>
          <a:off x="291018" y="4559049"/>
          <a:ext cx="5333604" cy="2121701"/>
        </p:xfrm>
        <a:graphic>
          <a:graphicData uri="http://schemas.openxmlformats.org/drawingml/2006/table">
            <a:tbl>
              <a:tblPr firstRow="1" bandRow="1">
                <a:tableStyleId>{5C22544A-7EE6-4342-B048-85BDC9FD1C3A}</a:tableStyleId>
              </a:tblPr>
              <a:tblGrid>
                <a:gridCol w="1777868">
                  <a:extLst>
                    <a:ext uri="{9D8B030D-6E8A-4147-A177-3AD203B41FA5}">
                      <a16:colId xmlns:a16="http://schemas.microsoft.com/office/drawing/2014/main" val="1128307809"/>
                    </a:ext>
                  </a:extLst>
                </a:gridCol>
                <a:gridCol w="1777868">
                  <a:extLst>
                    <a:ext uri="{9D8B030D-6E8A-4147-A177-3AD203B41FA5}">
                      <a16:colId xmlns:a16="http://schemas.microsoft.com/office/drawing/2014/main" val="3372870071"/>
                    </a:ext>
                  </a:extLst>
                </a:gridCol>
                <a:gridCol w="1777868">
                  <a:extLst>
                    <a:ext uri="{9D8B030D-6E8A-4147-A177-3AD203B41FA5}">
                      <a16:colId xmlns:a16="http://schemas.microsoft.com/office/drawing/2014/main" val="4211454238"/>
                    </a:ext>
                  </a:extLst>
                </a:gridCol>
              </a:tblGrid>
              <a:tr h="473997">
                <a:tc gridSpan="3">
                  <a:txBody>
                    <a:bodyPr/>
                    <a:lstStyle/>
                    <a:p>
                      <a:pPr algn="ctr"/>
                      <a:r>
                        <a:rPr lang="en-US" sz="2200" dirty="0"/>
                        <a:t>LIFE EXPECTANCY 1901 COMPARED TO 1950</a:t>
                      </a:r>
                    </a:p>
                  </a:txBody>
                  <a:tcPr/>
                </a:tc>
                <a:tc hMerge="1">
                  <a:txBody>
                    <a:bodyPr/>
                    <a:lstStyle/>
                    <a:p>
                      <a:r>
                        <a:rPr lang="en-US" dirty="0"/>
                        <a:t>ME</a:t>
                      </a:r>
                    </a:p>
                  </a:txBody>
                  <a:tcPr/>
                </a:tc>
                <a:tc hMerge="1">
                  <a:txBody>
                    <a:bodyPr/>
                    <a:lstStyle/>
                    <a:p>
                      <a:endParaRPr lang="en-US" dirty="0"/>
                    </a:p>
                  </a:txBody>
                  <a:tcPr/>
                </a:tc>
                <a:extLst>
                  <a:ext uri="{0D108BD9-81ED-4DB2-BD59-A6C34878D82A}">
                    <a16:rowId xmlns:a16="http://schemas.microsoft.com/office/drawing/2014/main" val="614143380"/>
                  </a:ext>
                </a:extLst>
              </a:tr>
              <a:tr h="411926">
                <a:tc>
                  <a:txBody>
                    <a:bodyPr/>
                    <a:lstStyle/>
                    <a:p>
                      <a:endParaRPr lang="en-US" dirty="0"/>
                    </a:p>
                  </a:txBody>
                  <a:tcPr/>
                </a:tc>
                <a:tc>
                  <a:txBody>
                    <a:bodyPr/>
                    <a:lstStyle/>
                    <a:p>
                      <a:pPr algn="ctr"/>
                      <a:r>
                        <a:rPr lang="en-US" b="1" dirty="0"/>
                        <a:t>MEN</a:t>
                      </a:r>
                    </a:p>
                  </a:txBody>
                  <a:tcPr/>
                </a:tc>
                <a:tc>
                  <a:txBody>
                    <a:bodyPr/>
                    <a:lstStyle/>
                    <a:p>
                      <a:pPr algn="ctr"/>
                      <a:r>
                        <a:rPr lang="en-US" b="1" dirty="0"/>
                        <a:t>WOMEN</a:t>
                      </a:r>
                    </a:p>
                  </a:txBody>
                  <a:tcPr/>
                </a:tc>
                <a:extLst>
                  <a:ext uri="{0D108BD9-81ED-4DB2-BD59-A6C34878D82A}">
                    <a16:rowId xmlns:a16="http://schemas.microsoft.com/office/drawing/2014/main" val="923131800"/>
                  </a:ext>
                </a:extLst>
              </a:tr>
              <a:tr h="411926">
                <a:tc>
                  <a:txBody>
                    <a:bodyPr/>
                    <a:lstStyle/>
                    <a:p>
                      <a:pPr algn="ctr"/>
                      <a:r>
                        <a:rPr lang="en-US" b="1" dirty="0"/>
                        <a:t>1901</a:t>
                      </a:r>
                    </a:p>
                  </a:txBody>
                  <a:tcPr/>
                </a:tc>
                <a:tc>
                  <a:txBody>
                    <a:bodyPr/>
                    <a:lstStyle/>
                    <a:p>
                      <a:pPr algn="ctr"/>
                      <a:r>
                        <a:rPr lang="en-US" b="1" dirty="0">
                          <a:solidFill>
                            <a:srgbClr val="0070C0"/>
                          </a:solidFill>
                        </a:rPr>
                        <a:t>51</a:t>
                      </a:r>
                    </a:p>
                  </a:txBody>
                  <a:tcPr/>
                </a:tc>
                <a:tc>
                  <a:txBody>
                    <a:bodyPr/>
                    <a:lstStyle/>
                    <a:p>
                      <a:pPr algn="ctr"/>
                      <a:r>
                        <a:rPr lang="en-US" b="1" dirty="0">
                          <a:solidFill>
                            <a:srgbClr val="FF0000"/>
                          </a:solidFill>
                        </a:rPr>
                        <a:t>55</a:t>
                      </a:r>
                    </a:p>
                  </a:txBody>
                  <a:tcPr/>
                </a:tc>
                <a:extLst>
                  <a:ext uri="{0D108BD9-81ED-4DB2-BD59-A6C34878D82A}">
                    <a16:rowId xmlns:a16="http://schemas.microsoft.com/office/drawing/2014/main" val="3165146218"/>
                  </a:ext>
                </a:extLst>
              </a:tr>
              <a:tr h="411926">
                <a:tc>
                  <a:txBody>
                    <a:bodyPr/>
                    <a:lstStyle/>
                    <a:p>
                      <a:pPr algn="ctr"/>
                      <a:r>
                        <a:rPr lang="en-US" b="1" dirty="0"/>
                        <a:t>1930</a:t>
                      </a:r>
                    </a:p>
                  </a:txBody>
                  <a:tcPr/>
                </a:tc>
                <a:tc>
                  <a:txBody>
                    <a:bodyPr/>
                    <a:lstStyle/>
                    <a:p>
                      <a:pPr algn="ctr"/>
                      <a:r>
                        <a:rPr lang="en-US" b="1" dirty="0">
                          <a:solidFill>
                            <a:srgbClr val="0070C0"/>
                          </a:solidFill>
                        </a:rPr>
                        <a:t>58</a:t>
                      </a:r>
                    </a:p>
                  </a:txBody>
                  <a:tcPr/>
                </a:tc>
                <a:tc>
                  <a:txBody>
                    <a:bodyPr/>
                    <a:lstStyle/>
                    <a:p>
                      <a:pPr algn="ctr"/>
                      <a:r>
                        <a:rPr lang="en-US" b="1" dirty="0">
                          <a:solidFill>
                            <a:srgbClr val="FF0000"/>
                          </a:solidFill>
                        </a:rPr>
                        <a:t>62</a:t>
                      </a:r>
                    </a:p>
                  </a:txBody>
                  <a:tcPr/>
                </a:tc>
                <a:extLst>
                  <a:ext uri="{0D108BD9-81ED-4DB2-BD59-A6C34878D82A}">
                    <a16:rowId xmlns:a16="http://schemas.microsoft.com/office/drawing/2014/main" val="2582314935"/>
                  </a:ext>
                </a:extLst>
              </a:tr>
              <a:tr h="411926">
                <a:tc>
                  <a:txBody>
                    <a:bodyPr/>
                    <a:lstStyle/>
                    <a:p>
                      <a:pPr algn="ctr"/>
                      <a:r>
                        <a:rPr lang="en-US" b="1" dirty="0"/>
                        <a:t>1950</a:t>
                      </a:r>
                    </a:p>
                  </a:txBody>
                  <a:tcPr/>
                </a:tc>
                <a:tc>
                  <a:txBody>
                    <a:bodyPr/>
                    <a:lstStyle/>
                    <a:p>
                      <a:pPr algn="ctr"/>
                      <a:r>
                        <a:rPr lang="en-US" b="1" dirty="0">
                          <a:solidFill>
                            <a:srgbClr val="0070C0"/>
                          </a:solidFill>
                        </a:rPr>
                        <a:t>66</a:t>
                      </a:r>
                    </a:p>
                  </a:txBody>
                  <a:tcPr/>
                </a:tc>
                <a:tc>
                  <a:txBody>
                    <a:bodyPr/>
                    <a:lstStyle/>
                    <a:p>
                      <a:pPr algn="ctr"/>
                      <a:r>
                        <a:rPr lang="en-US" b="1" dirty="0">
                          <a:solidFill>
                            <a:srgbClr val="FF0000"/>
                          </a:solidFill>
                        </a:rPr>
                        <a:t>70</a:t>
                      </a:r>
                    </a:p>
                  </a:txBody>
                  <a:tcPr/>
                </a:tc>
                <a:extLst>
                  <a:ext uri="{0D108BD9-81ED-4DB2-BD59-A6C34878D82A}">
                    <a16:rowId xmlns:a16="http://schemas.microsoft.com/office/drawing/2014/main" val="4279891436"/>
                  </a:ext>
                </a:extLst>
              </a:tr>
            </a:tbl>
          </a:graphicData>
        </a:graphic>
      </p:graphicFrame>
    </p:spTree>
    <p:extLst>
      <p:ext uri="{BB962C8B-B14F-4D97-AF65-F5344CB8AC3E}">
        <p14:creationId xmlns:p14="http://schemas.microsoft.com/office/powerpoint/2010/main" val="3796430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483476" y="1825625"/>
            <a:ext cx="11288110" cy="4777194"/>
          </a:xfrm>
        </p:spPr>
        <p:txBody>
          <a:bodyPr>
            <a:normAutofit/>
          </a:bodyPr>
          <a:lstStyle/>
          <a:p>
            <a:pPr marL="0" indent="0" algn="ctr">
              <a:buNone/>
            </a:pPr>
            <a:r>
              <a:rPr lang="en-US" sz="7200" dirty="0"/>
              <a:t>Explain </a:t>
            </a:r>
            <a:r>
              <a:rPr lang="en-US" sz="7200" b="1" dirty="0"/>
              <a:t>two</a:t>
            </a:r>
            <a:r>
              <a:rPr lang="en-US" sz="7200" dirty="0"/>
              <a:t> ways in </a:t>
            </a:r>
          </a:p>
          <a:p>
            <a:pPr marL="0" indent="0" algn="ctr">
              <a:buNone/>
            </a:pPr>
            <a:r>
              <a:rPr lang="en-US" sz="7200" dirty="0"/>
              <a:t>which health care in 1905 was different from health care in 1949. </a:t>
            </a:r>
            <a:r>
              <a:rPr lang="en-US" sz="7200" b="1" dirty="0">
                <a:solidFill>
                  <a:srgbClr val="FF0000"/>
                </a:solidFill>
              </a:rPr>
              <a:t>(6 marks)</a:t>
            </a:r>
          </a:p>
        </p:txBody>
      </p:sp>
    </p:spTree>
    <p:extLst>
      <p:ext uri="{BB962C8B-B14F-4D97-AF65-F5344CB8AC3E}">
        <p14:creationId xmlns:p14="http://schemas.microsoft.com/office/powerpoint/2010/main" val="3131517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48EFD3-1A2F-934D-BC75-32D4401B284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12656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F03915-0292-4441-B846-B2337FA105C9}"/>
              </a:ext>
            </a:extLst>
          </p:cNvPr>
          <p:cNvPicPr>
            <a:picLocks noChangeAspect="1"/>
          </p:cNvPicPr>
          <p:nvPr/>
        </p:nvPicPr>
        <p:blipFill>
          <a:blip r:embed="rId2"/>
          <a:stretch>
            <a:fillRect/>
          </a:stretch>
        </p:blipFill>
        <p:spPr>
          <a:xfrm>
            <a:off x="7629982" y="103659"/>
            <a:ext cx="4432300" cy="3325340"/>
          </a:xfrm>
          <a:prstGeom prst="rect">
            <a:avLst/>
          </a:prstGeom>
        </p:spPr>
      </p:pic>
      <p:pic>
        <p:nvPicPr>
          <p:cNvPr id="9" name="Picture 8">
            <a:extLst>
              <a:ext uri="{FF2B5EF4-FFF2-40B4-BE49-F238E27FC236}">
                <a16:creationId xmlns:a16="http://schemas.microsoft.com/office/drawing/2014/main" id="{AD716692-9DAD-A742-98C8-F3185598292F}"/>
              </a:ext>
            </a:extLst>
          </p:cNvPr>
          <p:cNvPicPr>
            <a:picLocks noChangeAspect="1"/>
          </p:cNvPicPr>
          <p:nvPr/>
        </p:nvPicPr>
        <p:blipFill>
          <a:blip r:embed="rId3"/>
          <a:stretch>
            <a:fillRect/>
          </a:stretch>
        </p:blipFill>
        <p:spPr>
          <a:xfrm>
            <a:off x="9012202" y="3553920"/>
            <a:ext cx="3050080" cy="3050080"/>
          </a:xfrm>
          <a:prstGeom prst="rect">
            <a:avLst/>
          </a:prstGeom>
        </p:spPr>
      </p:pic>
      <p:pic>
        <p:nvPicPr>
          <p:cNvPr id="2" name="Picture 1">
            <a:extLst>
              <a:ext uri="{FF2B5EF4-FFF2-40B4-BE49-F238E27FC236}">
                <a16:creationId xmlns:a16="http://schemas.microsoft.com/office/drawing/2014/main" id="{B60F0666-2C0A-6A41-81DD-EC9738E2FBBD}"/>
              </a:ext>
            </a:extLst>
          </p:cNvPr>
          <p:cNvPicPr>
            <a:picLocks noChangeAspect="1"/>
          </p:cNvPicPr>
          <p:nvPr/>
        </p:nvPicPr>
        <p:blipFill>
          <a:blip r:embed="rId4"/>
          <a:stretch>
            <a:fillRect/>
          </a:stretch>
        </p:blipFill>
        <p:spPr>
          <a:xfrm>
            <a:off x="4164405" y="3429000"/>
            <a:ext cx="5246242" cy="3429000"/>
          </a:xfrm>
          <a:prstGeom prst="rect">
            <a:avLst/>
          </a:prstGeom>
        </p:spPr>
      </p:pic>
      <p:pic>
        <p:nvPicPr>
          <p:cNvPr id="10" name="Picture 9">
            <a:extLst>
              <a:ext uri="{FF2B5EF4-FFF2-40B4-BE49-F238E27FC236}">
                <a16:creationId xmlns:a16="http://schemas.microsoft.com/office/drawing/2014/main" id="{CC88F83F-9BDD-5F4C-9E14-610BDD363E25}"/>
              </a:ext>
            </a:extLst>
          </p:cNvPr>
          <p:cNvPicPr>
            <a:picLocks noChangeAspect="1"/>
          </p:cNvPicPr>
          <p:nvPr/>
        </p:nvPicPr>
        <p:blipFill>
          <a:blip r:embed="rId5"/>
          <a:stretch>
            <a:fillRect/>
          </a:stretch>
        </p:blipFill>
        <p:spPr>
          <a:xfrm>
            <a:off x="2275580" y="3804745"/>
            <a:ext cx="1988076" cy="2949595"/>
          </a:xfrm>
          <a:prstGeom prst="rect">
            <a:avLst/>
          </a:prstGeom>
        </p:spPr>
      </p:pic>
      <p:pic>
        <p:nvPicPr>
          <p:cNvPr id="11" name="Picture 10">
            <a:extLst>
              <a:ext uri="{FF2B5EF4-FFF2-40B4-BE49-F238E27FC236}">
                <a16:creationId xmlns:a16="http://schemas.microsoft.com/office/drawing/2014/main" id="{759BF170-7DEF-C748-A3A4-DFBAB2AB5D9F}"/>
              </a:ext>
            </a:extLst>
          </p:cNvPr>
          <p:cNvPicPr>
            <a:picLocks noChangeAspect="1"/>
          </p:cNvPicPr>
          <p:nvPr/>
        </p:nvPicPr>
        <p:blipFill>
          <a:blip r:embed="rId6"/>
          <a:stretch>
            <a:fillRect/>
          </a:stretch>
        </p:blipFill>
        <p:spPr>
          <a:xfrm>
            <a:off x="129718" y="103659"/>
            <a:ext cx="2655523" cy="3627512"/>
          </a:xfrm>
          <a:prstGeom prst="rect">
            <a:avLst/>
          </a:prstGeom>
        </p:spPr>
      </p:pic>
      <p:pic>
        <p:nvPicPr>
          <p:cNvPr id="12" name="Picture 11">
            <a:extLst>
              <a:ext uri="{FF2B5EF4-FFF2-40B4-BE49-F238E27FC236}">
                <a16:creationId xmlns:a16="http://schemas.microsoft.com/office/drawing/2014/main" id="{168E2093-0B91-0142-B9D4-BEA3C0B0DA47}"/>
              </a:ext>
            </a:extLst>
          </p:cNvPr>
          <p:cNvPicPr>
            <a:picLocks noChangeAspect="1"/>
          </p:cNvPicPr>
          <p:nvPr/>
        </p:nvPicPr>
        <p:blipFill rotWithShape="1">
          <a:blip r:embed="rId7"/>
          <a:srcRect l="20143" r="9257"/>
          <a:stretch/>
        </p:blipFill>
        <p:spPr>
          <a:xfrm>
            <a:off x="2896967" y="103658"/>
            <a:ext cx="2347695" cy="3627513"/>
          </a:xfrm>
          <a:prstGeom prst="rect">
            <a:avLst/>
          </a:prstGeom>
        </p:spPr>
      </p:pic>
      <p:pic>
        <p:nvPicPr>
          <p:cNvPr id="13" name="Picture 12">
            <a:extLst>
              <a:ext uri="{FF2B5EF4-FFF2-40B4-BE49-F238E27FC236}">
                <a16:creationId xmlns:a16="http://schemas.microsoft.com/office/drawing/2014/main" id="{C89196B6-7FBB-4449-81E9-CA2D5EB49D9D}"/>
              </a:ext>
            </a:extLst>
          </p:cNvPr>
          <p:cNvPicPr>
            <a:picLocks noChangeAspect="1"/>
          </p:cNvPicPr>
          <p:nvPr/>
        </p:nvPicPr>
        <p:blipFill>
          <a:blip r:embed="rId8"/>
          <a:stretch>
            <a:fillRect/>
          </a:stretch>
        </p:blipFill>
        <p:spPr>
          <a:xfrm>
            <a:off x="129718" y="3804745"/>
            <a:ext cx="1988076" cy="2953601"/>
          </a:xfrm>
          <a:prstGeom prst="rect">
            <a:avLst/>
          </a:prstGeom>
        </p:spPr>
      </p:pic>
      <p:pic>
        <p:nvPicPr>
          <p:cNvPr id="14" name="Picture 13">
            <a:extLst>
              <a:ext uri="{FF2B5EF4-FFF2-40B4-BE49-F238E27FC236}">
                <a16:creationId xmlns:a16="http://schemas.microsoft.com/office/drawing/2014/main" id="{063C4B8C-B423-9345-A974-7D2AF1D78414}"/>
              </a:ext>
            </a:extLst>
          </p:cNvPr>
          <p:cNvPicPr>
            <a:picLocks noChangeAspect="1"/>
          </p:cNvPicPr>
          <p:nvPr/>
        </p:nvPicPr>
        <p:blipFill>
          <a:blip r:embed="rId9"/>
          <a:stretch>
            <a:fillRect/>
          </a:stretch>
        </p:blipFill>
        <p:spPr>
          <a:xfrm>
            <a:off x="5347557" y="103658"/>
            <a:ext cx="2179529" cy="3325341"/>
          </a:xfrm>
          <a:prstGeom prst="rect">
            <a:avLst/>
          </a:prstGeom>
        </p:spPr>
      </p:pic>
    </p:spTree>
    <p:extLst>
      <p:ext uri="{BB962C8B-B14F-4D97-AF65-F5344CB8AC3E}">
        <p14:creationId xmlns:p14="http://schemas.microsoft.com/office/powerpoint/2010/main" val="3064704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51 – Recall Quiz</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0" y="1825624"/>
            <a:ext cx="12191999" cy="5032376"/>
          </a:xfrm>
        </p:spPr>
        <p:txBody>
          <a:bodyPr>
            <a:normAutofit lnSpcReduction="10000"/>
          </a:bodyPr>
          <a:lstStyle/>
          <a:p>
            <a:pPr marL="742950" indent="-742950">
              <a:buAutoNum type="arabicPeriod"/>
            </a:pPr>
            <a:r>
              <a:rPr lang="en-US" sz="4000" dirty="0"/>
              <a:t>Who discovered Penicillin as a result of his untidy laboratory habits?</a:t>
            </a:r>
          </a:p>
          <a:p>
            <a:pPr marL="742950" indent="-742950">
              <a:buAutoNum type="arabicPeriod"/>
            </a:pPr>
            <a:r>
              <a:rPr lang="en-US" sz="4000" dirty="0"/>
              <a:t>Give one reason why it was difficult to use Penicillin as a treatment?</a:t>
            </a:r>
          </a:p>
          <a:p>
            <a:pPr marL="742950" indent="-742950">
              <a:buAutoNum type="arabicPeriod"/>
            </a:pPr>
            <a:r>
              <a:rPr lang="en-US" sz="4000" dirty="0"/>
              <a:t>Give 2 ways in which War affected the production of Penicillin. </a:t>
            </a:r>
          </a:p>
          <a:p>
            <a:pPr marL="742950" indent="-742950">
              <a:buAutoNum type="arabicPeriod"/>
            </a:pPr>
            <a:r>
              <a:rPr lang="en-US" sz="4000" dirty="0"/>
              <a:t>Who received the Nobel Prize for their Penicillin work? </a:t>
            </a:r>
          </a:p>
          <a:p>
            <a:pPr marL="742950" indent="-742950">
              <a:buAutoNum type="arabicPeriod"/>
            </a:pPr>
            <a:r>
              <a:rPr lang="en-US" sz="4000" dirty="0"/>
              <a:t>Name one of the groups of nurses who worked in the Armed Forces during WW2.</a:t>
            </a:r>
          </a:p>
          <a:p>
            <a:pPr marL="742950" indent="-742950">
              <a:buAutoNum type="arabicPeriod"/>
            </a:pPr>
            <a:endParaRPr lang="en-US" sz="4000" dirty="0"/>
          </a:p>
        </p:txBody>
      </p:sp>
    </p:spTree>
    <p:extLst>
      <p:ext uri="{BB962C8B-B14F-4D97-AF65-F5344CB8AC3E}">
        <p14:creationId xmlns:p14="http://schemas.microsoft.com/office/powerpoint/2010/main" val="962543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4F0A9-ABE7-6947-9838-4CEBD470245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B11C254-1D41-504B-89E0-F086A322129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63193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51 – Recall Quiz</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152400" y="1825624"/>
            <a:ext cx="11887200" cy="4798459"/>
          </a:xfrm>
        </p:spPr>
        <p:txBody>
          <a:bodyPr>
            <a:normAutofit/>
          </a:bodyPr>
          <a:lstStyle/>
          <a:p>
            <a:pPr marL="742950" indent="-742950">
              <a:buFont typeface="+mj-lt"/>
              <a:buAutoNum type="arabicPeriod" startAt="6"/>
            </a:pPr>
            <a:r>
              <a:rPr lang="en-US" sz="4000" dirty="0"/>
              <a:t>What was the Guinea Pig Club?</a:t>
            </a:r>
          </a:p>
          <a:p>
            <a:pPr marL="742950" indent="-742950">
              <a:buFont typeface="+mj-lt"/>
              <a:buAutoNum type="arabicPeriod" startAt="6"/>
            </a:pPr>
            <a:r>
              <a:rPr lang="en-US" sz="4000" dirty="0"/>
              <a:t>Give one way in which McIndoe improved plastic surgery for burned pilots.</a:t>
            </a:r>
          </a:p>
          <a:p>
            <a:pPr marL="742950" indent="-742950">
              <a:buFont typeface="+mj-lt"/>
              <a:buAutoNum type="arabicPeriod" startAt="6"/>
            </a:pPr>
            <a:r>
              <a:rPr lang="en-US" sz="4000" dirty="0"/>
              <a:t>Give one way that blood transfusions improved during WW2.</a:t>
            </a:r>
          </a:p>
          <a:p>
            <a:pPr marL="742950" indent="-742950">
              <a:buFont typeface="+mj-lt"/>
              <a:buAutoNum type="arabicPeriod" startAt="6"/>
            </a:pPr>
            <a:r>
              <a:rPr lang="en-US" sz="4000" dirty="0"/>
              <a:t>Name the 5 ‘Evil Giants’ in the Beveridge Report.</a:t>
            </a:r>
          </a:p>
          <a:p>
            <a:pPr marL="742950" indent="-742950">
              <a:buFont typeface="+mj-lt"/>
              <a:buAutoNum type="arabicPeriod" startAt="6"/>
            </a:pPr>
            <a:r>
              <a:rPr lang="en-US" sz="4000" dirty="0"/>
              <a:t>Name 5 services the NHS provided from 1948.</a:t>
            </a:r>
          </a:p>
        </p:txBody>
      </p:sp>
    </p:spTree>
    <p:extLst>
      <p:ext uri="{BB962C8B-B14F-4D97-AF65-F5344CB8AC3E}">
        <p14:creationId xmlns:p14="http://schemas.microsoft.com/office/powerpoint/2010/main" val="2904233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2DEA6-365F-D94D-880D-518F111A9D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CD91792-B224-6246-BCE0-99411AF0F66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7797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52 – Explaining</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152400" y="1813749"/>
            <a:ext cx="10809890" cy="4943311"/>
          </a:xfrm>
        </p:spPr>
        <p:txBody>
          <a:bodyPr>
            <a:normAutofit/>
          </a:bodyPr>
          <a:lstStyle/>
          <a:p>
            <a:pPr marL="742950" indent="-742950">
              <a:buAutoNum type="arabicPeriod"/>
            </a:pPr>
            <a:r>
              <a:rPr lang="en-US" sz="4800" dirty="0"/>
              <a:t>Explain why the mass production of Penicillin was important.</a:t>
            </a:r>
          </a:p>
          <a:p>
            <a:pPr marL="742950" indent="-742950">
              <a:buAutoNum type="arabicPeriod"/>
            </a:pPr>
            <a:r>
              <a:rPr lang="en-US" sz="4800" dirty="0"/>
              <a:t>Explain why advances in plastic surgery were important during WW2.</a:t>
            </a:r>
          </a:p>
          <a:p>
            <a:pPr marL="742950" indent="-742950">
              <a:buAutoNum type="arabicPeriod"/>
            </a:pPr>
            <a:r>
              <a:rPr lang="en-US" sz="4800" dirty="0"/>
              <a:t>Explain the ways in which the NHS improved medical care for most people.</a:t>
            </a:r>
          </a:p>
        </p:txBody>
      </p:sp>
    </p:spTree>
    <p:extLst>
      <p:ext uri="{BB962C8B-B14F-4D97-AF65-F5344CB8AC3E}">
        <p14:creationId xmlns:p14="http://schemas.microsoft.com/office/powerpoint/2010/main" val="2000647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60AAE-AAAD-7047-878F-BE7A805856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22A6227-30F6-3F43-844F-86229AB5D92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5379850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53 – Challenge</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152400" y="1825624"/>
            <a:ext cx="11745310" cy="4690697"/>
          </a:xfrm>
        </p:spPr>
        <p:txBody>
          <a:bodyPr>
            <a:noAutofit/>
          </a:bodyPr>
          <a:lstStyle/>
          <a:p>
            <a:pPr marL="742950" indent="-742950">
              <a:buAutoNum type="arabicPeriod"/>
            </a:pPr>
            <a:r>
              <a:rPr lang="en-US" sz="4700" dirty="0"/>
              <a:t>How important was Fleming’s discovery of Penicillin in 1928?</a:t>
            </a:r>
          </a:p>
          <a:p>
            <a:pPr marL="742950" indent="-742950">
              <a:buAutoNum type="arabicPeriod"/>
            </a:pPr>
            <a:r>
              <a:rPr lang="en-US" sz="4700" dirty="0"/>
              <a:t>How much did WW2 lead to improvements in surgery?</a:t>
            </a:r>
          </a:p>
          <a:p>
            <a:pPr marL="742950" indent="-742950">
              <a:buAutoNum type="arabicPeriod"/>
            </a:pPr>
            <a:r>
              <a:rPr lang="en-US" sz="4700" dirty="0"/>
              <a:t>Why did many doctors oppose the introduction of the NHS?</a:t>
            </a:r>
          </a:p>
        </p:txBody>
      </p:sp>
    </p:spTree>
    <p:extLst>
      <p:ext uri="{BB962C8B-B14F-4D97-AF65-F5344CB8AC3E}">
        <p14:creationId xmlns:p14="http://schemas.microsoft.com/office/powerpoint/2010/main" val="1098211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C6FE0-1F80-F24F-A388-17391C2306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92BBF3E-CCD8-4341-AFD8-55E9440AD2E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13634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a:xfrm>
            <a:off x="1524000" y="532525"/>
            <a:ext cx="9144000" cy="2387600"/>
          </a:xfrm>
        </p:spPr>
        <p:txBody>
          <a:bodyPr>
            <a:normAutofit/>
          </a:bodyPr>
          <a:lstStyle/>
          <a:p>
            <a:r>
              <a:rPr lang="en-US" sz="8000" b="1" dirty="0"/>
              <a:t>Edexcel IGCSE History</a:t>
            </a:r>
            <a:br>
              <a:rPr lang="en-US" sz="8000" b="1" dirty="0"/>
            </a:br>
            <a:r>
              <a:rPr lang="en-US" sz="8000" b="1" dirty="0"/>
              <a:t>P2: Breadth Study B2</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a:xfrm>
            <a:off x="966951" y="3150093"/>
            <a:ext cx="10258097" cy="3466464"/>
          </a:xfrm>
        </p:spPr>
        <p:txBody>
          <a:bodyPr>
            <a:noAutofit/>
          </a:bodyPr>
          <a:lstStyle/>
          <a:p>
            <a:r>
              <a:rPr lang="en-US" sz="6000" dirty="0">
                <a:solidFill>
                  <a:srgbClr val="FF0000"/>
                </a:solidFill>
              </a:rPr>
              <a:t>Changes in Medicine, </a:t>
            </a:r>
          </a:p>
          <a:p>
            <a:r>
              <a:rPr lang="en-US" sz="6000" dirty="0">
                <a:solidFill>
                  <a:srgbClr val="FF0000"/>
                </a:solidFill>
              </a:rPr>
              <a:t>1848-1948</a:t>
            </a:r>
            <a:endParaRPr lang="en-US" sz="1000" dirty="0">
              <a:solidFill>
                <a:srgbClr val="FF0000"/>
              </a:solidFill>
            </a:endParaRPr>
          </a:p>
          <a:p>
            <a:r>
              <a:rPr lang="en-US" sz="4000" b="1" dirty="0">
                <a:solidFill>
                  <a:srgbClr val="0070C0"/>
                </a:solidFill>
              </a:rPr>
              <a:t>5. Advances in Medicine, Surgery </a:t>
            </a:r>
          </a:p>
          <a:p>
            <a:r>
              <a:rPr lang="en-US" sz="4000" b="1" dirty="0">
                <a:solidFill>
                  <a:srgbClr val="0070C0"/>
                </a:solidFill>
              </a:rPr>
              <a:t>&amp; Public Health, 1920-1948</a:t>
            </a:r>
          </a:p>
        </p:txBody>
      </p:sp>
    </p:spTree>
    <p:extLst>
      <p:ext uri="{BB962C8B-B14F-4D97-AF65-F5344CB8AC3E}">
        <p14:creationId xmlns:p14="http://schemas.microsoft.com/office/powerpoint/2010/main" val="433303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(c) The Development of the N.H.S.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04174" y="1825624"/>
            <a:ext cx="6204029" cy="4860183"/>
          </a:xfrm>
        </p:spPr>
        <p:txBody>
          <a:bodyPr>
            <a:normAutofit/>
          </a:bodyPr>
          <a:lstStyle/>
          <a:p>
            <a:pPr marL="0" indent="0">
              <a:buNone/>
            </a:pPr>
            <a:r>
              <a:rPr lang="en-US" b="1" dirty="0"/>
              <a:t>During WW2, the role of Government in Health expanded once more. In the 19</a:t>
            </a:r>
            <a:r>
              <a:rPr lang="en-US" b="1" baseline="30000" dirty="0"/>
              <a:t>th</a:t>
            </a:r>
            <a:r>
              <a:rPr lang="en-US" b="1" dirty="0"/>
              <a:t> Century the Government had taken responsibility for general public health &amp; hygiene – focusing on living conditions. In the 20</a:t>
            </a:r>
            <a:r>
              <a:rPr lang="en-US" b="1" baseline="30000" dirty="0"/>
              <a:t>th</a:t>
            </a:r>
            <a:r>
              <a:rPr lang="en-US" b="1" dirty="0"/>
              <a:t> Century the Government had passed laws to keep individuals healthy &amp; campaigned to persuade parents to have children vaccinated. In 1939 the Emergency Medical Service had been created to co-ordinate hospitals &amp; health care.</a:t>
            </a:r>
          </a:p>
        </p:txBody>
      </p:sp>
      <p:pic>
        <p:nvPicPr>
          <p:cNvPr id="4" name="Picture 3">
            <a:extLst>
              <a:ext uri="{FF2B5EF4-FFF2-40B4-BE49-F238E27FC236}">
                <a16:creationId xmlns:a16="http://schemas.microsoft.com/office/drawing/2014/main" id="{410EBF68-DD85-2E42-985B-6D86CA7C136B}"/>
              </a:ext>
            </a:extLst>
          </p:cNvPr>
          <p:cNvPicPr>
            <a:picLocks noChangeAspect="1"/>
          </p:cNvPicPr>
          <p:nvPr/>
        </p:nvPicPr>
        <p:blipFill>
          <a:blip r:embed="rId2"/>
          <a:stretch>
            <a:fillRect/>
          </a:stretch>
        </p:blipFill>
        <p:spPr>
          <a:xfrm>
            <a:off x="6417197" y="1825624"/>
            <a:ext cx="5586128" cy="4860182"/>
          </a:xfrm>
          <a:prstGeom prst="rect">
            <a:avLst/>
          </a:prstGeom>
        </p:spPr>
      </p:pic>
    </p:spTree>
    <p:extLst>
      <p:ext uri="{BB962C8B-B14F-4D97-AF65-F5344CB8AC3E}">
        <p14:creationId xmlns:p14="http://schemas.microsoft.com/office/powerpoint/2010/main" val="3708216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(c) The Development of the N.H.S.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787344" y="1814050"/>
            <a:ext cx="6204029" cy="4860183"/>
          </a:xfrm>
        </p:spPr>
        <p:txBody>
          <a:bodyPr>
            <a:normAutofit lnSpcReduction="10000"/>
          </a:bodyPr>
          <a:lstStyle/>
          <a:p>
            <a:pPr marL="0" indent="0">
              <a:buNone/>
            </a:pPr>
            <a:r>
              <a:rPr lang="en-US" b="1" dirty="0"/>
              <a:t>When WW2 was nearing its end, it was only natural for the Government to plan how to rebuild the UK after the war. </a:t>
            </a:r>
            <a:r>
              <a:rPr lang="en-US" b="1" dirty="0">
                <a:solidFill>
                  <a:srgbClr val="FF0000"/>
                </a:solidFill>
              </a:rPr>
              <a:t>WILLIAM BEVERIDGE</a:t>
            </a:r>
            <a:r>
              <a:rPr lang="en-US" b="1" dirty="0"/>
              <a:t>, a lawyer who advised Lloyd George on Pensions &amp; Nat Ins in 1911 and the Director of London School of Economics, was asked to produce a report outlining ideas for the future. Initially, Beveridge didn’t want to take on this role – he wanted a more direct role like he had during WW1 – but it soon became clear that the Beveridge Report was to be of major significance.</a:t>
            </a:r>
          </a:p>
        </p:txBody>
      </p:sp>
      <p:pic>
        <p:nvPicPr>
          <p:cNvPr id="6" name="Picture 5">
            <a:extLst>
              <a:ext uri="{FF2B5EF4-FFF2-40B4-BE49-F238E27FC236}">
                <a16:creationId xmlns:a16="http://schemas.microsoft.com/office/drawing/2014/main" id="{89F144DE-24C9-7246-9846-16544297D28A}"/>
              </a:ext>
            </a:extLst>
          </p:cNvPr>
          <p:cNvPicPr>
            <a:picLocks noChangeAspect="1"/>
          </p:cNvPicPr>
          <p:nvPr/>
        </p:nvPicPr>
        <p:blipFill>
          <a:blip r:embed="rId2"/>
          <a:stretch>
            <a:fillRect/>
          </a:stretch>
        </p:blipFill>
        <p:spPr>
          <a:xfrm>
            <a:off x="200627" y="1814050"/>
            <a:ext cx="5475250" cy="4678824"/>
          </a:xfrm>
          <a:prstGeom prst="rect">
            <a:avLst/>
          </a:prstGeom>
        </p:spPr>
      </p:pic>
    </p:spTree>
    <p:extLst>
      <p:ext uri="{BB962C8B-B14F-4D97-AF65-F5344CB8AC3E}">
        <p14:creationId xmlns:p14="http://schemas.microsoft.com/office/powerpoint/2010/main" val="876719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(c) The Development of the N.H.S.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04175" y="1825624"/>
            <a:ext cx="4648578" cy="4860183"/>
          </a:xfrm>
        </p:spPr>
        <p:txBody>
          <a:bodyPr>
            <a:normAutofit lnSpcReduction="10000"/>
          </a:bodyPr>
          <a:lstStyle/>
          <a:p>
            <a:pPr marL="0" indent="0">
              <a:buNone/>
            </a:pPr>
            <a:r>
              <a:rPr lang="en-US" b="1" dirty="0"/>
              <a:t>The Beveridge Report, 1942, identified 5 key problems that he called ‘Giant Evils’:</a:t>
            </a:r>
          </a:p>
          <a:p>
            <a:r>
              <a:rPr lang="en-US" b="1" dirty="0">
                <a:solidFill>
                  <a:srgbClr val="FF0000"/>
                </a:solidFill>
              </a:rPr>
              <a:t>WANT</a:t>
            </a:r>
            <a:r>
              <a:rPr lang="en-US" b="1" dirty="0"/>
              <a:t> – Poverty &amp; not having enough money/food</a:t>
            </a:r>
          </a:p>
          <a:p>
            <a:r>
              <a:rPr lang="en-US" b="1" dirty="0">
                <a:solidFill>
                  <a:srgbClr val="FF0000"/>
                </a:solidFill>
              </a:rPr>
              <a:t>DISEASE</a:t>
            </a:r>
          </a:p>
          <a:p>
            <a:r>
              <a:rPr lang="en-US" b="1" dirty="0">
                <a:solidFill>
                  <a:srgbClr val="FF0000"/>
                </a:solidFill>
              </a:rPr>
              <a:t>IGNORANCE</a:t>
            </a:r>
            <a:r>
              <a:rPr lang="en-US" b="1" dirty="0"/>
              <a:t> – Lack of education preventing jobs</a:t>
            </a:r>
          </a:p>
          <a:p>
            <a:r>
              <a:rPr lang="en-US" b="1" dirty="0">
                <a:solidFill>
                  <a:srgbClr val="FF0000"/>
                </a:solidFill>
              </a:rPr>
              <a:t>SQUALOR</a:t>
            </a:r>
            <a:r>
              <a:rPr lang="en-US" b="1" dirty="0"/>
              <a:t> – Dirty living</a:t>
            </a:r>
          </a:p>
          <a:p>
            <a:r>
              <a:rPr lang="en-US" b="1" dirty="0">
                <a:solidFill>
                  <a:srgbClr val="FF0000"/>
                </a:solidFill>
              </a:rPr>
              <a:t>IDLENESS </a:t>
            </a:r>
            <a:r>
              <a:rPr lang="en-US" b="1" dirty="0"/>
              <a:t>– Unemployment leading to alcoholism &amp; crime</a:t>
            </a:r>
          </a:p>
        </p:txBody>
      </p:sp>
      <p:pic>
        <p:nvPicPr>
          <p:cNvPr id="6" name="Picture 5">
            <a:extLst>
              <a:ext uri="{FF2B5EF4-FFF2-40B4-BE49-F238E27FC236}">
                <a16:creationId xmlns:a16="http://schemas.microsoft.com/office/drawing/2014/main" id="{321D9FC5-F248-E94F-B985-446A5787BCAD}"/>
              </a:ext>
            </a:extLst>
          </p:cNvPr>
          <p:cNvPicPr>
            <a:picLocks noChangeAspect="1"/>
          </p:cNvPicPr>
          <p:nvPr/>
        </p:nvPicPr>
        <p:blipFill rotWithShape="1">
          <a:blip r:embed="rId2"/>
          <a:srcRect l="4604" t="5489" r="4418" b="5767"/>
          <a:stretch/>
        </p:blipFill>
        <p:spPr>
          <a:xfrm>
            <a:off x="4752753" y="1632691"/>
            <a:ext cx="7363948" cy="5053116"/>
          </a:xfrm>
          <a:prstGeom prst="rect">
            <a:avLst/>
          </a:prstGeom>
        </p:spPr>
      </p:pic>
    </p:spTree>
    <p:extLst>
      <p:ext uri="{BB962C8B-B14F-4D97-AF65-F5344CB8AC3E}">
        <p14:creationId xmlns:p14="http://schemas.microsoft.com/office/powerpoint/2010/main" val="189048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(c) The Development of the N.H.S.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787344" y="1814050"/>
            <a:ext cx="6204029" cy="4860183"/>
          </a:xfrm>
        </p:spPr>
        <p:txBody>
          <a:bodyPr>
            <a:normAutofit/>
          </a:bodyPr>
          <a:lstStyle/>
          <a:p>
            <a:pPr marL="0" indent="0">
              <a:buNone/>
            </a:pPr>
            <a:r>
              <a:rPr lang="en-US" b="1" dirty="0"/>
              <a:t>Beveridge felt the State had a duty to help and protect the people from the ‘Evil Giants’, but he also believed that the people had a responsibility to help themselves. </a:t>
            </a:r>
          </a:p>
          <a:p>
            <a:pPr marL="0" indent="0">
              <a:buNone/>
            </a:pPr>
            <a:r>
              <a:rPr lang="en-US" b="1" dirty="0"/>
              <a:t>The Beveridge Report was a best-seller; 95% of the population had heard of it and there was huge support for the brighter future it promised for Britain. People felt the proposals made in the Beveridge Report would help Britain recover from WW2 after 1945.</a:t>
            </a:r>
          </a:p>
        </p:txBody>
      </p:sp>
      <p:pic>
        <p:nvPicPr>
          <p:cNvPr id="6" name="Picture 5">
            <a:extLst>
              <a:ext uri="{FF2B5EF4-FFF2-40B4-BE49-F238E27FC236}">
                <a16:creationId xmlns:a16="http://schemas.microsoft.com/office/drawing/2014/main" id="{89F144DE-24C9-7246-9846-16544297D28A}"/>
              </a:ext>
            </a:extLst>
          </p:cNvPr>
          <p:cNvPicPr>
            <a:picLocks noChangeAspect="1"/>
          </p:cNvPicPr>
          <p:nvPr/>
        </p:nvPicPr>
        <p:blipFill>
          <a:blip r:embed="rId2"/>
          <a:stretch>
            <a:fillRect/>
          </a:stretch>
        </p:blipFill>
        <p:spPr>
          <a:xfrm>
            <a:off x="200627" y="1814050"/>
            <a:ext cx="5475250" cy="4678824"/>
          </a:xfrm>
          <a:prstGeom prst="rect">
            <a:avLst/>
          </a:prstGeom>
        </p:spPr>
      </p:pic>
    </p:spTree>
    <p:extLst>
      <p:ext uri="{BB962C8B-B14F-4D97-AF65-F5344CB8AC3E}">
        <p14:creationId xmlns:p14="http://schemas.microsoft.com/office/powerpoint/2010/main" val="2339764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(c) The Development of the N.H.S.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80753" y="1825624"/>
            <a:ext cx="6804838" cy="4860183"/>
          </a:xfrm>
        </p:spPr>
        <p:txBody>
          <a:bodyPr>
            <a:normAutofit lnSpcReduction="10000"/>
          </a:bodyPr>
          <a:lstStyle/>
          <a:p>
            <a:pPr marL="0" indent="0">
              <a:buNone/>
            </a:pPr>
            <a:r>
              <a:rPr lang="en-US" b="1" dirty="0"/>
              <a:t>The </a:t>
            </a:r>
            <a:r>
              <a:rPr lang="en-US" b="1" dirty="0" err="1"/>
              <a:t>Labour</a:t>
            </a:r>
            <a:r>
              <a:rPr lang="en-US" b="1" dirty="0"/>
              <a:t> Government elected in 1945 was led by the new </a:t>
            </a:r>
            <a:r>
              <a:rPr lang="en-US" b="1" dirty="0">
                <a:solidFill>
                  <a:srgbClr val="FF0000"/>
                </a:solidFill>
              </a:rPr>
              <a:t>Prime Minister, Clement Attlee</a:t>
            </a:r>
            <a:r>
              <a:rPr lang="en-US" b="1" dirty="0"/>
              <a:t>. He proudly announced that a Welfare State would be set up to protect the people “from the cradle to the grave”. This guaranteed an acceptable standard of living for all. This new Welfare System would be paid for through National Insurance contributions from employees &amp; employers (exactly like the system set up by Lloyd George). The National Insurance Act, 1946 provided pensions, maternity benefits &amp; payments to the sick &amp; unemployed.</a:t>
            </a:r>
          </a:p>
        </p:txBody>
      </p:sp>
      <p:pic>
        <p:nvPicPr>
          <p:cNvPr id="6" name="Picture 5">
            <a:extLst>
              <a:ext uri="{FF2B5EF4-FFF2-40B4-BE49-F238E27FC236}">
                <a16:creationId xmlns:a16="http://schemas.microsoft.com/office/drawing/2014/main" id="{ADF5C8BC-8C29-584D-B428-783B55CE2D8B}"/>
              </a:ext>
            </a:extLst>
          </p:cNvPr>
          <p:cNvPicPr>
            <a:picLocks noChangeAspect="1"/>
          </p:cNvPicPr>
          <p:nvPr/>
        </p:nvPicPr>
        <p:blipFill>
          <a:blip r:embed="rId2"/>
          <a:stretch>
            <a:fillRect/>
          </a:stretch>
        </p:blipFill>
        <p:spPr>
          <a:xfrm>
            <a:off x="7060019" y="1825623"/>
            <a:ext cx="5027807" cy="4860183"/>
          </a:xfrm>
          <a:prstGeom prst="rect">
            <a:avLst/>
          </a:prstGeom>
        </p:spPr>
      </p:pic>
    </p:spTree>
    <p:extLst>
      <p:ext uri="{BB962C8B-B14F-4D97-AF65-F5344CB8AC3E}">
        <p14:creationId xmlns:p14="http://schemas.microsoft.com/office/powerpoint/2010/main" val="1283695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BCC26-E3C6-F349-A302-05F9C53BD322}"/>
              </a:ext>
            </a:extLst>
          </p:cNvPr>
          <p:cNvPicPr>
            <a:picLocks noChangeAspect="1"/>
          </p:cNvPicPr>
          <p:nvPr/>
        </p:nvPicPr>
        <p:blipFill rotWithShape="1">
          <a:blip r:embed="rId2"/>
          <a:srcRect l="3915" t="16124" r="5272" b="21706"/>
          <a:stretch/>
        </p:blipFill>
        <p:spPr>
          <a:xfrm>
            <a:off x="308343" y="265813"/>
            <a:ext cx="11679482" cy="6347638"/>
          </a:xfrm>
          <a:prstGeom prst="rect">
            <a:avLst/>
          </a:prstGeom>
        </p:spPr>
      </p:pic>
    </p:spTree>
    <p:extLst>
      <p:ext uri="{BB962C8B-B14F-4D97-AF65-F5344CB8AC3E}">
        <p14:creationId xmlns:p14="http://schemas.microsoft.com/office/powerpoint/2010/main" val="18190061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6610</TotalTime>
  <Words>1422</Words>
  <Application>Microsoft Macintosh PowerPoint</Application>
  <PresentationFormat>Widescreen</PresentationFormat>
  <Paragraphs>85</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Edexcel IGCSE History P2: Breadth Study B1</vt:lpstr>
      <vt:lpstr>PowerPoint Presentation</vt:lpstr>
      <vt:lpstr>Edexcel IGCSE History P2: Breadth Study B2</vt:lpstr>
      <vt:lpstr>(c) The Development of the N.H.S. </vt:lpstr>
      <vt:lpstr>(c) The Development of the N.H.S. </vt:lpstr>
      <vt:lpstr>(c) The Development of the N.H.S. </vt:lpstr>
      <vt:lpstr>(c) The Development of the N.H.S. </vt:lpstr>
      <vt:lpstr>(c) The Development of the N.H.S. </vt:lpstr>
      <vt:lpstr>PowerPoint Presentation</vt:lpstr>
      <vt:lpstr>(c) The Development of the N.H.S. </vt:lpstr>
      <vt:lpstr>(c) The Development of the N.H.S. </vt:lpstr>
      <vt:lpstr>(c) The Development of the N.H.S. </vt:lpstr>
      <vt:lpstr>PowerPoint Presentation</vt:lpstr>
      <vt:lpstr>(c) The Development of the N.H.S. </vt:lpstr>
      <vt:lpstr>(c) The Development of the N.H.S. </vt:lpstr>
      <vt:lpstr>PowerPoint Presentation</vt:lpstr>
      <vt:lpstr>(c) The Development of the N.H.S. </vt:lpstr>
      <vt:lpstr>Exam-Style Question</vt:lpstr>
      <vt:lpstr>PowerPoint Presentation</vt:lpstr>
      <vt:lpstr>Activity 51 – Recall Quiz</vt:lpstr>
      <vt:lpstr>PowerPoint Presentation</vt:lpstr>
      <vt:lpstr>Activity 51 – Recall Quiz</vt:lpstr>
      <vt:lpstr>PowerPoint Presentation</vt:lpstr>
      <vt:lpstr>Activity 52 – Explaining</vt:lpstr>
      <vt:lpstr>PowerPoint Presentation</vt:lpstr>
      <vt:lpstr>Activity 53 – Challenge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Edexcel IGCSE History Investigation A1</dc:title>
  <dc:creator>Chris Skerry</dc:creator>
  <cp:lastModifiedBy>Chris Skerry</cp:lastModifiedBy>
  <cp:revision>84</cp:revision>
  <dcterms:created xsi:type="dcterms:W3CDTF">2021-05-05T18:42:06Z</dcterms:created>
  <dcterms:modified xsi:type="dcterms:W3CDTF">2022-01-10T04:42:35Z</dcterms:modified>
</cp:coreProperties>
</file>