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59" r:id="rId3"/>
    <p:sldId id="286" r:id="rId4"/>
    <p:sldId id="420" r:id="rId5"/>
    <p:sldId id="425" r:id="rId6"/>
    <p:sldId id="435" r:id="rId7"/>
    <p:sldId id="448" r:id="rId8"/>
    <p:sldId id="449" r:id="rId9"/>
    <p:sldId id="450" r:id="rId10"/>
    <p:sldId id="451" r:id="rId11"/>
    <p:sldId id="452" r:id="rId12"/>
    <p:sldId id="453" r:id="rId13"/>
    <p:sldId id="454" r:id="rId14"/>
    <p:sldId id="455" r:id="rId15"/>
    <p:sldId id="456" r:id="rId16"/>
    <p:sldId id="457" r:id="rId17"/>
    <p:sldId id="458" r:id="rId18"/>
    <p:sldId id="459" r:id="rId19"/>
    <p:sldId id="460" r:id="rId20"/>
    <p:sldId id="446" r:id="rId21"/>
    <p:sldId id="447" r:id="rId22"/>
    <p:sldId id="461" r:id="rId23"/>
    <p:sldId id="462" r:id="rId24"/>
    <p:sldId id="463" r:id="rId25"/>
    <p:sldId id="464" r:id="rId26"/>
    <p:sldId id="465" r:id="rId27"/>
    <p:sldId id="466" r:id="rId28"/>
    <p:sldId id="418" r:id="rId29"/>
    <p:sldId id="467" r:id="rId30"/>
    <p:sldId id="468" r:id="rId31"/>
    <p:sldId id="469" r:id="rId32"/>
    <p:sldId id="470" r:id="rId33"/>
    <p:sldId id="471" r:id="rId34"/>
    <p:sldId id="416" r:id="rId35"/>
    <p:sldId id="472" r:id="rId36"/>
    <p:sldId id="47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11"/>
    <p:restoredTop sz="94512"/>
  </p:normalViewPr>
  <p:slideViewPr>
    <p:cSldViewPr snapToGrid="0" snapToObjects="1">
      <p:cViewPr varScale="1">
        <p:scale>
          <a:sx n="120" d="100"/>
          <a:sy n="120" d="100"/>
        </p:scale>
        <p:origin x="208"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190755-375F-2244-BEDD-70BAECD90497}" type="datetimeFigureOut">
              <a:rPr lang="en-US" smtClean="0"/>
              <a:t>12/11/21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813B4D-3BD1-4E4B-A2B0-D198BE80C7BF}" type="slidenum">
              <a:rPr lang="en-US" smtClean="0"/>
              <a:t>‹#›</a:t>
            </a:fld>
            <a:endParaRPr lang="en-US"/>
          </a:p>
        </p:txBody>
      </p:sp>
    </p:spTree>
    <p:extLst>
      <p:ext uri="{BB962C8B-B14F-4D97-AF65-F5344CB8AC3E}">
        <p14:creationId xmlns:p14="http://schemas.microsoft.com/office/powerpoint/2010/main" val="3612961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C3443-B9D3-6444-B5B1-AA82955B4B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B313CC-26F8-9A4D-BAAA-2E226A8570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B5A56F-470B-C545-AA54-9D9A78DD83A3}"/>
              </a:ext>
            </a:extLst>
          </p:cNvPr>
          <p:cNvSpPr>
            <a:spLocks noGrp="1"/>
          </p:cNvSpPr>
          <p:nvPr>
            <p:ph type="dt" sz="half" idx="10"/>
          </p:nvPr>
        </p:nvSpPr>
        <p:spPr/>
        <p:txBody>
          <a:bodyPr/>
          <a:lstStyle/>
          <a:p>
            <a:fld id="{587600F5-199C-7440-82DF-49BD86033751}" type="datetimeFigureOut">
              <a:rPr lang="en-US" smtClean="0"/>
              <a:t>12/11/21</a:t>
            </a:fld>
            <a:endParaRPr lang="en-US"/>
          </a:p>
        </p:txBody>
      </p:sp>
      <p:sp>
        <p:nvSpPr>
          <p:cNvPr id="5" name="Footer Placeholder 4">
            <a:extLst>
              <a:ext uri="{FF2B5EF4-FFF2-40B4-BE49-F238E27FC236}">
                <a16:creationId xmlns:a16="http://schemas.microsoft.com/office/drawing/2014/main" id="{D602F0B2-AD6B-9B48-89F3-F6695F4D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10827-465E-8846-90A6-6572347E71C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421949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740F-5F1C-004A-8D61-289D32D2D1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C3EC0E-84B0-1242-878D-2E61705A83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9B664-F0C5-184B-B3D7-72B4A3A11B4D}"/>
              </a:ext>
            </a:extLst>
          </p:cNvPr>
          <p:cNvSpPr>
            <a:spLocks noGrp="1"/>
          </p:cNvSpPr>
          <p:nvPr>
            <p:ph type="dt" sz="half" idx="10"/>
          </p:nvPr>
        </p:nvSpPr>
        <p:spPr/>
        <p:txBody>
          <a:bodyPr/>
          <a:lstStyle/>
          <a:p>
            <a:fld id="{587600F5-199C-7440-82DF-49BD86033751}" type="datetimeFigureOut">
              <a:rPr lang="en-US" smtClean="0"/>
              <a:t>12/11/21</a:t>
            </a:fld>
            <a:endParaRPr lang="en-US"/>
          </a:p>
        </p:txBody>
      </p:sp>
      <p:sp>
        <p:nvSpPr>
          <p:cNvPr id="5" name="Footer Placeholder 4">
            <a:extLst>
              <a:ext uri="{FF2B5EF4-FFF2-40B4-BE49-F238E27FC236}">
                <a16:creationId xmlns:a16="http://schemas.microsoft.com/office/drawing/2014/main" id="{C61D04A1-C358-BF44-9F43-804E63082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589D7-592F-8448-85E5-AD49DA94919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4461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216323-6857-F54C-84B4-D074972623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184E33-9DE5-8044-96AD-E6A03647BA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1BD10-7199-CD4E-A70D-6BFBB8D00FF2}"/>
              </a:ext>
            </a:extLst>
          </p:cNvPr>
          <p:cNvSpPr>
            <a:spLocks noGrp="1"/>
          </p:cNvSpPr>
          <p:nvPr>
            <p:ph type="dt" sz="half" idx="10"/>
          </p:nvPr>
        </p:nvSpPr>
        <p:spPr/>
        <p:txBody>
          <a:bodyPr/>
          <a:lstStyle/>
          <a:p>
            <a:fld id="{587600F5-199C-7440-82DF-49BD86033751}" type="datetimeFigureOut">
              <a:rPr lang="en-US" smtClean="0"/>
              <a:t>12/11/21</a:t>
            </a:fld>
            <a:endParaRPr lang="en-US"/>
          </a:p>
        </p:txBody>
      </p:sp>
      <p:sp>
        <p:nvSpPr>
          <p:cNvPr id="5" name="Footer Placeholder 4">
            <a:extLst>
              <a:ext uri="{FF2B5EF4-FFF2-40B4-BE49-F238E27FC236}">
                <a16:creationId xmlns:a16="http://schemas.microsoft.com/office/drawing/2014/main" id="{AFF17EB2-0C42-5E4A-A3B3-085ABAC9A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375AA-10EA-8A43-8EE2-3167896236D2}"/>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82734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70001-B610-C64A-A741-055E36150D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4380F-8D8D-0542-BE38-11DAAB858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AC8BD-9D9F-F64D-81EF-6FAF4B544063}"/>
              </a:ext>
            </a:extLst>
          </p:cNvPr>
          <p:cNvSpPr>
            <a:spLocks noGrp="1"/>
          </p:cNvSpPr>
          <p:nvPr>
            <p:ph type="dt" sz="half" idx="10"/>
          </p:nvPr>
        </p:nvSpPr>
        <p:spPr/>
        <p:txBody>
          <a:bodyPr/>
          <a:lstStyle/>
          <a:p>
            <a:fld id="{587600F5-199C-7440-82DF-49BD86033751}" type="datetimeFigureOut">
              <a:rPr lang="en-US" smtClean="0"/>
              <a:t>12/11/21</a:t>
            </a:fld>
            <a:endParaRPr lang="en-US"/>
          </a:p>
        </p:txBody>
      </p:sp>
      <p:sp>
        <p:nvSpPr>
          <p:cNvPr id="5" name="Footer Placeholder 4">
            <a:extLst>
              <a:ext uri="{FF2B5EF4-FFF2-40B4-BE49-F238E27FC236}">
                <a16:creationId xmlns:a16="http://schemas.microsoft.com/office/drawing/2014/main" id="{09A33584-566B-6841-804F-1FB4E8037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ED3F7-6C9D-5148-AC26-246EC4491CF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330858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65FB-A55E-C84B-B19F-971AF09BC7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3887E9-9024-DA4A-8542-8989FDF086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BD36EB-438F-F04A-813A-153E0B1B9810}"/>
              </a:ext>
            </a:extLst>
          </p:cNvPr>
          <p:cNvSpPr>
            <a:spLocks noGrp="1"/>
          </p:cNvSpPr>
          <p:nvPr>
            <p:ph type="dt" sz="half" idx="10"/>
          </p:nvPr>
        </p:nvSpPr>
        <p:spPr/>
        <p:txBody>
          <a:bodyPr/>
          <a:lstStyle/>
          <a:p>
            <a:fld id="{587600F5-199C-7440-82DF-49BD86033751}" type="datetimeFigureOut">
              <a:rPr lang="en-US" smtClean="0"/>
              <a:t>12/11/21</a:t>
            </a:fld>
            <a:endParaRPr lang="en-US"/>
          </a:p>
        </p:txBody>
      </p:sp>
      <p:sp>
        <p:nvSpPr>
          <p:cNvPr id="5" name="Footer Placeholder 4">
            <a:extLst>
              <a:ext uri="{FF2B5EF4-FFF2-40B4-BE49-F238E27FC236}">
                <a16:creationId xmlns:a16="http://schemas.microsoft.com/office/drawing/2014/main" id="{F6F9C055-B43E-4646-8CD4-7E696729A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D17F8-F452-DB4B-91CE-59DA81788C5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55887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CBC3-1034-3A49-98DA-91D552FFB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50566-D7E8-264C-BCA0-5B0BF93E39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94F6F-842B-804B-A059-E2F1074C16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19A8D6-CBD8-5B49-B186-1D291AE195EC}"/>
              </a:ext>
            </a:extLst>
          </p:cNvPr>
          <p:cNvSpPr>
            <a:spLocks noGrp="1"/>
          </p:cNvSpPr>
          <p:nvPr>
            <p:ph type="dt" sz="half" idx="10"/>
          </p:nvPr>
        </p:nvSpPr>
        <p:spPr/>
        <p:txBody>
          <a:bodyPr/>
          <a:lstStyle/>
          <a:p>
            <a:fld id="{587600F5-199C-7440-82DF-49BD86033751}" type="datetimeFigureOut">
              <a:rPr lang="en-US" smtClean="0"/>
              <a:t>12/11/21</a:t>
            </a:fld>
            <a:endParaRPr lang="en-US"/>
          </a:p>
        </p:txBody>
      </p:sp>
      <p:sp>
        <p:nvSpPr>
          <p:cNvPr id="6" name="Footer Placeholder 5">
            <a:extLst>
              <a:ext uri="{FF2B5EF4-FFF2-40B4-BE49-F238E27FC236}">
                <a16:creationId xmlns:a16="http://schemas.microsoft.com/office/drawing/2014/main" id="{FB244545-7A0C-8747-BFE5-3E834F448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909BE-DF96-5D40-90C8-04F8A0E1D89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806458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C18F5-B0E3-B143-9D47-CCF4DA428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A8ADEC-3768-CB41-ACC8-691AEBC5F7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B5313A-8AE3-1E42-B50A-470A15BEFD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1754E6-B58F-EF4E-8224-DEFAA13782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AB8A0-F154-8543-BA09-33E4BD92A6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43A9BB-966B-1C4B-877B-6BD7D9A8067A}"/>
              </a:ext>
            </a:extLst>
          </p:cNvPr>
          <p:cNvSpPr>
            <a:spLocks noGrp="1"/>
          </p:cNvSpPr>
          <p:nvPr>
            <p:ph type="dt" sz="half" idx="10"/>
          </p:nvPr>
        </p:nvSpPr>
        <p:spPr/>
        <p:txBody>
          <a:bodyPr/>
          <a:lstStyle/>
          <a:p>
            <a:fld id="{587600F5-199C-7440-82DF-49BD86033751}" type="datetimeFigureOut">
              <a:rPr lang="en-US" smtClean="0"/>
              <a:t>12/11/21</a:t>
            </a:fld>
            <a:endParaRPr lang="en-US"/>
          </a:p>
        </p:txBody>
      </p:sp>
      <p:sp>
        <p:nvSpPr>
          <p:cNvPr id="8" name="Footer Placeholder 7">
            <a:extLst>
              <a:ext uri="{FF2B5EF4-FFF2-40B4-BE49-F238E27FC236}">
                <a16:creationId xmlns:a16="http://schemas.microsoft.com/office/drawing/2014/main" id="{0D76B314-53C8-1547-B8A5-C1F84F8141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F7784-FA06-2A43-BF25-6826030BF7BD}"/>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155790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68E8-739F-6E41-8CB1-8A93ED146B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D6EF19-A8DF-3946-8406-AF5DF078FF00}"/>
              </a:ext>
            </a:extLst>
          </p:cNvPr>
          <p:cNvSpPr>
            <a:spLocks noGrp="1"/>
          </p:cNvSpPr>
          <p:nvPr>
            <p:ph type="dt" sz="half" idx="10"/>
          </p:nvPr>
        </p:nvSpPr>
        <p:spPr/>
        <p:txBody>
          <a:bodyPr/>
          <a:lstStyle/>
          <a:p>
            <a:fld id="{587600F5-199C-7440-82DF-49BD86033751}" type="datetimeFigureOut">
              <a:rPr lang="en-US" smtClean="0"/>
              <a:t>12/11/21</a:t>
            </a:fld>
            <a:endParaRPr lang="en-US"/>
          </a:p>
        </p:txBody>
      </p:sp>
      <p:sp>
        <p:nvSpPr>
          <p:cNvPr id="4" name="Footer Placeholder 3">
            <a:extLst>
              <a:ext uri="{FF2B5EF4-FFF2-40B4-BE49-F238E27FC236}">
                <a16:creationId xmlns:a16="http://schemas.microsoft.com/office/drawing/2014/main" id="{5E64954E-7F41-DB44-BDB5-809BA6D1A7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FCE67B-CAE5-A645-810A-7BFC1AD1EE1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958458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889AB-9E01-2741-9EC8-E64D0DF695DA}"/>
              </a:ext>
            </a:extLst>
          </p:cNvPr>
          <p:cNvSpPr>
            <a:spLocks noGrp="1"/>
          </p:cNvSpPr>
          <p:nvPr>
            <p:ph type="dt" sz="half" idx="10"/>
          </p:nvPr>
        </p:nvSpPr>
        <p:spPr/>
        <p:txBody>
          <a:bodyPr/>
          <a:lstStyle/>
          <a:p>
            <a:fld id="{587600F5-199C-7440-82DF-49BD86033751}" type="datetimeFigureOut">
              <a:rPr lang="en-US" smtClean="0"/>
              <a:t>12/11/21</a:t>
            </a:fld>
            <a:endParaRPr lang="en-US"/>
          </a:p>
        </p:txBody>
      </p:sp>
      <p:sp>
        <p:nvSpPr>
          <p:cNvPr id="3" name="Footer Placeholder 2">
            <a:extLst>
              <a:ext uri="{FF2B5EF4-FFF2-40B4-BE49-F238E27FC236}">
                <a16:creationId xmlns:a16="http://schemas.microsoft.com/office/drawing/2014/main" id="{2BB573B2-EE38-C747-957C-647CBE761C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9FE609-9FAD-9D4C-B38E-C7002AF599D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28177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9CB5-1E73-3040-B49C-972697294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7334B7-906A-384A-99A7-36AF591279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863A03-1BB8-904B-830C-3F52E3B0E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F2C40-00C5-2E40-9EF4-C48E8BC3333D}"/>
              </a:ext>
            </a:extLst>
          </p:cNvPr>
          <p:cNvSpPr>
            <a:spLocks noGrp="1"/>
          </p:cNvSpPr>
          <p:nvPr>
            <p:ph type="dt" sz="half" idx="10"/>
          </p:nvPr>
        </p:nvSpPr>
        <p:spPr/>
        <p:txBody>
          <a:bodyPr/>
          <a:lstStyle/>
          <a:p>
            <a:fld id="{587600F5-199C-7440-82DF-49BD86033751}" type="datetimeFigureOut">
              <a:rPr lang="en-US" smtClean="0"/>
              <a:t>12/11/21</a:t>
            </a:fld>
            <a:endParaRPr lang="en-US"/>
          </a:p>
        </p:txBody>
      </p:sp>
      <p:sp>
        <p:nvSpPr>
          <p:cNvPr id="6" name="Footer Placeholder 5">
            <a:extLst>
              <a:ext uri="{FF2B5EF4-FFF2-40B4-BE49-F238E27FC236}">
                <a16:creationId xmlns:a16="http://schemas.microsoft.com/office/drawing/2014/main" id="{A6F3BD48-4F3A-C74B-94C5-E12356FB7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B4644-343A-C247-A1C5-5B872A25A12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055124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1E9DE-CE6E-C947-838C-A8F870B90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F0960C-0219-6E40-9E27-0EB539279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84F7AE-FF0E-ED48-9F14-FB4C75223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1EFAB-F79D-194D-AB2A-B6248EA8FC63}"/>
              </a:ext>
            </a:extLst>
          </p:cNvPr>
          <p:cNvSpPr>
            <a:spLocks noGrp="1"/>
          </p:cNvSpPr>
          <p:nvPr>
            <p:ph type="dt" sz="half" idx="10"/>
          </p:nvPr>
        </p:nvSpPr>
        <p:spPr/>
        <p:txBody>
          <a:bodyPr/>
          <a:lstStyle/>
          <a:p>
            <a:fld id="{587600F5-199C-7440-82DF-49BD86033751}" type="datetimeFigureOut">
              <a:rPr lang="en-US" smtClean="0"/>
              <a:t>12/11/21</a:t>
            </a:fld>
            <a:endParaRPr lang="en-US"/>
          </a:p>
        </p:txBody>
      </p:sp>
      <p:sp>
        <p:nvSpPr>
          <p:cNvPr id="6" name="Footer Placeholder 5">
            <a:extLst>
              <a:ext uri="{FF2B5EF4-FFF2-40B4-BE49-F238E27FC236}">
                <a16:creationId xmlns:a16="http://schemas.microsoft.com/office/drawing/2014/main" id="{11781DF5-E77E-3F47-9F6C-9069ED201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3FBCA-18B1-C64F-8103-B6180DA84573}"/>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80798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7EBCB7-B0FD-724C-83DF-CF59E50010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693DC2-08FA-6443-B18C-5BFE7550D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BD51A-1CB7-E74C-8E08-FFB22224DC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600F5-199C-7440-82DF-49BD86033751}" type="datetimeFigureOut">
              <a:rPr lang="en-US" smtClean="0"/>
              <a:t>12/11/21</a:t>
            </a:fld>
            <a:endParaRPr lang="en-US"/>
          </a:p>
        </p:txBody>
      </p:sp>
      <p:sp>
        <p:nvSpPr>
          <p:cNvPr id="5" name="Footer Placeholder 4">
            <a:extLst>
              <a:ext uri="{FF2B5EF4-FFF2-40B4-BE49-F238E27FC236}">
                <a16:creationId xmlns:a16="http://schemas.microsoft.com/office/drawing/2014/main" id="{4E1EA122-4EBB-6D42-B890-26711A6F3D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083E83-B569-3F4C-A3AA-9B922BF96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E93FF-18B3-3D48-BF07-E6FCB4F455CF}" type="slidenum">
              <a:rPr lang="en-US" smtClean="0"/>
              <a:t>‹#›</a:t>
            </a:fld>
            <a:endParaRPr lang="en-US"/>
          </a:p>
        </p:txBody>
      </p:sp>
    </p:spTree>
    <p:extLst>
      <p:ext uri="{BB962C8B-B14F-4D97-AF65-F5344CB8AC3E}">
        <p14:creationId xmlns:p14="http://schemas.microsoft.com/office/powerpoint/2010/main" val="1142572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 Id="rId9" Type="http://schemas.openxmlformats.org/officeDocument/2006/relationships/image" Target="../media/image8.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p:txBody>
          <a:bodyPr>
            <a:normAutofit/>
          </a:bodyPr>
          <a:lstStyle/>
          <a:p>
            <a:r>
              <a:rPr lang="en-US" sz="8000" b="1" dirty="0"/>
              <a:t>Edexcel IGCSE History</a:t>
            </a:r>
            <a:br>
              <a:rPr lang="en-US" sz="8000" b="1" dirty="0"/>
            </a:br>
            <a:r>
              <a:rPr lang="en-US" sz="8000" b="1" dirty="0"/>
              <a:t>P2: Breadth Study B1</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p:txBody>
          <a:bodyPr>
            <a:noAutofit/>
          </a:bodyPr>
          <a:lstStyle/>
          <a:p>
            <a:r>
              <a:rPr lang="en-US" sz="6000" dirty="0">
                <a:solidFill>
                  <a:srgbClr val="FF0000"/>
                </a:solidFill>
              </a:rPr>
              <a:t>Changes in Medicine, </a:t>
            </a:r>
          </a:p>
          <a:p>
            <a:r>
              <a:rPr lang="en-US" sz="6000" dirty="0">
                <a:solidFill>
                  <a:srgbClr val="FF0000"/>
                </a:solidFill>
              </a:rPr>
              <a:t>1848-1948</a:t>
            </a:r>
          </a:p>
        </p:txBody>
      </p:sp>
    </p:spTree>
    <p:extLst>
      <p:ext uri="{BB962C8B-B14F-4D97-AF65-F5344CB8AC3E}">
        <p14:creationId xmlns:p14="http://schemas.microsoft.com/office/powerpoint/2010/main" val="2949502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(b) The Impact of WW2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13756" y="1706957"/>
            <a:ext cx="6431594" cy="5167311"/>
          </a:xfrm>
        </p:spPr>
        <p:txBody>
          <a:bodyPr>
            <a:normAutofit/>
          </a:bodyPr>
          <a:lstStyle/>
          <a:p>
            <a:pPr marL="0" indent="0">
              <a:buNone/>
            </a:pPr>
            <a:r>
              <a:rPr lang="en-US" b="1" dirty="0">
                <a:solidFill>
                  <a:srgbClr val="FF0000"/>
                </a:solidFill>
              </a:rPr>
              <a:t>Between the World Wars, 1919-1939, the role of women didn’t change very much at all. </a:t>
            </a:r>
            <a:r>
              <a:rPr lang="en-US" dirty="0"/>
              <a:t>Female doctors were still restricted to working as GPs or in Hospitals for Women &amp; Children. Large General Hospitals did not accept females, so they could not develop specialists skills or gain promotions to Professorships. </a:t>
            </a:r>
            <a:r>
              <a:rPr lang="en-US" b="1" dirty="0">
                <a:solidFill>
                  <a:srgbClr val="FF0000"/>
                </a:solidFill>
              </a:rPr>
              <a:t>By 1931, only 10% of the 30,000 UK doctors were women. </a:t>
            </a:r>
            <a:r>
              <a:rPr lang="en-US" b="1" dirty="0"/>
              <a:t>As male doctors had returned from WW1, they took the places they had left and all the temporary positions that female doctors had held were reverted back to males.</a:t>
            </a:r>
          </a:p>
        </p:txBody>
      </p:sp>
      <p:pic>
        <p:nvPicPr>
          <p:cNvPr id="4" name="Picture 3">
            <a:extLst>
              <a:ext uri="{FF2B5EF4-FFF2-40B4-BE49-F238E27FC236}">
                <a16:creationId xmlns:a16="http://schemas.microsoft.com/office/drawing/2014/main" id="{3D811C08-969A-5945-A388-F71ED19BF50D}"/>
              </a:ext>
            </a:extLst>
          </p:cNvPr>
          <p:cNvPicPr>
            <a:picLocks noChangeAspect="1"/>
          </p:cNvPicPr>
          <p:nvPr/>
        </p:nvPicPr>
        <p:blipFill>
          <a:blip r:embed="rId2"/>
          <a:stretch>
            <a:fillRect/>
          </a:stretch>
        </p:blipFill>
        <p:spPr>
          <a:xfrm>
            <a:off x="6786215" y="365126"/>
            <a:ext cx="5192029" cy="6418964"/>
          </a:xfrm>
          <a:prstGeom prst="rect">
            <a:avLst/>
          </a:prstGeom>
        </p:spPr>
      </p:pic>
    </p:spTree>
    <p:extLst>
      <p:ext uri="{BB962C8B-B14F-4D97-AF65-F5344CB8AC3E}">
        <p14:creationId xmlns:p14="http://schemas.microsoft.com/office/powerpoint/2010/main" val="2601290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(b) The Impact of WW2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582697" y="1690688"/>
            <a:ext cx="6318448" cy="5039720"/>
          </a:xfrm>
        </p:spPr>
        <p:txBody>
          <a:bodyPr>
            <a:noAutofit/>
          </a:bodyPr>
          <a:lstStyle/>
          <a:p>
            <a:pPr marL="0" indent="0">
              <a:buNone/>
            </a:pPr>
            <a:r>
              <a:rPr lang="en-US" b="1" dirty="0">
                <a:solidFill>
                  <a:srgbClr val="FF0000"/>
                </a:solidFill>
              </a:rPr>
              <a:t>During the 1920s, many Medical Schools discouraged women from undertaking medical training. </a:t>
            </a:r>
            <a:r>
              <a:rPr lang="en-US" b="1" dirty="0"/>
              <a:t>Some even stopped admitting women altogether! Their reasons for doing so were threefold:</a:t>
            </a:r>
          </a:p>
          <a:p>
            <a:r>
              <a:rPr lang="en-US" b="1" dirty="0">
                <a:solidFill>
                  <a:srgbClr val="0070C0"/>
                </a:solidFill>
              </a:rPr>
              <a:t>They thought training was a waste, as women would leave the profession to start a family.</a:t>
            </a:r>
          </a:p>
          <a:p>
            <a:r>
              <a:rPr lang="en-US" b="1" dirty="0">
                <a:solidFill>
                  <a:srgbClr val="0070C0"/>
                </a:solidFill>
              </a:rPr>
              <a:t>Some males thought medical training ruined the “delicate nature” of women.</a:t>
            </a:r>
          </a:p>
          <a:p>
            <a:r>
              <a:rPr lang="en-US" b="1" dirty="0">
                <a:solidFill>
                  <a:srgbClr val="0070C0"/>
                </a:solidFill>
              </a:rPr>
              <a:t>Some male students didn’t want to train alongside female students.</a:t>
            </a:r>
          </a:p>
        </p:txBody>
      </p:sp>
      <p:pic>
        <p:nvPicPr>
          <p:cNvPr id="7" name="Picture 6">
            <a:extLst>
              <a:ext uri="{FF2B5EF4-FFF2-40B4-BE49-F238E27FC236}">
                <a16:creationId xmlns:a16="http://schemas.microsoft.com/office/drawing/2014/main" id="{2659B891-040C-CF4C-AE2D-0CE1F0C6C2B3}"/>
              </a:ext>
            </a:extLst>
          </p:cNvPr>
          <p:cNvPicPr>
            <a:picLocks noChangeAspect="1"/>
          </p:cNvPicPr>
          <p:nvPr/>
        </p:nvPicPr>
        <p:blipFill rotWithShape="1">
          <a:blip r:embed="rId2"/>
          <a:srcRect l="7356" r="7748"/>
          <a:stretch/>
        </p:blipFill>
        <p:spPr>
          <a:xfrm>
            <a:off x="195766" y="1690688"/>
            <a:ext cx="5258736" cy="5039720"/>
          </a:xfrm>
          <a:prstGeom prst="rect">
            <a:avLst/>
          </a:prstGeom>
        </p:spPr>
      </p:pic>
    </p:spTree>
    <p:extLst>
      <p:ext uri="{BB962C8B-B14F-4D97-AF65-F5344CB8AC3E}">
        <p14:creationId xmlns:p14="http://schemas.microsoft.com/office/powerpoint/2010/main" val="2596987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(b) The Impact of WW2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96033" y="1690689"/>
            <a:ext cx="5992115" cy="4959657"/>
          </a:xfrm>
        </p:spPr>
        <p:txBody>
          <a:bodyPr>
            <a:normAutofit lnSpcReduction="10000"/>
          </a:bodyPr>
          <a:lstStyle/>
          <a:p>
            <a:pPr marL="0" indent="0">
              <a:buNone/>
            </a:pPr>
            <a:r>
              <a:rPr lang="en-US" dirty="0"/>
              <a:t>Despite the misogyny &amp; patronization, women remained determined to train as doctors and stay in the profession. </a:t>
            </a:r>
          </a:p>
          <a:p>
            <a:pPr marL="0" indent="0">
              <a:buNone/>
            </a:pPr>
            <a:r>
              <a:rPr lang="en-US" b="1" dirty="0">
                <a:solidFill>
                  <a:srgbClr val="FF0000"/>
                </a:solidFill>
              </a:rPr>
              <a:t>A survey of 230 women who trained   at St. Mary’s Hospital Medical School (1914-1924) showed that only 17% were </a:t>
            </a:r>
            <a:r>
              <a:rPr lang="en-US" b="1" u="sng" dirty="0">
                <a:solidFill>
                  <a:srgbClr val="FF0000"/>
                </a:solidFill>
              </a:rPr>
              <a:t>NOT</a:t>
            </a:r>
            <a:r>
              <a:rPr lang="en-US" b="1" dirty="0">
                <a:solidFill>
                  <a:srgbClr val="FF0000"/>
                </a:solidFill>
              </a:rPr>
              <a:t> working in Medicine in 1936 … and ¼ were married with children &amp; still working full-time. </a:t>
            </a:r>
            <a:r>
              <a:rPr lang="en-US" dirty="0"/>
              <a:t>Nevertheless, many female doctors found themselves dismissed from Hospitals when they married … forcing them into GP roles, rather than seeking Hospital promotion. </a:t>
            </a:r>
          </a:p>
        </p:txBody>
      </p:sp>
      <p:pic>
        <p:nvPicPr>
          <p:cNvPr id="5" name="Picture 4">
            <a:extLst>
              <a:ext uri="{FF2B5EF4-FFF2-40B4-BE49-F238E27FC236}">
                <a16:creationId xmlns:a16="http://schemas.microsoft.com/office/drawing/2014/main" id="{8802F822-F08C-DF4D-B8A2-50A1D8B32825}"/>
              </a:ext>
            </a:extLst>
          </p:cNvPr>
          <p:cNvPicPr>
            <a:picLocks noChangeAspect="1"/>
          </p:cNvPicPr>
          <p:nvPr/>
        </p:nvPicPr>
        <p:blipFill>
          <a:blip r:embed="rId2"/>
          <a:stretch>
            <a:fillRect/>
          </a:stretch>
        </p:blipFill>
        <p:spPr>
          <a:xfrm>
            <a:off x="6384180" y="1690688"/>
            <a:ext cx="5611787" cy="4802186"/>
          </a:xfrm>
          <a:prstGeom prst="rect">
            <a:avLst/>
          </a:prstGeom>
        </p:spPr>
      </p:pic>
    </p:spTree>
    <p:extLst>
      <p:ext uri="{BB962C8B-B14F-4D97-AF65-F5344CB8AC3E}">
        <p14:creationId xmlns:p14="http://schemas.microsoft.com/office/powerpoint/2010/main" val="1615167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(b) The Impact of WW2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6698511" y="1690688"/>
            <a:ext cx="5202633" cy="5039720"/>
          </a:xfrm>
        </p:spPr>
        <p:txBody>
          <a:bodyPr>
            <a:noAutofit/>
          </a:bodyPr>
          <a:lstStyle/>
          <a:p>
            <a:pPr marL="0" indent="0">
              <a:buNone/>
            </a:pPr>
            <a:r>
              <a:rPr lang="en-US" b="1" dirty="0"/>
              <a:t>The fact that women doctors were paid less than male doctors became an issue in the 1920s and 1930s. </a:t>
            </a:r>
            <a:r>
              <a:rPr lang="en-US" b="1" dirty="0">
                <a:solidFill>
                  <a:srgbClr val="FF0000"/>
                </a:solidFill>
              </a:rPr>
              <a:t>Some men feared that if women were cheaper to employ, they may be appointed ahead of more expensive men. </a:t>
            </a:r>
            <a:r>
              <a:rPr lang="en-US" b="1" dirty="0"/>
              <a:t>This led to a number of Hospitals agreeing that salaries could be the same for men &amp; women … </a:t>
            </a:r>
            <a:r>
              <a:rPr lang="en-US" b="1" dirty="0">
                <a:solidFill>
                  <a:srgbClr val="0070C0"/>
                </a:solidFill>
              </a:rPr>
              <a:t>not for the sake of gender equality … but to protect men’s positions!</a:t>
            </a:r>
          </a:p>
        </p:txBody>
      </p:sp>
      <p:pic>
        <p:nvPicPr>
          <p:cNvPr id="4" name="Picture 3">
            <a:extLst>
              <a:ext uri="{FF2B5EF4-FFF2-40B4-BE49-F238E27FC236}">
                <a16:creationId xmlns:a16="http://schemas.microsoft.com/office/drawing/2014/main" id="{E0A44FE0-1A76-4249-8599-22621020BD08}"/>
              </a:ext>
            </a:extLst>
          </p:cNvPr>
          <p:cNvPicPr>
            <a:picLocks noChangeAspect="1"/>
          </p:cNvPicPr>
          <p:nvPr/>
        </p:nvPicPr>
        <p:blipFill rotWithShape="1">
          <a:blip r:embed="rId2"/>
          <a:srcRect t="8244"/>
          <a:stretch/>
        </p:blipFill>
        <p:spPr>
          <a:xfrm>
            <a:off x="290856" y="1690688"/>
            <a:ext cx="6271500" cy="4661195"/>
          </a:xfrm>
          <a:prstGeom prst="rect">
            <a:avLst/>
          </a:prstGeom>
        </p:spPr>
      </p:pic>
    </p:spTree>
    <p:extLst>
      <p:ext uri="{BB962C8B-B14F-4D97-AF65-F5344CB8AC3E}">
        <p14:creationId xmlns:p14="http://schemas.microsoft.com/office/powerpoint/2010/main" val="148345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(b) The Impact of WW2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96033" y="1690689"/>
            <a:ext cx="6513112" cy="4959657"/>
          </a:xfrm>
        </p:spPr>
        <p:txBody>
          <a:bodyPr>
            <a:normAutofit lnSpcReduction="10000"/>
          </a:bodyPr>
          <a:lstStyle/>
          <a:p>
            <a:pPr marL="0" indent="0">
              <a:buNone/>
            </a:pPr>
            <a:r>
              <a:rPr lang="en-US" b="1" dirty="0"/>
              <a:t>WW2 opened up opportunities for women to take on new roles &amp; responsibilities;    </a:t>
            </a:r>
            <a:r>
              <a:rPr lang="en-US" b="1" dirty="0">
                <a:solidFill>
                  <a:srgbClr val="FF0000"/>
                </a:solidFill>
              </a:rPr>
              <a:t>the number of female medical students rose from 2,000 in 1938 to 2,900 in 1946. </a:t>
            </a:r>
            <a:r>
              <a:rPr lang="en-US" b="1" dirty="0"/>
              <a:t>Conversely, the impact of WW2 on the Medical Profession was less than in WW1 because fewer male doctors were called up. </a:t>
            </a:r>
            <a:r>
              <a:rPr lang="en-US" b="1" dirty="0">
                <a:solidFill>
                  <a:srgbClr val="FF0000"/>
                </a:solidFill>
              </a:rPr>
              <a:t>Many women doctors worked within the Emergency Medical Service </a:t>
            </a:r>
            <a:r>
              <a:rPr lang="en-US" b="1" dirty="0"/>
              <a:t>(rather than on the front lines) yet they were sent to small hospitals … </a:t>
            </a:r>
            <a:r>
              <a:rPr lang="en-US" b="1" dirty="0">
                <a:solidFill>
                  <a:srgbClr val="0070C0"/>
                </a:solidFill>
              </a:rPr>
              <a:t>not working in the </a:t>
            </a:r>
            <a:r>
              <a:rPr lang="en-US" b="1" dirty="0" err="1">
                <a:solidFill>
                  <a:srgbClr val="0070C0"/>
                </a:solidFill>
              </a:rPr>
              <a:t>centre</a:t>
            </a:r>
            <a:r>
              <a:rPr lang="en-US" b="1" dirty="0">
                <a:solidFill>
                  <a:srgbClr val="0070C0"/>
                </a:solidFill>
              </a:rPr>
              <a:t> of cities, where the need was greatest … reduced to second-class status as ever.</a:t>
            </a:r>
          </a:p>
        </p:txBody>
      </p:sp>
      <p:pic>
        <p:nvPicPr>
          <p:cNvPr id="7" name="Picture 6">
            <a:extLst>
              <a:ext uri="{FF2B5EF4-FFF2-40B4-BE49-F238E27FC236}">
                <a16:creationId xmlns:a16="http://schemas.microsoft.com/office/drawing/2014/main" id="{83CBB3F1-73E8-7544-8CB8-F4CC4CC98D19}"/>
              </a:ext>
            </a:extLst>
          </p:cNvPr>
          <p:cNvPicPr>
            <a:picLocks noChangeAspect="1"/>
          </p:cNvPicPr>
          <p:nvPr/>
        </p:nvPicPr>
        <p:blipFill rotWithShape="1">
          <a:blip r:embed="rId2"/>
          <a:srcRect l="6435" r="5074"/>
          <a:stretch/>
        </p:blipFill>
        <p:spPr>
          <a:xfrm>
            <a:off x="6709146" y="365126"/>
            <a:ext cx="5286822" cy="6127748"/>
          </a:xfrm>
          <a:prstGeom prst="rect">
            <a:avLst/>
          </a:prstGeom>
        </p:spPr>
      </p:pic>
    </p:spTree>
    <p:extLst>
      <p:ext uri="{BB962C8B-B14F-4D97-AF65-F5344CB8AC3E}">
        <p14:creationId xmlns:p14="http://schemas.microsoft.com/office/powerpoint/2010/main" val="3204358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(b) The Impact of WW2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6606596" y="1690689"/>
            <a:ext cx="5390241" cy="5039720"/>
          </a:xfrm>
        </p:spPr>
        <p:txBody>
          <a:bodyPr>
            <a:noAutofit/>
          </a:bodyPr>
          <a:lstStyle/>
          <a:p>
            <a:pPr marL="0" indent="0">
              <a:buNone/>
            </a:pPr>
            <a:r>
              <a:rPr lang="en-US" b="1" dirty="0">
                <a:solidFill>
                  <a:srgbClr val="0070C0"/>
                </a:solidFill>
              </a:rPr>
              <a:t>Evacuation</a:t>
            </a:r>
            <a:r>
              <a:rPr lang="en-US" dirty="0"/>
              <a:t> (from the cities to the countryside) also put pressure on the overstretched Medical Services. </a:t>
            </a:r>
            <a:r>
              <a:rPr lang="en-US" b="1" dirty="0">
                <a:solidFill>
                  <a:srgbClr val="FF0000"/>
                </a:solidFill>
              </a:rPr>
              <a:t>Children were moved away from areas with plenty of doctors &amp; resources, to areas with fewer doctors &amp; far fewer facilities. </a:t>
            </a:r>
            <a:r>
              <a:rPr lang="en-US" b="1" dirty="0"/>
              <a:t>District nurses had checked all evacuated children before moving them, but poorer children carried health issues to the countryside, especially skin infections.</a:t>
            </a:r>
          </a:p>
        </p:txBody>
      </p:sp>
      <p:pic>
        <p:nvPicPr>
          <p:cNvPr id="7170" name="Picture 2" descr="World War II Evacuation | Evacuated Children | DK Find Out">
            <a:extLst>
              <a:ext uri="{FF2B5EF4-FFF2-40B4-BE49-F238E27FC236}">
                <a16:creationId xmlns:a16="http://schemas.microsoft.com/office/drawing/2014/main" id="{51B96D35-356B-E745-BE70-A97E26F5F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163" y="1690689"/>
            <a:ext cx="6216271" cy="4802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618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(b) The Impact of WW2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96032" y="1690689"/>
            <a:ext cx="5045819" cy="5092883"/>
          </a:xfrm>
        </p:spPr>
        <p:txBody>
          <a:bodyPr>
            <a:normAutofit/>
          </a:bodyPr>
          <a:lstStyle/>
          <a:p>
            <a:pPr marL="0" indent="0">
              <a:buNone/>
            </a:pPr>
            <a:r>
              <a:rPr lang="en-US" b="1" dirty="0"/>
              <a:t>WW2 Medical Services were helped by volunteers. </a:t>
            </a:r>
            <a:r>
              <a:rPr lang="en-US" b="1" dirty="0">
                <a:solidFill>
                  <a:srgbClr val="FF0000"/>
                </a:solidFill>
              </a:rPr>
              <a:t>The Red Cross set up First Aid Posts &amp; Mobile First Aid Units.</a:t>
            </a:r>
            <a:r>
              <a:rPr lang="en-US" b="1" dirty="0"/>
              <a:t> This freed up Ambulances for immediately urgent cases. Volunteers acted as stretcher-bearers and gave treatment to people pulled from rubble. </a:t>
            </a:r>
            <a:r>
              <a:rPr lang="en-US" b="1" dirty="0">
                <a:solidFill>
                  <a:srgbClr val="FF0000"/>
                </a:solidFill>
              </a:rPr>
              <a:t>The Red Cross even set up a First Aid Unit in </a:t>
            </a:r>
            <a:r>
              <a:rPr lang="en-US" b="1" dirty="0" err="1">
                <a:solidFill>
                  <a:srgbClr val="FF0000"/>
                </a:solidFill>
              </a:rPr>
              <a:t>Picadilly</a:t>
            </a:r>
            <a:r>
              <a:rPr lang="en-US" b="1" dirty="0">
                <a:solidFill>
                  <a:srgbClr val="FF0000"/>
                </a:solidFill>
              </a:rPr>
              <a:t> Tube Station on the London Underground, amid the many taking shelter from the Blitz.</a:t>
            </a:r>
          </a:p>
        </p:txBody>
      </p:sp>
      <p:pic>
        <p:nvPicPr>
          <p:cNvPr id="4" name="Picture 3">
            <a:extLst>
              <a:ext uri="{FF2B5EF4-FFF2-40B4-BE49-F238E27FC236}">
                <a16:creationId xmlns:a16="http://schemas.microsoft.com/office/drawing/2014/main" id="{29EB0B6D-5973-6640-81C7-38B00A804C9B}"/>
              </a:ext>
            </a:extLst>
          </p:cNvPr>
          <p:cNvPicPr>
            <a:picLocks noChangeAspect="1"/>
          </p:cNvPicPr>
          <p:nvPr/>
        </p:nvPicPr>
        <p:blipFill>
          <a:blip r:embed="rId2"/>
          <a:stretch>
            <a:fillRect/>
          </a:stretch>
        </p:blipFill>
        <p:spPr>
          <a:xfrm>
            <a:off x="5241851" y="1765116"/>
            <a:ext cx="6754117" cy="4944028"/>
          </a:xfrm>
          <a:prstGeom prst="rect">
            <a:avLst/>
          </a:prstGeom>
        </p:spPr>
      </p:pic>
    </p:spTree>
    <p:extLst>
      <p:ext uri="{BB962C8B-B14F-4D97-AF65-F5344CB8AC3E}">
        <p14:creationId xmlns:p14="http://schemas.microsoft.com/office/powerpoint/2010/main" val="3691769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(b) The Impact of WW2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6668502" y="1680167"/>
            <a:ext cx="5202632" cy="5039720"/>
          </a:xfrm>
        </p:spPr>
        <p:txBody>
          <a:bodyPr>
            <a:noAutofit/>
          </a:bodyPr>
          <a:lstStyle/>
          <a:p>
            <a:pPr marL="0" indent="0">
              <a:buNone/>
            </a:pPr>
            <a:r>
              <a:rPr lang="en-US" dirty="0"/>
              <a:t>Many WW2 Nurses also served abroad with the Army, 1939-1945:</a:t>
            </a:r>
          </a:p>
          <a:p>
            <a:r>
              <a:rPr lang="en-US" b="1" dirty="0">
                <a:solidFill>
                  <a:srgbClr val="FF0000"/>
                </a:solidFill>
              </a:rPr>
              <a:t>First Aid Nursing Yeomanry </a:t>
            </a:r>
            <a:r>
              <a:rPr lang="en-US" b="1" dirty="0">
                <a:solidFill>
                  <a:srgbClr val="0070C0"/>
                </a:solidFill>
              </a:rPr>
              <a:t>(FANY)</a:t>
            </a:r>
          </a:p>
          <a:p>
            <a:r>
              <a:rPr lang="en-US" b="1" dirty="0">
                <a:solidFill>
                  <a:srgbClr val="FF0000"/>
                </a:solidFill>
              </a:rPr>
              <a:t>Voluntary Aid </a:t>
            </a:r>
            <a:r>
              <a:rPr lang="en-US" b="1" dirty="0" err="1">
                <a:solidFill>
                  <a:srgbClr val="FF0000"/>
                </a:solidFill>
              </a:rPr>
              <a:t>Detatchments</a:t>
            </a:r>
            <a:r>
              <a:rPr lang="en-US" b="1" dirty="0">
                <a:solidFill>
                  <a:srgbClr val="FF0000"/>
                </a:solidFill>
              </a:rPr>
              <a:t> </a:t>
            </a:r>
            <a:r>
              <a:rPr lang="en-US" b="1" dirty="0">
                <a:solidFill>
                  <a:srgbClr val="0070C0"/>
                </a:solidFill>
              </a:rPr>
              <a:t>(VAD)</a:t>
            </a:r>
          </a:p>
          <a:p>
            <a:r>
              <a:rPr lang="en-US" b="1" dirty="0">
                <a:solidFill>
                  <a:srgbClr val="FF0000"/>
                </a:solidFill>
              </a:rPr>
              <a:t>Territorial Army Nursing Service </a:t>
            </a:r>
            <a:r>
              <a:rPr lang="en-US" b="1" dirty="0">
                <a:solidFill>
                  <a:srgbClr val="0070C0"/>
                </a:solidFill>
              </a:rPr>
              <a:t>(TANS)</a:t>
            </a:r>
          </a:p>
          <a:p>
            <a:r>
              <a:rPr lang="en-US" b="1" dirty="0">
                <a:solidFill>
                  <a:srgbClr val="FF0000"/>
                </a:solidFill>
              </a:rPr>
              <a:t>Queen Alexandra’s Imperial Military Nursing Service </a:t>
            </a:r>
            <a:r>
              <a:rPr lang="en-US" b="1" dirty="0">
                <a:solidFill>
                  <a:srgbClr val="0070C0"/>
                </a:solidFill>
              </a:rPr>
              <a:t>(QAIMNS)</a:t>
            </a:r>
          </a:p>
        </p:txBody>
      </p:sp>
      <p:pic>
        <p:nvPicPr>
          <p:cNvPr id="4" name="Picture 3">
            <a:extLst>
              <a:ext uri="{FF2B5EF4-FFF2-40B4-BE49-F238E27FC236}">
                <a16:creationId xmlns:a16="http://schemas.microsoft.com/office/drawing/2014/main" id="{0E4A1F65-8DC9-9D44-BC81-391BAD73B417}"/>
              </a:ext>
            </a:extLst>
          </p:cNvPr>
          <p:cNvPicPr>
            <a:picLocks noChangeAspect="1"/>
          </p:cNvPicPr>
          <p:nvPr/>
        </p:nvPicPr>
        <p:blipFill>
          <a:blip r:embed="rId2"/>
          <a:stretch>
            <a:fillRect/>
          </a:stretch>
        </p:blipFill>
        <p:spPr>
          <a:xfrm>
            <a:off x="320866" y="1690689"/>
            <a:ext cx="6221971" cy="4802185"/>
          </a:xfrm>
          <a:prstGeom prst="rect">
            <a:avLst/>
          </a:prstGeom>
        </p:spPr>
      </p:pic>
    </p:spTree>
    <p:extLst>
      <p:ext uri="{BB962C8B-B14F-4D97-AF65-F5344CB8AC3E}">
        <p14:creationId xmlns:p14="http://schemas.microsoft.com/office/powerpoint/2010/main" val="559820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(b) The Impact of WW2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96031" y="1690689"/>
            <a:ext cx="6438685" cy="5092883"/>
          </a:xfrm>
        </p:spPr>
        <p:txBody>
          <a:bodyPr>
            <a:normAutofit/>
          </a:bodyPr>
          <a:lstStyle/>
          <a:p>
            <a:pPr marL="0" indent="0">
              <a:buNone/>
            </a:pPr>
            <a:r>
              <a:rPr lang="en-US" b="1" dirty="0">
                <a:solidFill>
                  <a:srgbClr val="FF0000"/>
                </a:solidFill>
              </a:rPr>
              <a:t>In 1938, there were about 500 QAIMNS working in Military Hospitals abroad. </a:t>
            </a:r>
            <a:r>
              <a:rPr lang="en-US" dirty="0"/>
              <a:t>As war seemed increasingly likely, Matrons ‘requested’ suitably trained nurses join the QAIMNS. These nurses were all interviewed at the War Office &amp; given an enveloped marked “Only open in the event of War.” </a:t>
            </a:r>
            <a:r>
              <a:rPr lang="en-US" b="1" dirty="0"/>
              <a:t>In 1944, the British &amp; American forces provided QAIMNS with physical &amp; military training – including </a:t>
            </a:r>
            <a:r>
              <a:rPr lang="en-US" b="1" dirty="0" err="1">
                <a:solidFill>
                  <a:srgbClr val="0070C0"/>
                </a:solidFill>
              </a:rPr>
              <a:t>self-defence</a:t>
            </a:r>
            <a:r>
              <a:rPr lang="en-US" b="1" dirty="0">
                <a:solidFill>
                  <a:srgbClr val="0070C0"/>
                </a:solidFill>
              </a:rPr>
              <a:t>, rope-ladder climbing, how to jump from ship to boat &amp; how to move across barbed-wire.</a:t>
            </a:r>
          </a:p>
        </p:txBody>
      </p:sp>
      <p:pic>
        <p:nvPicPr>
          <p:cNvPr id="5" name="Picture 4">
            <a:extLst>
              <a:ext uri="{FF2B5EF4-FFF2-40B4-BE49-F238E27FC236}">
                <a16:creationId xmlns:a16="http://schemas.microsoft.com/office/drawing/2014/main" id="{6D303D9D-2B49-4141-8F39-34C749F0C5CA}"/>
              </a:ext>
            </a:extLst>
          </p:cNvPr>
          <p:cNvPicPr>
            <a:picLocks noChangeAspect="1"/>
          </p:cNvPicPr>
          <p:nvPr/>
        </p:nvPicPr>
        <p:blipFill>
          <a:blip r:embed="rId2"/>
          <a:stretch>
            <a:fillRect/>
          </a:stretch>
        </p:blipFill>
        <p:spPr>
          <a:xfrm>
            <a:off x="6830747" y="212907"/>
            <a:ext cx="5165222" cy="6432185"/>
          </a:xfrm>
          <a:prstGeom prst="rect">
            <a:avLst/>
          </a:prstGeom>
        </p:spPr>
      </p:pic>
    </p:spTree>
    <p:extLst>
      <p:ext uri="{BB962C8B-B14F-4D97-AF65-F5344CB8AC3E}">
        <p14:creationId xmlns:p14="http://schemas.microsoft.com/office/powerpoint/2010/main" val="3104863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(b) The Impact of WW2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50744" y="1818280"/>
            <a:ext cx="5198820" cy="5039720"/>
          </a:xfrm>
        </p:spPr>
        <p:txBody>
          <a:bodyPr>
            <a:noAutofit/>
          </a:bodyPr>
          <a:lstStyle/>
          <a:p>
            <a:pPr marL="0" indent="0">
              <a:buNone/>
            </a:pPr>
            <a:r>
              <a:rPr lang="en-US" b="1" dirty="0">
                <a:solidFill>
                  <a:srgbClr val="FF0000"/>
                </a:solidFill>
              </a:rPr>
              <a:t>By 1945, QAIMNS had served in China, Egypt, Iceland &amp; Italy. </a:t>
            </a:r>
            <a:r>
              <a:rPr lang="en-US" b="1" dirty="0"/>
              <a:t>WW2 Recruitment of Army Nurses for work in overseas war zones was so successful that, in 1943, it was decided that only NEWLY QUALIFIED NURSES could join. </a:t>
            </a:r>
            <a:r>
              <a:rPr lang="en-US" dirty="0"/>
              <a:t>This was done to ensure that there were enough experienced nurses left in Britain to treat the victims of civilian air raids by the German Luftwaffe.</a:t>
            </a:r>
          </a:p>
        </p:txBody>
      </p:sp>
      <p:pic>
        <p:nvPicPr>
          <p:cNvPr id="6" name="Picture 5">
            <a:extLst>
              <a:ext uri="{FF2B5EF4-FFF2-40B4-BE49-F238E27FC236}">
                <a16:creationId xmlns:a16="http://schemas.microsoft.com/office/drawing/2014/main" id="{25B845DE-FB5F-374E-8AF6-DF5BEB703A9E}"/>
              </a:ext>
            </a:extLst>
          </p:cNvPr>
          <p:cNvPicPr>
            <a:picLocks noChangeAspect="1"/>
          </p:cNvPicPr>
          <p:nvPr/>
        </p:nvPicPr>
        <p:blipFill rotWithShape="1">
          <a:blip r:embed="rId2"/>
          <a:srcRect l="4871" t="8527" r="10922" b="3463"/>
          <a:stretch/>
        </p:blipFill>
        <p:spPr>
          <a:xfrm>
            <a:off x="5433693" y="198513"/>
            <a:ext cx="3286889" cy="6294361"/>
          </a:xfrm>
          <a:prstGeom prst="rect">
            <a:avLst/>
          </a:prstGeom>
        </p:spPr>
      </p:pic>
      <p:pic>
        <p:nvPicPr>
          <p:cNvPr id="7" name="Picture 6">
            <a:extLst>
              <a:ext uri="{FF2B5EF4-FFF2-40B4-BE49-F238E27FC236}">
                <a16:creationId xmlns:a16="http://schemas.microsoft.com/office/drawing/2014/main" id="{1558CF22-CBB1-E644-AED4-0199ED378EEA}"/>
              </a:ext>
            </a:extLst>
          </p:cNvPr>
          <p:cNvPicPr>
            <a:picLocks noChangeAspect="1"/>
          </p:cNvPicPr>
          <p:nvPr/>
        </p:nvPicPr>
        <p:blipFill rotWithShape="1">
          <a:blip r:embed="rId3"/>
          <a:srcRect l="4132" t="8203" r="11351" b="2029"/>
          <a:stretch/>
        </p:blipFill>
        <p:spPr>
          <a:xfrm>
            <a:off x="8754367" y="198513"/>
            <a:ext cx="3286889" cy="6294360"/>
          </a:xfrm>
          <a:prstGeom prst="rect">
            <a:avLst/>
          </a:prstGeom>
        </p:spPr>
      </p:pic>
    </p:spTree>
    <p:extLst>
      <p:ext uri="{BB962C8B-B14F-4D97-AF65-F5344CB8AC3E}">
        <p14:creationId xmlns:p14="http://schemas.microsoft.com/office/powerpoint/2010/main" val="4290840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F03915-0292-4441-B846-B2337FA105C9}"/>
              </a:ext>
            </a:extLst>
          </p:cNvPr>
          <p:cNvPicPr>
            <a:picLocks noChangeAspect="1"/>
          </p:cNvPicPr>
          <p:nvPr/>
        </p:nvPicPr>
        <p:blipFill>
          <a:blip r:embed="rId2"/>
          <a:stretch>
            <a:fillRect/>
          </a:stretch>
        </p:blipFill>
        <p:spPr>
          <a:xfrm>
            <a:off x="7629982" y="103659"/>
            <a:ext cx="4432300" cy="3325340"/>
          </a:xfrm>
          <a:prstGeom prst="rect">
            <a:avLst/>
          </a:prstGeom>
        </p:spPr>
      </p:pic>
      <p:pic>
        <p:nvPicPr>
          <p:cNvPr id="9" name="Picture 8">
            <a:extLst>
              <a:ext uri="{FF2B5EF4-FFF2-40B4-BE49-F238E27FC236}">
                <a16:creationId xmlns:a16="http://schemas.microsoft.com/office/drawing/2014/main" id="{AD716692-9DAD-A742-98C8-F3185598292F}"/>
              </a:ext>
            </a:extLst>
          </p:cNvPr>
          <p:cNvPicPr>
            <a:picLocks noChangeAspect="1"/>
          </p:cNvPicPr>
          <p:nvPr/>
        </p:nvPicPr>
        <p:blipFill>
          <a:blip r:embed="rId3"/>
          <a:stretch>
            <a:fillRect/>
          </a:stretch>
        </p:blipFill>
        <p:spPr>
          <a:xfrm>
            <a:off x="9012202" y="3553920"/>
            <a:ext cx="3050080" cy="3050080"/>
          </a:xfrm>
          <a:prstGeom prst="rect">
            <a:avLst/>
          </a:prstGeom>
        </p:spPr>
      </p:pic>
      <p:pic>
        <p:nvPicPr>
          <p:cNvPr id="2" name="Picture 1">
            <a:extLst>
              <a:ext uri="{FF2B5EF4-FFF2-40B4-BE49-F238E27FC236}">
                <a16:creationId xmlns:a16="http://schemas.microsoft.com/office/drawing/2014/main" id="{B60F0666-2C0A-6A41-81DD-EC9738E2FBBD}"/>
              </a:ext>
            </a:extLst>
          </p:cNvPr>
          <p:cNvPicPr>
            <a:picLocks noChangeAspect="1"/>
          </p:cNvPicPr>
          <p:nvPr/>
        </p:nvPicPr>
        <p:blipFill>
          <a:blip r:embed="rId4"/>
          <a:stretch>
            <a:fillRect/>
          </a:stretch>
        </p:blipFill>
        <p:spPr>
          <a:xfrm>
            <a:off x="4164405" y="3429000"/>
            <a:ext cx="5246242" cy="3429000"/>
          </a:xfrm>
          <a:prstGeom prst="rect">
            <a:avLst/>
          </a:prstGeom>
        </p:spPr>
      </p:pic>
      <p:pic>
        <p:nvPicPr>
          <p:cNvPr id="10" name="Picture 9">
            <a:extLst>
              <a:ext uri="{FF2B5EF4-FFF2-40B4-BE49-F238E27FC236}">
                <a16:creationId xmlns:a16="http://schemas.microsoft.com/office/drawing/2014/main" id="{CC88F83F-9BDD-5F4C-9E14-610BDD363E25}"/>
              </a:ext>
            </a:extLst>
          </p:cNvPr>
          <p:cNvPicPr>
            <a:picLocks noChangeAspect="1"/>
          </p:cNvPicPr>
          <p:nvPr/>
        </p:nvPicPr>
        <p:blipFill>
          <a:blip r:embed="rId5"/>
          <a:stretch>
            <a:fillRect/>
          </a:stretch>
        </p:blipFill>
        <p:spPr>
          <a:xfrm>
            <a:off x="2275580" y="3804745"/>
            <a:ext cx="1988076" cy="2949595"/>
          </a:xfrm>
          <a:prstGeom prst="rect">
            <a:avLst/>
          </a:prstGeom>
        </p:spPr>
      </p:pic>
      <p:pic>
        <p:nvPicPr>
          <p:cNvPr id="11" name="Picture 10">
            <a:extLst>
              <a:ext uri="{FF2B5EF4-FFF2-40B4-BE49-F238E27FC236}">
                <a16:creationId xmlns:a16="http://schemas.microsoft.com/office/drawing/2014/main" id="{759BF170-7DEF-C748-A3A4-DFBAB2AB5D9F}"/>
              </a:ext>
            </a:extLst>
          </p:cNvPr>
          <p:cNvPicPr>
            <a:picLocks noChangeAspect="1"/>
          </p:cNvPicPr>
          <p:nvPr/>
        </p:nvPicPr>
        <p:blipFill>
          <a:blip r:embed="rId6"/>
          <a:stretch>
            <a:fillRect/>
          </a:stretch>
        </p:blipFill>
        <p:spPr>
          <a:xfrm>
            <a:off x="129718" y="103659"/>
            <a:ext cx="2655523" cy="3627512"/>
          </a:xfrm>
          <a:prstGeom prst="rect">
            <a:avLst/>
          </a:prstGeom>
        </p:spPr>
      </p:pic>
      <p:pic>
        <p:nvPicPr>
          <p:cNvPr id="12" name="Picture 11">
            <a:extLst>
              <a:ext uri="{FF2B5EF4-FFF2-40B4-BE49-F238E27FC236}">
                <a16:creationId xmlns:a16="http://schemas.microsoft.com/office/drawing/2014/main" id="{168E2093-0B91-0142-B9D4-BEA3C0B0DA47}"/>
              </a:ext>
            </a:extLst>
          </p:cNvPr>
          <p:cNvPicPr>
            <a:picLocks noChangeAspect="1"/>
          </p:cNvPicPr>
          <p:nvPr/>
        </p:nvPicPr>
        <p:blipFill rotWithShape="1">
          <a:blip r:embed="rId7"/>
          <a:srcRect l="20143" r="9257"/>
          <a:stretch/>
        </p:blipFill>
        <p:spPr>
          <a:xfrm>
            <a:off x="2896967" y="103658"/>
            <a:ext cx="2347695" cy="3627513"/>
          </a:xfrm>
          <a:prstGeom prst="rect">
            <a:avLst/>
          </a:prstGeom>
        </p:spPr>
      </p:pic>
      <p:pic>
        <p:nvPicPr>
          <p:cNvPr id="13" name="Picture 12">
            <a:extLst>
              <a:ext uri="{FF2B5EF4-FFF2-40B4-BE49-F238E27FC236}">
                <a16:creationId xmlns:a16="http://schemas.microsoft.com/office/drawing/2014/main" id="{C89196B6-7FBB-4449-81E9-CA2D5EB49D9D}"/>
              </a:ext>
            </a:extLst>
          </p:cNvPr>
          <p:cNvPicPr>
            <a:picLocks noChangeAspect="1"/>
          </p:cNvPicPr>
          <p:nvPr/>
        </p:nvPicPr>
        <p:blipFill>
          <a:blip r:embed="rId8"/>
          <a:stretch>
            <a:fillRect/>
          </a:stretch>
        </p:blipFill>
        <p:spPr>
          <a:xfrm>
            <a:off x="129718" y="3804745"/>
            <a:ext cx="1988076" cy="2953601"/>
          </a:xfrm>
          <a:prstGeom prst="rect">
            <a:avLst/>
          </a:prstGeom>
        </p:spPr>
      </p:pic>
      <p:pic>
        <p:nvPicPr>
          <p:cNvPr id="14" name="Picture 13">
            <a:extLst>
              <a:ext uri="{FF2B5EF4-FFF2-40B4-BE49-F238E27FC236}">
                <a16:creationId xmlns:a16="http://schemas.microsoft.com/office/drawing/2014/main" id="{063C4B8C-B423-9345-A974-7D2AF1D78414}"/>
              </a:ext>
            </a:extLst>
          </p:cNvPr>
          <p:cNvPicPr>
            <a:picLocks noChangeAspect="1"/>
          </p:cNvPicPr>
          <p:nvPr/>
        </p:nvPicPr>
        <p:blipFill>
          <a:blip r:embed="rId9"/>
          <a:stretch>
            <a:fillRect/>
          </a:stretch>
        </p:blipFill>
        <p:spPr>
          <a:xfrm>
            <a:off x="5347557" y="103658"/>
            <a:ext cx="2179529" cy="3325341"/>
          </a:xfrm>
          <a:prstGeom prst="rect">
            <a:avLst/>
          </a:prstGeom>
        </p:spPr>
      </p:pic>
    </p:spTree>
    <p:extLst>
      <p:ext uri="{BB962C8B-B14F-4D97-AF65-F5344CB8AC3E}">
        <p14:creationId xmlns:p14="http://schemas.microsoft.com/office/powerpoint/2010/main" val="3064704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Activity 50</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201881" y="1825624"/>
            <a:ext cx="11768445" cy="4945046"/>
          </a:xfrm>
        </p:spPr>
        <p:txBody>
          <a:bodyPr>
            <a:normAutofit lnSpcReduction="10000"/>
          </a:bodyPr>
          <a:lstStyle/>
          <a:p>
            <a:pPr marL="0" indent="0" algn="ctr">
              <a:buNone/>
            </a:pPr>
            <a:r>
              <a:rPr lang="en-US" sz="7200" b="1" dirty="0"/>
              <a:t>IN 2012, THE ROYAL COLLEGE OF NURSES BEGAN TO PUT UP MEMORIALS FOR NURSES.</a:t>
            </a:r>
          </a:p>
          <a:p>
            <a:pPr marL="0" indent="0" algn="ctr">
              <a:buNone/>
            </a:pPr>
            <a:r>
              <a:rPr lang="en-US" sz="7200" dirty="0"/>
              <a:t>How many Nurses died upon active service in WW1+WW2?</a:t>
            </a:r>
          </a:p>
        </p:txBody>
      </p:sp>
    </p:spTree>
    <p:extLst>
      <p:ext uri="{BB962C8B-B14F-4D97-AF65-F5344CB8AC3E}">
        <p14:creationId xmlns:p14="http://schemas.microsoft.com/office/powerpoint/2010/main" val="339715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48EFD3-1A2F-934D-BC75-32D4401B284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12656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(b) The Impact of WW2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7442791" y="1690689"/>
            <a:ext cx="4587832" cy="5039720"/>
          </a:xfrm>
        </p:spPr>
        <p:txBody>
          <a:bodyPr>
            <a:noAutofit/>
          </a:bodyPr>
          <a:lstStyle/>
          <a:p>
            <a:pPr marL="0" indent="0">
              <a:buNone/>
            </a:pPr>
            <a:r>
              <a:rPr lang="en-US" b="1" dirty="0"/>
              <a:t>During WW1, doctors had realized it was essential to clean &amp; treat wounds to avoid gangrene. </a:t>
            </a:r>
            <a:r>
              <a:rPr lang="en-US" b="1" dirty="0">
                <a:solidFill>
                  <a:srgbClr val="FF0000"/>
                </a:solidFill>
              </a:rPr>
              <a:t>The average time-gap between injury and operation, however, was 14 hours. </a:t>
            </a:r>
            <a:r>
              <a:rPr lang="en-US" b="1" dirty="0"/>
              <a:t>PENICILLIN was particularly effective in preventing gangrene, so new mass-production of Penicillin after 1943 made it a key factor in increased Soldier survival rates.</a:t>
            </a:r>
          </a:p>
        </p:txBody>
      </p:sp>
      <p:pic>
        <p:nvPicPr>
          <p:cNvPr id="6" name="Picture 5">
            <a:extLst>
              <a:ext uri="{FF2B5EF4-FFF2-40B4-BE49-F238E27FC236}">
                <a16:creationId xmlns:a16="http://schemas.microsoft.com/office/drawing/2014/main" id="{D642330F-C49D-3F4B-B3F7-ED2A21FDC438}"/>
              </a:ext>
            </a:extLst>
          </p:cNvPr>
          <p:cNvPicPr>
            <a:picLocks noChangeAspect="1"/>
          </p:cNvPicPr>
          <p:nvPr/>
        </p:nvPicPr>
        <p:blipFill>
          <a:blip r:embed="rId2"/>
          <a:stretch>
            <a:fillRect/>
          </a:stretch>
        </p:blipFill>
        <p:spPr>
          <a:xfrm>
            <a:off x="161377" y="1679135"/>
            <a:ext cx="7120038" cy="5051274"/>
          </a:xfrm>
          <a:prstGeom prst="rect">
            <a:avLst/>
          </a:prstGeom>
        </p:spPr>
      </p:pic>
    </p:spTree>
    <p:extLst>
      <p:ext uri="{BB962C8B-B14F-4D97-AF65-F5344CB8AC3E}">
        <p14:creationId xmlns:p14="http://schemas.microsoft.com/office/powerpoint/2010/main" val="1030187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(b) The Impact of WW2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50745" y="1818281"/>
            <a:ext cx="7407328" cy="4674594"/>
          </a:xfrm>
        </p:spPr>
        <p:txBody>
          <a:bodyPr>
            <a:noAutofit/>
          </a:bodyPr>
          <a:lstStyle/>
          <a:p>
            <a:pPr marL="0" indent="0">
              <a:buNone/>
            </a:pPr>
            <a:r>
              <a:rPr lang="en-US" dirty="0"/>
              <a:t>The biggest advance in surgical techniques was in the development of plastic surgery. </a:t>
            </a:r>
            <a:r>
              <a:rPr lang="en-US" b="1" dirty="0"/>
              <a:t>In their 1920 book, PLASTIC SURGERY OF THE FACE, Harold Gillies &amp; T.P. </a:t>
            </a:r>
            <a:r>
              <a:rPr lang="en-US" b="1" dirty="0" err="1"/>
              <a:t>Kilner</a:t>
            </a:r>
            <a:r>
              <a:rPr lang="en-US" b="1" dirty="0"/>
              <a:t> wrote about their WW1 experiences; Gillies was insistent that facial reconstruction of features should be undertaken with dental &amp; other medical experts. </a:t>
            </a:r>
            <a:r>
              <a:rPr lang="en-US" b="1" dirty="0">
                <a:solidFill>
                  <a:srgbClr val="FF0000"/>
                </a:solidFill>
              </a:rPr>
              <a:t>His lectures on new techniques of plastic surgery saw Harold Gillies recognized with a knighthood in 1930. </a:t>
            </a:r>
            <a:r>
              <a:rPr lang="en-US" dirty="0"/>
              <a:t>The same year, his NZ relative, Archibald McIndoe, moved to Britain to specialize in plastic surgery; becoming RAF Consultant Surgeon, 1938.</a:t>
            </a:r>
          </a:p>
        </p:txBody>
      </p:sp>
      <p:pic>
        <p:nvPicPr>
          <p:cNvPr id="4" name="Picture 3">
            <a:extLst>
              <a:ext uri="{FF2B5EF4-FFF2-40B4-BE49-F238E27FC236}">
                <a16:creationId xmlns:a16="http://schemas.microsoft.com/office/drawing/2014/main" id="{C4C42CB9-9A85-9347-BA0D-EC28FC31517C}"/>
              </a:ext>
            </a:extLst>
          </p:cNvPr>
          <p:cNvPicPr>
            <a:picLocks noChangeAspect="1"/>
          </p:cNvPicPr>
          <p:nvPr/>
        </p:nvPicPr>
        <p:blipFill rotWithShape="1">
          <a:blip r:embed="rId2"/>
          <a:srcRect l="9753" r="13643"/>
          <a:stretch/>
        </p:blipFill>
        <p:spPr>
          <a:xfrm>
            <a:off x="7558073" y="365126"/>
            <a:ext cx="4494027" cy="6127748"/>
          </a:xfrm>
          <a:prstGeom prst="rect">
            <a:avLst/>
          </a:prstGeom>
        </p:spPr>
      </p:pic>
    </p:spTree>
    <p:extLst>
      <p:ext uri="{BB962C8B-B14F-4D97-AF65-F5344CB8AC3E}">
        <p14:creationId xmlns:p14="http://schemas.microsoft.com/office/powerpoint/2010/main" val="3473467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(b) The Impact of WW2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6996223" y="1690689"/>
            <a:ext cx="5034399" cy="5039720"/>
          </a:xfrm>
        </p:spPr>
        <p:txBody>
          <a:bodyPr>
            <a:noAutofit/>
          </a:bodyPr>
          <a:lstStyle/>
          <a:p>
            <a:pPr marL="0" indent="0">
              <a:buNone/>
            </a:pPr>
            <a:r>
              <a:rPr lang="en-US" b="1" dirty="0">
                <a:solidFill>
                  <a:srgbClr val="FF0000"/>
                </a:solidFill>
              </a:rPr>
              <a:t>When WW2 broke out (1</a:t>
            </a:r>
            <a:r>
              <a:rPr lang="en-US" b="1" baseline="30000" dirty="0">
                <a:solidFill>
                  <a:srgbClr val="FF0000"/>
                </a:solidFill>
              </a:rPr>
              <a:t>st</a:t>
            </a:r>
            <a:r>
              <a:rPr lang="en-US" b="1" dirty="0">
                <a:solidFill>
                  <a:srgbClr val="FF0000"/>
                </a:solidFill>
              </a:rPr>
              <a:t> Sept. 1939) there were only 4 fully experienced Plastic Surgeons in Britain. </a:t>
            </a:r>
            <a:r>
              <a:rPr lang="en-US" b="1" dirty="0"/>
              <a:t>These were each asked to head up 4 separate Plastic Surgery Units – </a:t>
            </a:r>
            <a:r>
              <a:rPr lang="en-US" b="1" dirty="0">
                <a:solidFill>
                  <a:srgbClr val="FF0000"/>
                </a:solidFill>
              </a:rPr>
              <a:t>McIndoe led a Research Centre based at the Queen Victoria Hospital, East </a:t>
            </a:r>
            <a:r>
              <a:rPr lang="en-US" b="1" dirty="0" err="1">
                <a:solidFill>
                  <a:srgbClr val="FF0000"/>
                </a:solidFill>
              </a:rPr>
              <a:t>Grinstead</a:t>
            </a:r>
            <a:r>
              <a:rPr lang="en-US" b="1" dirty="0">
                <a:solidFill>
                  <a:srgbClr val="FF0000"/>
                </a:solidFill>
              </a:rPr>
              <a:t>, West Sussex.</a:t>
            </a:r>
            <a:r>
              <a:rPr lang="en-US" b="1" dirty="0"/>
              <a:t> His work became famous in 1940, when he dealt with RAF pilots injured in the Battle of Britain.</a:t>
            </a:r>
          </a:p>
        </p:txBody>
      </p:sp>
      <p:pic>
        <p:nvPicPr>
          <p:cNvPr id="4" name="Picture 3">
            <a:extLst>
              <a:ext uri="{FF2B5EF4-FFF2-40B4-BE49-F238E27FC236}">
                <a16:creationId xmlns:a16="http://schemas.microsoft.com/office/drawing/2014/main" id="{ADC7C3EF-C145-8940-9618-436F44E1CF63}"/>
              </a:ext>
            </a:extLst>
          </p:cNvPr>
          <p:cNvPicPr>
            <a:picLocks noChangeAspect="1"/>
          </p:cNvPicPr>
          <p:nvPr/>
        </p:nvPicPr>
        <p:blipFill rotWithShape="1">
          <a:blip r:embed="rId2"/>
          <a:srcRect l="3608" t="2780" r="1771"/>
          <a:stretch/>
        </p:blipFill>
        <p:spPr>
          <a:xfrm>
            <a:off x="95693" y="1690689"/>
            <a:ext cx="6804837" cy="4802185"/>
          </a:xfrm>
          <a:prstGeom prst="rect">
            <a:avLst/>
          </a:prstGeom>
        </p:spPr>
      </p:pic>
    </p:spTree>
    <p:extLst>
      <p:ext uri="{BB962C8B-B14F-4D97-AF65-F5344CB8AC3E}">
        <p14:creationId xmlns:p14="http://schemas.microsoft.com/office/powerpoint/2010/main" val="556281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(b) The Impact of WW2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50744" y="1818281"/>
            <a:ext cx="7515329" cy="4674594"/>
          </a:xfrm>
        </p:spPr>
        <p:txBody>
          <a:bodyPr>
            <a:noAutofit/>
          </a:bodyPr>
          <a:lstStyle/>
          <a:p>
            <a:pPr marL="0" indent="0">
              <a:buNone/>
            </a:pPr>
            <a:r>
              <a:rPr lang="en-US" b="1" dirty="0"/>
              <a:t>Planes that caught on fire caused deep burns:</a:t>
            </a:r>
          </a:p>
          <a:p>
            <a:r>
              <a:rPr lang="en-US" b="1" dirty="0">
                <a:solidFill>
                  <a:srgbClr val="FF0000"/>
                </a:solidFill>
              </a:rPr>
              <a:t>Damaged Muscles &amp; Nerves restricted feeling in burned areas and movement</a:t>
            </a:r>
          </a:p>
          <a:p>
            <a:r>
              <a:rPr lang="en-US" b="1" dirty="0">
                <a:solidFill>
                  <a:srgbClr val="FF0000"/>
                </a:solidFill>
              </a:rPr>
              <a:t>Disfigurement led to psychological problems</a:t>
            </a:r>
          </a:p>
          <a:p>
            <a:pPr marL="0" indent="0">
              <a:buNone/>
            </a:pPr>
            <a:r>
              <a:rPr lang="en-US" b="1" dirty="0"/>
              <a:t>Treatment for burns developed during WW2:</a:t>
            </a:r>
          </a:p>
          <a:p>
            <a:r>
              <a:rPr lang="en-US" b="1" dirty="0">
                <a:solidFill>
                  <a:srgbClr val="0070C0"/>
                </a:solidFill>
              </a:rPr>
              <a:t>A chemical coating protected burns, but the chemical shrank tissue around the burns</a:t>
            </a:r>
          </a:p>
          <a:p>
            <a:r>
              <a:rPr lang="en-US" b="1" dirty="0">
                <a:solidFill>
                  <a:srgbClr val="0070C0"/>
                </a:solidFill>
              </a:rPr>
              <a:t>McIndoe noticed burned pilots who crashed in the sea healed better, so McIndoe banned the chemical treatment &amp; used Saline Baths instead</a:t>
            </a:r>
          </a:p>
        </p:txBody>
      </p:sp>
      <p:pic>
        <p:nvPicPr>
          <p:cNvPr id="5" name="Picture 4">
            <a:extLst>
              <a:ext uri="{FF2B5EF4-FFF2-40B4-BE49-F238E27FC236}">
                <a16:creationId xmlns:a16="http://schemas.microsoft.com/office/drawing/2014/main" id="{89F12200-7852-834E-B5E6-0C9D5C677548}"/>
              </a:ext>
            </a:extLst>
          </p:cNvPr>
          <p:cNvPicPr>
            <a:picLocks noChangeAspect="1"/>
          </p:cNvPicPr>
          <p:nvPr/>
        </p:nvPicPr>
        <p:blipFill rotWithShape="1">
          <a:blip r:embed="rId2"/>
          <a:srcRect l="16851" r="4858"/>
          <a:stretch/>
        </p:blipFill>
        <p:spPr>
          <a:xfrm>
            <a:off x="7666073" y="1818281"/>
            <a:ext cx="4469310" cy="4497459"/>
          </a:xfrm>
          <a:prstGeom prst="rect">
            <a:avLst/>
          </a:prstGeom>
        </p:spPr>
      </p:pic>
    </p:spTree>
    <p:extLst>
      <p:ext uri="{BB962C8B-B14F-4D97-AF65-F5344CB8AC3E}">
        <p14:creationId xmlns:p14="http://schemas.microsoft.com/office/powerpoint/2010/main" val="9634482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(b) The Impact of WW2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007936" y="1690689"/>
            <a:ext cx="7022688" cy="5039720"/>
          </a:xfrm>
        </p:spPr>
        <p:txBody>
          <a:bodyPr>
            <a:noAutofit/>
          </a:bodyPr>
          <a:lstStyle/>
          <a:p>
            <a:pPr marL="0" indent="0">
              <a:buNone/>
            </a:pPr>
            <a:r>
              <a:rPr lang="en-US" dirty="0"/>
              <a:t>Skin Grafts were in their infancy during WW1. Transplanted tissues need a good blood supply otherwise the grafts will not be successful.</a:t>
            </a:r>
          </a:p>
          <a:p>
            <a:r>
              <a:rPr lang="en-US" b="1" dirty="0"/>
              <a:t>In WW1, </a:t>
            </a:r>
            <a:r>
              <a:rPr lang="en-US" b="1" dirty="0" err="1"/>
              <a:t>Ukranian</a:t>
            </a:r>
            <a:r>
              <a:rPr lang="en-US" b="1" dirty="0"/>
              <a:t> surgeon VLADIMIR FILATOV developed PEDICLE SKIN GRAFTS; growing flaps of skin for grafting. </a:t>
            </a:r>
          </a:p>
          <a:p>
            <a:r>
              <a:rPr lang="en-US" b="1" dirty="0">
                <a:solidFill>
                  <a:srgbClr val="FF0000"/>
                </a:solidFill>
              </a:rPr>
              <a:t>In WW2, HAROLD GILLIES developed PEDICLE TUBES and VLADIMIR FILATOV developed EYE TRANSPLANTS.</a:t>
            </a:r>
          </a:p>
          <a:p>
            <a:r>
              <a:rPr lang="en-US" b="1" dirty="0"/>
              <a:t>Scientist LEONARD COLEBROOK discovered ways of dealing with infections in burns.</a:t>
            </a:r>
          </a:p>
        </p:txBody>
      </p:sp>
      <p:pic>
        <p:nvPicPr>
          <p:cNvPr id="5" name="Picture 4">
            <a:extLst>
              <a:ext uri="{FF2B5EF4-FFF2-40B4-BE49-F238E27FC236}">
                <a16:creationId xmlns:a16="http://schemas.microsoft.com/office/drawing/2014/main" id="{7F794ACA-9F37-EE45-B8B7-43858D458382}"/>
              </a:ext>
            </a:extLst>
          </p:cNvPr>
          <p:cNvPicPr>
            <a:picLocks noChangeAspect="1"/>
          </p:cNvPicPr>
          <p:nvPr/>
        </p:nvPicPr>
        <p:blipFill rotWithShape="1">
          <a:blip r:embed="rId2"/>
          <a:srcRect l="32061" t="11002" r="8606"/>
          <a:stretch/>
        </p:blipFill>
        <p:spPr>
          <a:xfrm>
            <a:off x="161376" y="1690689"/>
            <a:ext cx="4846560" cy="4734919"/>
          </a:xfrm>
          <a:prstGeom prst="rect">
            <a:avLst/>
          </a:prstGeom>
        </p:spPr>
      </p:pic>
    </p:spTree>
    <p:extLst>
      <p:ext uri="{BB962C8B-B14F-4D97-AF65-F5344CB8AC3E}">
        <p14:creationId xmlns:p14="http://schemas.microsoft.com/office/powerpoint/2010/main" val="23115012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(b) The Impact of WW2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40111" y="1591378"/>
            <a:ext cx="7472801" cy="5266622"/>
          </a:xfrm>
        </p:spPr>
        <p:txBody>
          <a:bodyPr>
            <a:noAutofit/>
          </a:bodyPr>
          <a:lstStyle/>
          <a:p>
            <a:pPr marL="0" indent="0">
              <a:buNone/>
            </a:pPr>
            <a:r>
              <a:rPr lang="en-US" b="1" dirty="0">
                <a:solidFill>
                  <a:srgbClr val="FF0000"/>
                </a:solidFill>
              </a:rPr>
              <a:t>Patients of Archibald McIndoe called themselves the “GUINEA PIG CLUB” </a:t>
            </a:r>
            <a:r>
              <a:rPr lang="en-US" b="1" dirty="0"/>
              <a:t>– the new techniques were trial &amp; error, treatments were untested &amp; some patients endured over 30 operations each. Positivity was promoted in patients:</a:t>
            </a:r>
          </a:p>
          <a:p>
            <a:r>
              <a:rPr lang="en-US" b="1" dirty="0">
                <a:solidFill>
                  <a:srgbClr val="0070C0"/>
                </a:solidFill>
              </a:rPr>
              <a:t>They wore their Army uniforms &amp; walked about</a:t>
            </a:r>
          </a:p>
          <a:p>
            <a:r>
              <a:rPr lang="en-US" b="1" dirty="0">
                <a:solidFill>
                  <a:srgbClr val="0070C0"/>
                </a:solidFill>
              </a:rPr>
              <a:t>A barrel of beer was kept on the Ward</a:t>
            </a:r>
          </a:p>
          <a:p>
            <a:r>
              <a:rPr lang="en-US" b="1" dirty="0">
                <a:solidFill>
                  <a:srgbClr val="0070C0"/>
                </a:solidFill>
              </a:rPr>
              <a:t>Even smoking was permitted!</a:t>
            </a:r>
          </a:p>
          <a:p>
            <a:pPr marL="0" indent="0">
              <a:buNone/>
            </a:pPr>
            <a:r>
              <a:rPr lang="en-US" b="1" dirty="0"/>
              <a:t>“Guinea Pig Club” Patients were accepted in areas around the Hospital &amp; East </a:t>
            </a:r>
            <a:r>
              <a:rPr lang="en-US" b="1" dirty="0" err="1"/>
              <a:t>Grinstead</a:t>
            </a:r>
            <a:r>
              <a:rPr lang="en-US" b="1" dirty="0"/>
              <a:t> was hailed as </a:t>
            </a:r>
            <a:r>
              <a:rPr lang="en-US" b="1" dirty="0">
                <a:solidFill>
                  <a:srgbClr val="FF0000"/>
                </a:solidFill>
              </a:rPr>
              <a:t>“The Village where No One stared.” </a:t>
            </a:r>
            <a:r>
              <a:rPr lang="en-US" b="1" dirty="0"/>
              <a:t>In 1947, McIndoe was knighted, just like Gillies.</a:t>
            </a:r>
          </a:p>
        </p:txBody>
      </p:sp>
      <p:pic>
        <p:nvPicPr>
          <p:cNvPr id="17410" name="Picture 2" descr="The beginnings of plastic surgery: The formation of the Guinea Pig Club  during World War II.">
            <a:extLst>
              <a:ext uri="{FF2B5EF4-FFF2-40B4-BE49-F238E27FC236}">
                <a16:creationId xmlns:a16="http://schemas.microsoft.com/office/drawing/2014/main" id="{19066449-E114-3C43-B6B8-E05C18764F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883" r="6059"/>
          <a:stretch/>
        </p:blipFill>
        <p:spPr bwMode="auto">
          <a:xfrm>
            <a:off x="7612912" y="1690690"/>
            <a:ext cx="4442515" cy="4935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648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The Guinea Pig Club: New Zealand connections - Air Force Museum">
            <a:extLst>
              <a:ext uri="{FF2B5EF4-FFF2-40B4-BE49-F238E27FC236}">
                <a16:creationId xmlns:a16="http://schemas.microsoft.com/office/drawing/2014/main" id="{A9E42EB2-A4C8-1540-AAA6-A28B3C3372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55" t="4496" r="4805" b="7287"/>
          <a:stretch/>
        </p:blipFill>
        <p:spPr bwMode="auto">
          <a:xfrm>
            <a:off x="928575" y="125811"/>
            <a:ext cx="5167425" cy="66073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9025C7A-6EFE-6846-AA35-4C1B8BC6D017}"/>
              </a:ext>
            </a:extLst>
          </p:cNvPr>
          <p:cNvPicPr>
            <a:picLocks noChangeAspect="1"/>
          </p:cNvPicPr>
          <p:nvPr/>
        </p:nvPicPr>
        <p:blipFill>
          <a:blip r:embed="rId3"/>
          <a:stretch>
            <a:fillRect/>
          </a:stretch>
        </p:blipFill>
        <p:spPr>
          <a:xfrm>
            <a:off x="6273210" y="124854"/>
            <a:ext cx="4990216" cy="6608292"/>
          </a:xfrm>
          <a:prstGeom prst="rect">
            <a:avLst/>
          </a:prstGeom>
        </p:spPr>
      </p:pic>
    </p:spTree>
    <p:extLst>
      <p:ext uri="{BB962C8B-B14F-4D97-AF65-F5344CB8AC3E}">
        <p14:creationId xmlns:p14="http://schemas.microsoft.com/office/powerpoint/2010/main" val="3650931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(b) The Impact of WW2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391247" y="1563096"/>
            <a:ext cx="7479888" cy="5294903"/>
          </a:xfrm>
        </p:spPr>
        <p:txBody>
          <a:bodyPr>
            <a:noAutofit/>
          </a:bodyPr>
          <a:lstStyle/>
          <a:p>
            <a:pPr marL="0" indent="0">
              <a:buNone/>
            </a:pPr>
            <a:r>
              <a:rPr lang="en-US" b="1" dirty="0">
                <a:solidFill>
                  <a:srgbClr val="FF0000"/>
                </a:solidFill>
              </a:rPr>
              <a:t>After US surgeon, Harvey Cushing, had began neurosurgery during WW1, a British surgeon, Wylie </a:t>
            </a:r>
            <a:r>
              <a:rPr lang="en-US" b="1" dirty="0" err="1">
                <a:solidFill>
                  <a:srgbClr val="FF0000"/>
                </a:solidFill>
              </a:rPr>
              <a:t>McKissock</a:t>
            </a:r>
            <a:r>
              <a:rPr lang="en-US" b="1" dirty="0">
                <a:solidFill>
                  <a:srgbClr val="FF0000"/>
                </a:solidFill>
              </a:rPr>
              <a:t> followed up in the 1930s. </a:t>
            </a:r>
            <a:r>
              <a:rPr lang="en-US" dirty="0"/>
              <a:t>After researching in Sweden &amp; America, he developed new techniques in neurosurgery &amp; set up a vital Neurosurgical Unit during WW2. </a:t>
            </a:r>
          </a:p>
          <a:p>
            <a:pPr marL="0" indent="0">
              <a:buNone/>
            </a:pPr>
            <a:r>
              <a:rPr lang="en-US" b="1" dirty="0">
                <a:solidFill>
                  <a:srgbClr val="FF0000"/>
                </a:solidFill>
              </a:rPr>
              <a:t>Another US surgeon, Dwight Harken, made a huge step forward when he developed a new technique to remove bullets &amp; shrapnel from the heart. </a:t>
            </a:r>
            <a:r>
              <a:rPr lang="en-US" dirty="0"/>
              <a:t>He carried out 130 successful operations without a single death occurring. </a:t>
            </a:r>
            <a:r>
              <a:rPr lang="en-US" b="1" dirty="0">
                <a:solidFill>
                  <a:srgbClr val="0070C0"/>
                </a:solidFill>
              </a:rPr>
              <a:t>Without Dwight Harken’s work, modern heart surgery would not be possible today.</a:t>
            </a:r>
          </a:p>
        </p:txBody>
      </p:sp>
      <p:pic>
        <p:nvPicPr>
          <p:cNvPr id="4" name="Picture 3">
            <a:extLst>
              <a:ext uri="{FF2B5EF4-FFF2-40B4-BE49-F238E27FC236}">
                <a16:creationId xmlns:a16="http://schemas.microsoft.com/office/drawing/2014/main" id="{B6402DC7-6942-5A46-B950-1D72080120B6}"/>
              </a:ext>
            </a:extLst>
          </p:cNvPr>
          <p:cNvPicPr>
            <a:picLocks noChangeAspect="1"/>
          </p:cNvPicPr>
          <p:nvPr/>
        </p:nvPicPr>
        <p:blipFill>
          <a:blip r:embed="rId2"/>
          <a:stretch>
            <a:fillRect/>
          </a:stretch>
        </p:blipFill>
        <p:spPr>
          <a:xfrm>
            <a:off x="320865" y="1563097"/>
            <a:ext cx="3950847" cy="5039721"/>
          </a:xfrm>
          <a:prstGeom prst="rect">
            <a:avLst/>
          </a:prstGeom>
        </p:spPr>
      </p:pic>
    </p:spTree>
    <p:extLst>
      <p:ext uri="{BB962C8B-B14F-4D97-AF65-F5344CB8AC3E}">
        <p14:creationId xmlns:p14="http://schemas.microsoft.com/office/powerpoint/2010/main" val="1777572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a:xfrm>
            <a:off x="1524000" y="532525"/>
            <a:ext cx="9144000" cy="2387600"/>
          </a:xfrm>
        </p:spPr>
        <p:txBody>
          <a:bodyPr>
            <a:normAutofit/>
          </a:bodyPr>
          <a:lstStyle/>
          <a:p>
            <a:r>
              <a:rPr lang="en-US" sz="8000" b="1" dirty="0"/>
              <a:t>Edexcel IGCSE History</a:t>
            </a:r>
            <a:br>
              <a:rPr lang="en-US" sz="8000" b="1" dirty="0"/>
            </a:br>
            <a:r>
              <a:rPr lang="en-US" sz="8000" b="1" dirty="0"/>
              <a:t>P2: Breadth Study B2</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a:xfrm>
            <a:off x="966951" y="3150093"/>
            <a:ext cx="10258097" cy="3466464"/>
          </a:xfrm>
        </p:spPr>
        <p:txBody>
          <a:bodyPr>
            <a:noAutofit/>
          </a:bodyPr>
          <a:lstStyle/>
          <a:p>
            <a:r>
              <a:rPr lang="en-US" sz="6000" dirty="0">
                <a:solidFill>
                  <a:srgbClr val="FF0000"/>
                </a:solidFill>
              </a:rPr>
              <a:t>Changes in Medicine, </a:t>
            </a:r>
          </a:p>
          <a:p>
            <a:r>
              <a:rPr lang="en-US" sz="6000" dirty="0">
                <a:solidFill>
                  <a:srgbClr val="FF0000"/>
                </a:solidFill>
              </a:rPr>
              <a:t>1848-1948</a:t>
            </a:r>
            <a:endParaRPr lang="en-US" sz="1000" dirty="0">
              <a:solidFill>
                <a:srgbClr val="FF0000"/>
              </a:solidFill>
            </a:endParaRPr>
          </a:p>
          <a:p>
            <a:r>
              <a:rPr lang="en-US" sz="4000" b="1" dirty="0">
                <a:solidFill>
                  <a:srgbClr val="0070C0"/>
                </a:solidFill>
              </a:rPr>
              <a:t>5. Advances in Medicine, Surgery </a:t>
            </a:r>
          </a:p>
          <a:p>
            <a:r>
              <a:rPr lang="en-US" sz="4000" b="1" dirty="0">
                <a:solidFill>
                  <a:srgbClr val="0070C0"/>
                </a:solidFill>
              </a:rPr>
              <a:t>&amp; Public Health, 1920-1948</a:t>
            </a:r>
          </a:p>
        </p:txBody>
      </p:sp>
    </p:spTree>
    <p:extLst>
      <p:ext uri="{BB962C8B-B14F-4D97-AF65-F5344CB8AC3E}">
        <p14:creationId xmlns:p14="http://schemas.microsoft.com/office/powerpoint/2010/main" val="4333036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(b) The Impact of WW2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46513" y="1453155"/>
            <a:ext cx="5424947" cy="5404845"/>
          </a:xfrm>
        </p:spPr>
        <p:txBody>
          <a:bodyPr>
            <a:noAutofit/>
          </a:bodyPr>
          <a:lstStyle/>
          <a:p>
            <a:pPr marL="0" indent="0">
              <a:buNone/>
            </a:pPr>
            <a:r>
              <a:rPr lang="en-US" dirty="0"/>
              <a:t>Blood Transfusions also developed throughout WW2, into an efficient organization – storing &amp; delivering blood wherever it was needed. </a:t>
            </a:r>
            <a:r>
              <a:rPr lang="en-US" b="1" dirty="0">
                <a:solidFill>
                  <a:srgbClr val="FF0000"/>
                </a:solidFill>
              </a:rPr>
              <a:t>In 1938, with war looming, DR. JANET VAUGHAN collected 50 bottles of blood from volunteer donors – the largest stock of stored blood in London at the time.</a:t>
            </a:r>
            <a:r>
              <a:rPr lang="en-US" b="1" dirty="0"/>
              <a:t> </a:t>
            </a:r>
            <a:r>
              <a:rPr lang="en-US" dirty="0"/>
              <a:t>An Army Blood Supply Depot was set up in Bristol &amp; 4 large civilian blood banks were created across London; in 1940, 8 regional blood </a:t>
            </a:r>
            <a:r>
              <a:rPr lang="en-US" dirty="0" err="1"/>
              <a:t>centres</a:t>
            </a:r>
            <a:r>
              <a:rPr lang="en-US" dirty="0"/>
              <a:t> were set up.</a:t>
            </a:r>
          </a:p>
        </p:txBody>
      </p:sp>
      <p:pic>
        <p:nvPicPr>
          <p:cNvPr id="4" name="Picture 3">
            <a:extLst>
              <a:ext uri="{FF2B5EF4-FFF2-40B4-BE49-F238E27FC236}">
                <a16:creationId xmlns:a16="http://schemas.microsoft.com/office/drawing/2014/main" id="{450162AA-AB53-0A48-ADFF-809C39905A02}"/>
              </a:ext>
            </a:extLst>
          </p:cNvPr>
          <p:cNvPicPr>
            <a:picLocks noChangeAspect="1"/>
          </p:cNvPicPr>
          <p:nvPr/>
        </p:nvPicPr>
        <p:blipFill>
          <a:blip r:embed="rId2"/>
          <a:stretch>
            <a:fillRect/>
          </a:stretch>
        </p:blipFill>
        <p:spPr>
          <a:xfrm>
            <a:off x="5480516" y="365126"/>
            <a:ext cx="3657910" cy="6127748"/>
          </a:xfrm>
          <a:prstGeom prst="rect">
            <a:avLst/>
          </a:prstGeom>
        </p:spPr>
      </p:pic>
      <p:pic>
        <p:nvPicPr>
          <p:cNvPr id="5" name="Picture 4">
            <a:extLst>
              <a:ext uri="{FF2B5EF4-FFF2-40B4-BE49-F238E27FC236}">
                <a16:creationId xmlns:a16="http://schemas.microsoft.com/office/drawing/2014/main" id="{C850D950-BB56-D944-B8FA-8ABC33197DD6}"/>
              </a:ext>
            </a:extLst>
          </p:cNvPr>
          <p:cNvPicPr>
            <a:picLocks noChangeAspect="1"/>
          </p:cNvPicPr>
          <p:nvPr/>
        </p:nvPicPr>
        <p:blipFill>
          <a:blip r:embed="rId3"/>
          <a:stretch>
            <a:fillRect/>
          </a:stretch>
        </p:blipFill>
        <p:spPr>
          <a:xfrm>
            <a:off x="9138427" y="365126"/>
            <a:ext cx="2960410" cy="6127748"/>
          </a:xfrm>
          <a:prstGeom prst="rect">
            <a:avLst/>
          </a:prstGeom>
        </p:spPr>
      </p:pic>
    </p:spTree>
    <p:extLst>
      <p:ext uri="{BB962C8B-B14F-4D97-AF65-F5344CB8AC3E}">
        <p14:creationId xmlns:p14="http://schemas.microsoft.com/office/powerpoint/2010/main" val="1592911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(b) The Impact of WW2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7150453" y="1508125"/>
            <a:ext cx="4800483" cy="5167312"/>
          </a:xfrm>
        </p:spPr>
        <p:txBody>
          <a:bodyPr>
            <a:noAutofit/>
          </a:bodyPr>
          <a:lstStyle/>
          <a:p>
            <a:pPr marL="0" indent="0">
              <a:buNone/>
            </a:pPr>
            <a:r>
              <a:rPr lang="en-US" dirty="0"/>
              <a:t>In total, over 700,000 donors gave blood during WW2. </a:t>
            </a:r>
            <a:r>
              <a:rPr lang="en-US" b="1" dirty="0">
                <a:solidFill>
                  <a:srgbClr val="FF0000"/>
                </a:solidFill>
              </a:rPr>
              <a:t>Doctors also started using BLOOD PLASMA as a substitute for whole blood and even a dried plasma package was developed. </a:t>
            </a:r>
            <a:r>
              <a:rPr lang="en-US" b="1" dirty="0"/>
              <a:t>This innovation made the transportation &amp; storage of blood much simpler.     </a:t>
            </a:r>
            <a:r>
              <a:rPr lang="en-US" b="1" dirty="0">
                <a:solidFill>
                  <a:srgbClr val="FF0000"/>
                </a:solidFill>
              </a:rPr>
              <a:t>When the RHESUS blood group system was discovered in 1939, blood transfusions became even safer.</a:t>
            </a:r>
          </a:p>
        </p:txBody>
      </p:sp>
      <p:pic>
        <p:nvPicPr>
          <p:cNvPr id="5" name="Picture 4">
            <a:extLst>
              <a:ext uri="{FF2B5EF4-FFF2-40B4-BE49-F238E27FC236}">
                <a16:creationId xmlns:a16="http://schemas.microsoft.com/office/drawing/2014/main" id="{5913C17C-09B1-8A4E-A52F-5120647A8CE7}"/>
              </a:ext>
            </a:extLst>
          </p:cNvPr>
          <p:cNvPicPr>
            <a:picLocks noChangeAspect="1"/>
          </p:cNvPicPr>
          <p:nvPr/>
        </p:nvPicPr>
        <p:blipFill>
          <a:blip r:embed="rId2"/>
          <a:stretch>
            <a:fillRect/>
          </a:stretch>
        </p:blipFill>
        <p:spPr>
          <a:xfrm>
            <a:off x="160373" y="1508124"/>
            <a:ext cx="3477444" cy="4984750"/>
          </a:xfrm>
          <a:prstGeom prst="rect">
            <a:avLst/>
          </a:prstGeom>
        </p:spPr>
      </p:pic>
      <p:pic>
        <p:nvPicPr>
          <p:cNvPr id="6" name="Picture 5">
            <a:extLst>
              <a:ext uri="{FF2B5EF4-FFF2-40B4-BE49-F238E27FC236}">
                <a16:creationId xmlns:a16="http://schemas.microsoft.com/office/drawing/2014/main" id="{64D7B7A9-EF87-CA45-9D13-EBADC7D4A3AA}"/>
              </a:ext>
            </a:extLst>
          </p:cNvPr>
          <p:cNvPicPr>
            <a:picLocks noChangeAspect="1"/>
          </p:cNvPicPr>
          <p:nvPr/>
        </p:nvPicPr>
        <p:blipFill>
          <a:blip r:embed="rId3"/>
          <a:stretch>
            <a:fillRect/>
          </a:stretch>
        </p:blipFill>
        <p:spPr>
          <a:xfrm>
            <a:off x="3735456" y="1508124"/>
            <a:ext cx="3317358" cy="4984749"/>
          </a:xfrm>
          <a:prstGeom prst="rect">
            <a:avLst/>
          </a:prstGeom>
        </p:spPr>
      </p:pic>
    </p:spTree>
    <p:extLst>
      <p:ext uri="{BB962C8B-B14F-4D97-AF65-F5344CB8AC3E}">
        <p14:creationId xmlns:p14="http://schemas.microsoft.com/office/powerpoint/2010/main" val="14904692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(b) The Impact of WW2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84737" y="1580746"/>
            <a:ext cx="5297357" cy="5170929"/>
          </a:xfrm>
        </p:spPr>
        <p:txBody>
          <a:bodyPr>
            <a:noAutofit/>
          </a:bodyPr>
          <a:lstStyle/>
          <a:p>
            <a:pPr marL="0" indent="0">
              <a:buNone/>
            </a:pPr>
            <a:r>
              <a:rPr lang="en-US" b="1" dirty="0">
                <a:solidFill>
                  <a:srgbClr val="0070C0"/>
                </a:solidFill>
              </a:rPr>
              <a:t>Tetanus</a:t>
            </a:r>
            <a:r>
              <a:rPr lang="en-US" dirty="0"/>
              <a:t> is a disease caused when microorganisms enter a wound and get into the bloodstream. It causes muscle spasms, high temperature &amp; rapid heartbeat – often ending in death</a:t>
            </a:r>
            <a:r>
              <a:rPr lang="en-US" b="1" dirty="0">
                <a:solidFill>
                  <a:srgbClr val="FF0000"/>
                </a:solidFill>
              </a:rPr>
              <a:t>. Bacteriologists had been developing a Tetanus vaccine in 1939, just as WW2 was starting. </a:t>
            </a:r>
            <a:r>
              <a:rPr lang="en-US" b="1" dirty="0"/>
              <a:t>At the Battle of Dunkirk, over 17,000 vaccinated soldiers were wounded. </a:t>
            </a:r>
            <a:r>
              <a:rPr lang="en-US" b="1" dirty="0">
                <a:solidFill>
                  <a:srgbClr val="FF0000"/>
                </a:solidFill>
              </a:rPr>
              <a:t>Not a single one of the vaccinated soldiers developed Tetanus.</a:t>
            </a:r>
          </a:p>
        </p:txBody>
      </p:sp>
      <p:pic>
        <p:nvPicPr>
          <p:cNvPr id="6" name="Picture 5">
            <a:extLst>
              <a:ext uri="{FF2B5EF4-FFF2-40B4-BE49-F238E27FC236}">
                <a16:creationId xmlns:a16="http://schemas.microsoft.com/office/drawing/2014/main" id="{084A6176-BE53-7841-BAF0-0D569F7AA35A}"/>
              </a:ext>
            </a:extLst>
          </p:cNvPr>
          <p:cNvPicPr>
            <a:picLocks noChangeAspect="1"/>
          </p:cNvPicPr>
          <p:nvPr/>
        </p:nvPicPr>
        <p:blipFill rotWithShape="1">
          <a:blip r:embed="rId2"/>
          <a:srcRect l="6558"/>
          <a:stretch/>
        </p:blipFill>
        <p:spPr>
          <a:xfrm>
            <a:off x="5775988" y="1580746"/>
            <a:ext cx="6131275" cy="4912128"/>
          </a:xfrm>
          <a:prstGeom prst="rect">
            <a:avLst/>
          </a:prstGeom>
        </p:spPr>
      </p:pic>
    </p:spTree>
    <p:extLst>
      <p:ext uri="{BB962C8B-B14F-4D97-AF65-F5344CB8AC3E}">
        <p14:creationId xmlns:p14="http://schemas.microsoft.com/office/powerpoint/2010/main" val="2684916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(b) The Impact of WW2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438554" y="1508126"/>
            <a:ext cx="6581554" cy="5167312"/>
          </a:xfrm>
        </p:spPr>
        <p:txBody>
          <a:bodyPr>
            <a:noAutofit/>
          </a:bodyPr>
          <a:lstStyle/>
          <a:p>
            <a:pPr marL="0" indent="0">
              <a:buNone/>
            </a:pPr>
            <a:r>
              <a:rPr lang="en-US" b="1" dirty="0"/>
              <a:t>Post-Traumatic Stress Disorder (PTSD) had been evident in WW1, known as “Shell Shock”, but attitudes towards sufferers veered between disbelief it existed to putting it on in cowardice. Treatment for “Shell Shock” was limited to receiving Electric Shocks or being locked away in Mental Asylums. </a:t>
            </a:r>
            <a:r>
              <a:rPr lang="en-US" b="1" dirty="0">
                <a:solidFill>
                  <a:srgbClr val="FF0000"/>
                </a:solidFill>
              </a:rPr>
              <a:t>By WW2, however, 18 Psychiatric Hospitals had been set up for Service Men with mental health problems. </a:t>
            </a:r>
            <a:r>
              <a:rPr lang="en-US" b="1" dirty="0">
                <a:solidFill>
                  <a:srgbClr val="0070C0"/>
                </a:solidFill>
              </a:rPr>
              <a:t>Stately homes, like Cholmondeley Castle, provided pleasant, peaceful convalescence conditions to help PTSD patients recover.   </a:t>
            </a:r>
          </a:p>
        </p:txBody>
      </p:sp>
      <p:pic>
        <p:nvPicPr>
          <p:cNvPr id="4" name="Picture 3">
            <a:extLst>
              <a:ext uri="{FF2B5EF4-FFF2-40B4-BE49-F238E27FC236}">
                <a16:creationId xmlns:a16="http://schemas.microsoft.com/office/drawing/2014/main" id="{9F2C73A5-3169-C849-92F4-F919B1C30A39}"/>
              </a:ext>
            </a:extLst>
          </p:cNvPr>
          <p:cNvPicPr>
            <a:picLocks noChangeAspect="1"/>
          </p:cNvPicPr>
          <p:nvPr/>
        </p:nvPicPr>
        <p:blipFill rotWithShape="1">
          <a:blip r:embed="rId2"/>
          <a:srcRect r="10344"/>
          <a:stretch/>
        </p:blipFill>
        <p:spPr>
          <a:xfrm>
            <a:off x="175437" y="1603818"/>
            <a:ext cx="5172740" cy="4889056"/>
          </a:xfrm>
          <a:prstGeom prst="rect">
            <a:avLst/>
          </a:prstGeom>
        </p:spPr>
      </p:pic>
    </p:spTree>
    <p:extLst>
      <p:ext uri="{BB962C8B-B14F-4D97-AF65-F5344CB8AC3E}">
        <p14:creationId xmlns:p14="http://schemas.microsoft.com/office/powerpoint/2010/main" val="10349833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415636" y="1863970"/>
            <a:ext cx="11649694" cy="4994030"/>
          </a:xfrm>
        </p:spPr>
        <p:txBody>
          <a:bodyPr>
            <a:normAutofit fontScale="85000" lnSpcReduction="20000"/>
          </a:bodyPr>
          <a:lstStyle/>
          <a:p>
            <a:pPr marL="0" indent="0" algn="ctr">
              <a:buNone/>
            </a:pPr>
            <a:r>
              <a:rPr lang="en-US" sz="7200" b="1" dirty="0"/>
              <a:t>How far were developments in Science &amp; Technology responsible for changes in medicine 1905-48?</a:t>
            </a:r>
          </a:p>
          <a:p>
            <a:pPr marL="0" indent="0">
              <a:buNone/>
            </a:pPr>
            <a:r>
              <a:rPr lang="en-US" sz="4800" dirty="0"/>
              <a:t>You may use the following in your answer:</a:t>
            </a:r>
          </a:p>
          <a:p>
            <a:pPr lvl="3"/>
            <a:r>
              <a:rPr lang="en-US" sz="3800" dirty="0"/>
              <a:t>Magic Bullets</a:t>
            </a:r>
          </a:p>
          <a:p>
            <a:pPr lvl="3"/>
            <a:r>
              <a:rPr lang="en-US" sz="3800" dirty="0"/>
              <a:t>Plastic Surgery</a:t>
            </a:r>
          </a:p>
          <a:p>
            <a:pPr marL="0" indent="0">
              <a:buNone/>
            </a:pPr>
            <a:r>
              <a:rPr lang="en-US" sz="4800" dirty="0"/>
              <a:t>You </a:t>
            </a:r>
            <a:r>
              <a:rPr lang="en-US" sz="4800" b="1" dirty="0"/>
              <a:t>must</a:t>
            </a:r>
            <a:r>
              <a:rPr lang="en-US" sz="4800" dirty="0"/>
              <a:t> also use information of your own.</a:t>
            </a:r>
          </a:p>
          <a:p>
            <a:pPr marL="0" indent="0" algn="ctr">
              <a:buNone/>
            </a:pPr>
            <a:r>
              <a:rPr lang="en-US" sz="7200" b="1" dirty="0">
                <a:solidFill>
                  <a:srgbClr val="FF0000"/>
                </a:solidFill>
              </a:rPr>
              <a:t>(16 marks)</a:t>
            </a:r>
          </a:p>
        </p:txBody>
      </p:sp>
    </p:spTree>
    <p:extLst>
      <p:ext uri="{BB962C8B-B14F-4D97-AF65-F5344CB8AC3E}">
        <p14:creationId xmlns:p14="http://schemas.microsoft.com/office/powerpoint/2010/main" val="2346859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4F0A9-ABE7-6947-9838-4CEBD470245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B11C254-1D41-504B-89E0-F086A322129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631933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2DEA6-365F-D94D-880D-518F111A9D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CD91792-B224-6246-BCE0-99411AF0F66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7797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(b) The Impact of WW2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04174" y="1825624"/>
            <a:ext cx="5772644" cy="4860183"/>
          </a:xfrm>
        </p:spPr>
        <p:txBody>
          <a:bodyPr>
            <a:normAutofit lnSpcReduction="10000"/>
          </a:bodyPr>
          <a:lstStyle/>
          <a:p>
            <a:pPr marL="0" indent="0">
              <a:buNone/>
            </a:pPr>
            <a:r>
              <a:rPr lang="en-US" b="1" dirty="0"/>
              <a:t>Immediately after WW1, important developments in Medicine occurred:</a:t>
            </a:r>
          </a:p>
          <a:p>
            <a:r>
              <a:rPr lang="en-US" b="1" dirty="0">
                <a:solidFill>
                  <a:srgbClr val="FF0000"/>
                </a:solidFill>
              </a:rPr>
              <a:t>PRONTOSIL</a:t>
            </a:r>
            <a:r>
              <a:rPr lang="en-US" b="1" dirty="0"/>
              <a:t>, the second “Magic Bullet”, was developed.</a:t>
            </a:r>
          </a:p>
          <a:p>
            <a:r>
              <a:rPr lang="en-US" b="1" dirty="0">
                <a:solidFill>
                  <a:srgbClr val="FF0000"/>
                </a:solidFill>
              </a:rPr>
              <a:t>THE MINISTRY OF HEALTH </a:t>
            </a:r>
            <a:r>
              <a:rPr lang="en-US" b="1" dirty="0"/>
              <a:t>was created in 1919.</a:t>
            </a:r>
          </a:p>
          <a:p>
            <a:r>
              <a:rPr lang="en-US" b="1" dirty="0">
                <a:solidFill>
                  <a:srgbClr val="FF0000"/>
                </a:solidFill>
              </a:rPr>
              <a:t>ISOLATION HOSPITALS </a:t>
            </a:r>
            <a:r>
              <a:rPr lang="en-US" b="1" dirty="0"/>
              <a:t>were set up for TUBERCULOSIS PATIENTS.</a:t>
            </a:r>
          </a:p>
          <a:p>
            <a:r>
              <a:rPr lang="en-US" b="1" dirty="0">
                <a:solidFill>
                  <a:srgbClr val="FF0000"/>
                </a:solidFill>
              </a:rPr>
              <a:t>DIPTHERIA VACCINATIONS </a:t>
            </a:r>
            <a:r>
              <a:rPr lang="en-US" b="1" dirty="0"/>
              <a:t>were encouraged.</a:t>
            </a:r>
          </a:p>
          <a:p>
            <a:r>
              <a:rPr lang="en-US" b="1" dirty="0">
                <a:solidFill>
                  <a:srgbClr val="FF0000"/>
                </a:solidFill>
              </a:rPr>
              <a:t>FREE MILK </a:t>
            </a:r>
            <a:r>
              <a:rPr lang="en-US" b="1" dirty="0"/>
              <a:t>at School helped try to improve children’s health.</a:t>
            </a:r>
          </a:p>
        </p:txBody>
      </p:sp>
      <p:pic>
        <p:nvPicPr>
          <p:cNvPr id="5" name="Picture 4">
            <a:extLst>
              <a:ext uri="{FF2B5EF4-FFF2-40B4-BE49-F238E27FC236}">
                <a16:creationId xmlns:a16="http://schemas.microsoft.com/office/drawing/2014/main" id="{4FC5A09C-084C-A143-B812-76DC4A79A018}"/>
              </a:ext>
            </a:extLst>
          </p:cNvPr>
          <p:cNvPicPr>
            <a:picLocks noChangeAspect="1"/>
          </p:cNvPicPr>
          <p:nvPr/>
        </p:nvPicPr>
        <p:blipFill>
          <a:blip r:embed="rId2"/>
          <a:stretch>
            <a:fillRect/>
          </a:stretch>
        </p:blipFill>
        <p:spPr>
          <a:xfrm>
            <a:off x="5996611" y="1825624"/>
            <a:ext cx="5885998" cy="4667250"/>
          </a:xfrm>
          <a:prstGeom prst="rect">
            <a:avLst/>
          </a:prstGeom>
        </p:spPr>
      </p:pic>
    </p:spTree>
    <p:extLst>
      <p:ext uri="{BB962C8B-B14F-4D97-AF65-F5344CB8AC3E}">
        <p14:creationId xmlns:p14="http://schemas.microsoft.com/office/powerpoint/2010/main" val="3708216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Activity 49</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201881" y="1825624"/>
            <a:ext cx="11768445" cy="4945046"/>
          </a:xfrm>
        </p:spPr>
        <p:txBody>
          <a:bodyPr>
            <a:normAutofit fontScale="92500"/>
          </a:bodyPr>
          <a:lstStyle/>
          <a:p>
            <a:pPr marL="0" indent="0" algn="ctr">
              <a:buNone/>
            </a:pPr>
            <a:r>
              <a:rPr lang="en-US" sz="7200" b="1" dirty="0"/>
              <a:t>RESEARCH SPARKED BY WW1 CONTINUED 1919-1939.</a:t>
            </a:r>
          </a:p>
          <a:p>
            <a:pPr marL="0" indent="0" algn="ctr">
              <a:buNone/>
            </a:pPr>
            <a:r>
              <a:rPr lang="en-US" sz="7200" dirty="0"/>
              <a:t>Can you recall which new areas of Medicine </a:t>
            </a:r>
            <a:r>
              <a:rPr lang="en-US" sz="7200" i="1" dirty="0"/>
              <a:t>Harold Gillies </a:t>
            </a:r>
            <a:r>
              <a:rPr lang="en-US" sz="7200" dirty="0"/>
              <a:t>&amp; </a:t>
            </a:r>
            <a:r>
              <a:rPr lang="en-US" sz="7200" i="1" dirty="0"/>
              <a:t>Harvey Cushing </a:t>
            </a:r>
            <a:r>
              <a:rPr lang="en-US" sz="7200" dirty="0"/>
              <a:t>worked in?</a:t>
            </a:r>
          </a:p>
        </p:txBody>
      </p:sp>
    </p:spTree>
    <p:extLst>
      <p:ext uri="{BB962C8B-B14F-4D97-AF65-F5344CB8AC3E}">
        <p14:creationId xmlns:p14="http://schemas.microsoft.com/office/powerpoint/2010/main" val="1952133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1DDB1-7F34-D840-B5E8-22E237A920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7CEEF74-7661-BB4F-B081-A93A82C9DBD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59937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(b) The Impact of WW2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5379522" y="1690689"/>
            <a:ext cx="6489121" cy="5167311"/>
          </a:xfrm>
        </p:spPr>
        <p:txBody>
          <a:bodyPr>
            <a:normAutofit lnSpcReduction="10000"/>
          </a:bodyPr>
          <a:lstStyle/>
          <a:p>
            <a:pPr marL="0" indent="0">
              <a:buNone/>
            </a:pPr>
            <a:r>
              <a:rPr lang="en-US" b="1" dirty="0"/>
              <a:t>After a period of less urgency, 1919-1939, the Second World War suddenly forced Britain to have to deal with large numbers of injuries. </a:t>
            </a:r>
            <a:r>
              <a:rPr lang="en-US" b="1" dirty="0">
                <a:solidFill>
                  <a:srgbClr val="FF0000"/>
                </a:solidFill>
              </a:rPr>
              <a:t>Unlike in the First World War, however, in addition to British soldiers getting wounded British civilians were hurt too. </a:t>
            </a:r>
            <a:r>
              <a:rPr lang="en-US" b="1" dirty="0"/>
              <a:t>The Blitz brought injuries caused by </a:t>
            </a:r>
            <a:r>
              <a:rPr lang="en-US" b="1" dirty="0">
                <a:solidFill>
                  <a:srgbClr val="0070C0"/>
                </a:solidFill>
              </a:rPr>
              <a:t>EXPLOSIONS, DAMAGED BUILDINGS &amp; FIRE. </a:t>
            </a:r>
            <a:r>
              <a:rPr lang="en-US" b="1" dirty="0">
                <a:solidFill>
                  <a:srgbClr val="FF0000"/>
                </a:solidFill>
              </a:rPr>
              <a:t>Coordinating voluntary &amp; charity hospitals became vital for success in WW2, so the EMERGENCY MEDICAL SERVICE was created in 1939 to ensure enough ambulances &amp; doctors in bombed out areas or expected Luftwaffe targets.</a:t>
            </a:r>
          </a:p>
        </p:txBody>
      </p:sp>
      <p:pic>
        <p:nvPicPr>
          <p:cNvPr id="4" name="Picture 3">
            <a:extLst>
              <a:ext uri="{FF2B5EF4-FFF2-40B4-BE49-F238E27FC236}">
                <a16:creationId xmlns:a16="http://schemas.microsoft.com/office/drawing/2014/main" id="{8D8314EB-0D5E-B24C-A675-8CB94533BDB2}"/>
              </a:ext>
            </a:extLst>
          </p:cNvPr>
          <p:cNvPicPr>
            <a:picLocks noChangeAspect="1"/>
          </p:cNvPicPr>
          <p:nvPr/>
        </p:nvPicPr>
        <p:blipFill>
          <a:blip r:embed="rId2"/>
          <a:stretch>
            <a:fillRect/>
          </a:stretch>
        </p:blipFill>
        <p:spPr>
          <a:xfrm>
            <a:off x="159446" y="1690689"/>
            <a:ext cx="5060631" cy="4802185"/>
          </a:xfrm>
          <a:prstGeom prst="rect">
            <a:avLst/>
          </a:prstGeom>
        </p:spPr>
      </p:pic>
    </p:spTree>
    <p:extLst>
      <p:ext uri="{BB962C8B-B14F-4D97-AF65-F5344CB8AC3E}">
        <p14:creationId xmlns:p14="http://schemas.microsoft.com/office/powerpoint/2010/main" val="4257851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(b) The Impact of WW2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13755" y="1706957"/>
            <a:ext cx="7125195" cy="5167311"/>
          </a:xfrm>
        </p:spPr>
        <p:txBody>
          <a:bodyPr>
            <a:normAutofit lnSpcReduction="10000"/>
          </a:bodyPr>
          <a:lstStyle/>
          <a:p>
            <a:pPr marL="0" indent="0">
              <a:buNone/>
            </a:pPr>
            <a:r>
              <a:rPr lang="en-US" dirty="0"/>
              <a:t>As England’s capital city, London was an obvious target for Nazi bombing raids 1940-1945. </a:t>
            </a:r>
            <a:r>
              <a:rPr lang="en-US" b="1" dirty="0">
                <a:solidFill>
                  <a:srgbClr val="FF0000"/>
                </a:solidFill>
              </a:rPr>
              <a:t>Before war broke out on 1</a:t>
            </a:r>
            <a:r>
              <a:rPr lang="en-US" b="1" baseline="30000" dirty="0">
                <a:solidFill>
                  <a:srgbClr val="FF0000"/>
                </a:solidFill>
              </a:rPr>
              <a:t>st</a:t>
            </a:r>
            <a:r>
              <a:rPr lang="en-US" b="1" dirty="0">
                <a:solidFill>
                  <a:srgbClr val="FF0000"/>
                </a:solidFill>
              </a:rPr>
              <a:t> Sept. 1939, plans had been drawn up to divide London into 10 sections – to establish First Aid &amp; Casualty Sorting </a:t>
            </a:r>
            <a:r>
              <a:rPr lang="en-US" b="1" dirty="0" err="1">
                <a:solidFill>
                  <a:srgbClr val="FF0000"/>
                </a:solidFill>
              </a:rPr>
              <a:t>Centres</a:t>
            </a:r>
            <a:r>
              <a:rPr lang="en-US" b="1" dirty="0">
                <a:solidFill>
                  <a:srgbClr val="FF0000"/>
                </a:solidFill>
              </a:rPr>
              <a:t> near danger zones.</a:t>
            </a:r>
            <a:r>
              <a:rPr lang="en-US" b="1" dirty="0"/>
              <a:t> </a:t>
            </a:r>
          </a:p>
          <a:p>
            <a:pPr marL="0" indent="0">
              <a:buNone/>
            </a:pPr>
            <a:r>
              <a:rPr lang="en-US" b="1" dirty="0"/>
              <a:t>First Aid </a:t>
            </a:r>
            <a:r>
              <a:rPr lang="en-US" b="1" dirty="0" err="1"/>
              <a:t>Centres</a:t>
            </a:r>
            <a:r>
              <a:rPr lang="en-US" b="1" dirty="0"/>
              <a:t> would provide basic treatment, before patients got moved to better-equipped hospitals in safer areas</a:t>
            </a:r>
            <a:r>
              <a:rPr lang="en-US" dirty="0"/>
              <a:t>; </a:t>
            </a:r>
          </a:p>
          <a:p>
            <a:pPr marL="0" indent="0">
              <a:buNone/>
            </a:pPr>
            <a:r>
              <a:rPr lang="en-US" b="1" dirty="0"/>
              <a:t>Casualty Sorting </a:t>
            </a:r>
            <a:r>
              <a:rPr lang="en-US" b="1" dirty="0" err="1"/>
              <a:t>Centres</a:t>
            </a:r>
            <a:r>
              <a:rPr lang="en-US" b="1" dirty="0"/>
              <a:t> were usually set up in Teaching Hospitals, so doctors &amp; nurses gained invaluable experience treating a variety of injuries with the vast numbers of wounded.</a:t>
            </a:r>
          </a:p>
        </p:txBody>
      </p:sp>
      <p:pic>
        <p:nvPicPr>
          <p:cNvPr id="1026" name="Picture 2" descr="London&amp;#39;s night of fires: the beginning of the blitz | The blitz | The  Guardian">
            <a:extLst>
              <a:ext uri="{FF2B5EF4-FFF2-40B4-BE49-F238E27FC236}">
                <a16:creationId xmlns:a16="http://schemas.microsoft.com/office/drawing/2014/main" id="{4087EDD4-D85D-4847-B3DF-1AF670FDD9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570"/>
          <a:stretch/>
        </p:blipFill>
        <p:spPr bwMode="auto">
          <a:xfrm>
            <a:off x="7338950" y="1744171"/>
            <a:ext cx="4515294" cy="4748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358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0" y="365126"/>
            <a:ext cx="12191999" cy="1325563"/>
          </a:xfrm>
        </p:spPr>
        <p:txBody>
          <a:bodyPr/>
          <a:lstStyle/>
          <a:p>
            <a:r>
              <a:rPr lang="en-US" b="1" dirty="0">
                <a:solidFill>
                  <a:srgbClr val="7030A0"/>
                </a:solidFill>
              </a:rPr>
              <a:t>(b) The Impact of WW2 </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4521545" y="1690689"/>
            <a:ext cx="7474689" cy="5039720"/>
          </a:xfrm>
        </p:spPr>
        <p:txBody>
          <a:bodyPr>
            <a:noAutofit/>
          </a:bodyPr>
          <a:lstStyle/>
          <a:p>
            <a:pPr marL="0" indent="0">
              <a:buNone/>
            </a:pPr>
            <a:r>
              <a:rPr lang="en-US" dirty="0"/>
              <a:t>WW2 casualties from bombing put pressure on Hospitals, but these were targeted by Nazi bombs:</a:t>
            </a:r>
          </a:p>
          <a:p>
            <a:r>
              <a:rPr lang="en-US" b="1" dirty="0">
                <a:solidFill>
                  <a:srgbClr val="FF0000"/>
                </a:solidFill>
              </a:rPr>
              <a:t>In South London, a nurse wrote in her diary ‘Medical staff were carrying buckets of sand &amp; water to put out flares ahead of Nazi bombers.’</a:t>
            </a:r>
          </a:p>
          <a:p>
            <a:r>
              <a:rPr lang="en-US" b="1" dirty="0"/>
              <a:t>In Sutton in 1940, a bomb fell on an Emergency Hospital &amp; killed 30 mothers &amp; babies who had been evacuated from Guy’s Hospital.</a:t>
            </a:r>
          </a:p>
          <a:p>
            <a:r>
              <a:rPr lang="en-US" b="1" dirty="0">
                <a:solidFill>
                  <a:srgbClr val="FF0000"/>
                </a:solidFill>
              </a:rPr>
              <a:t>In 1944, a South London Hospital saw several direct hits – 2 wards destroyed, 70 patients &amp; staff injured, 3 died.</a:t>
            </a:r>
          </a:p>
        </p:txBody>
      </p:sp>
      <p:pic>
        <p:nvPicPr>
          <p:cNvPr id="5" name="Picture 4">
            <a:extLst>
              <a:ext uri="{FF2B5EF4-FFF2-40B4-BE49-F238E27FC236}">
                <a16:creationId xmlns:a16="http://schemas.microsoft.com/office/drawing/2014/main" id="{76B404D5-05F1-EB4C-B9C7-AB63BA728CE1}"/>
              </a:ext>
            </a:extLst>
          </p:cNvPr>
          <p:cNvPicPr>
            <a:picLocks noChangeAspect="1"/>
          </p:cNvPicPr>
          <p:nvPr/>
        </p:nvPicPr>
        <p:blipFill rotWithShape="1">
          <a:blip r:embed="rId2"/>
          <a:srcRect l="35506"/>
          <a:stretch/>
        </p:blipFill>
        <p:spPr>
          <a:xfrm>
            <a:off x="195766" y="1690689"/>
            <a:ext cx="4325779" cy="4603785"/>
          </a:xfrm>
          <a:prstGeom prst="rect">
            <a:avLst/>
          </a:prstGeom>
        </p:spPr>
      </p:pic>
    </p:spTree>
    <p:extLst>
      <p:ext uri="{BB962C8B-B14F-4D97-AF65-F5344CB8AC3E}">
        <p14:creationId xmlns:p14="http://schemas.microsoft.com/office/powerpoint/2010/main" val="19914735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6252</TotalTime>
  <Words>2316</Words>
  <Application>Microsoft Macintosh PowerPoint</Application>
  <PresentationFormat>Widescreen</PresentationFormat>
  <Paragraphs>102</Paragraphs>
  <Slides>36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Calibri Light</vt:lpstr>
      <vt:lpstr>Office Theme</vt:lpstr>
      <vt:lpstr>Edexcel IGCSE History P2: Breadth Study B1</vt:lpstr>
      <vt:lpstr>PowerPoint Presentation</vt:lpstr>
      <vt:lpstr>Edexcel IGCSE History P2: Breadth Study B2</vt:lpstr>
      <vt:lpstr>(b) The Impact of WW2 </vt:lpstr>
      <vt:lpstr>Activity 49</vt:lpstr>
      <vt:lpstr>PowerPoint Presentation</vt:lpstr>
      <vt:lpstr>(b) The Impact of WW2 </vt:lpstr>
      <vt:lpstr>(b) The Impact of WW2 </vt:lpstr>
      <vt:lpstr>(b) The Impact of WW2 </vt:lpstr>
      <vt:lpstr>(b) The Impact of WW2 </vt:lpstr>
      <vt:lpstr>(b) The Impact of WW2 </vt:lpstr>
      <vt:lpstr>(b) The Impact of WW2 </vt:lpstr>
      <vt:lpstr>(b) The Impact of WW2 </vt:lpstr>
      <vt:lpstr>(b) The Impact of WW2 </vt:lpstr>
      <vt:lpstr>(b) The Impact of WW2 </vt:lpstr>
      <vt:lpstr>(b) The Impact of WW2 </vt:lpstr>
      <vt:lpstr>(b) The Impact of WW2 </vt:lpstr>
      <vt:lpstr>(b) The Impact of WW2 </vt:lpstr>
      <vt:lpstr>(b) The Impact of WW2 </vt:lpstr>
      <vt:lpstr>Activity 50</vt:lpstr>
      <vt:lpstr>PowerPoint Presentation</vt:lpstr>
      <vt:lpstr>(b) The Impact of WW2 </vt:lpstr>
      <vt:lpstr>(b) The Impact of WW2 </vt:lpstr>
      <vt:lpstr>(b) The Impact of WW2 </vt:lpstr>
      <vt:lpstr>(b) The Impact of WW2 </vt:lpstr>
      <vt:lpstr>(b) The Impact of WW2 </vt:lpstr>
      <vt:lpstr>(b) The Impact of WW2 </vt:lpstr>
      <vt:lpstr>PowerPoint Presentation</vt:lpstr>
      <vt:lpstr>(b) The Impact of WW2 </vt:lpstr>
      <vt:lpstr>(b) The Impact of WW2 </vt:lpstr>
      <vt:lpstr>(b) The Impact of WW2 </vt:lpstr>
      <vt:lpstr>(b) The Impact of WW2 </vt:lpstr>
      <vt:lpstr>(b) The Impact of WW2 </vt:lpstr>
      <vt:lpstr>Exam-Style Question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Edexcel IGCSE History Investigation A1</dc:title>
  <dc:creator>Chris Skerry</dc:creator>
  <cp:lastModifiedBy>Chris Skerry</cp:lastModifiedBy>
  <cp:revision>81</cp:revision>
  <dcterms:created xsi:type="dcterms:W3CDTF">2021-05-05T18:42:06Z</dcterms:created>
  <dcterms:modified xsi:type="dcterms:W3CDTF">2021-12-12T22:57:18Z</dcterms:modified>
</cp:coreProperties>
</file>