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9" r:id="rId3"/>
    <p:sldId id="286" r:id="rId4"/>
    <p:sldId id="425" r:id="rId5"/>
    <p:sldId id="435" r:id="rId6"/>
    <p:sldId id="420" r:id="rId7"/>
    <p:sldId id="436" r:id="rId8"/>
    <p:sldId id="437" r:id="rId9"/>
    <p:sldId id="438" r:id="rId10"/>
    <p:sldId id="439" r:id="rId11"/>
    <p:sldId id="440" r:id="rId12"/>
    <p:sldId id="441" r:id="rId13"/>
    <p:sldId id="442" r:id="rId14"/>
    <p:sldId id="443" r:id="rId15"/>
    <p:sldId id="444" r:id="rId16"/>
    <p:sldId id="446" r:id="rId17"/>
    <p:sldId id="447" r:id="rId18"/>
    <p:sldId id="445" r:id="rId19"/>
    <p:sldId id="448" r:id="rId20"/>
    <p:sldId id="449" r:id="rId21"/>
    <p:sldId id="450" r:id="rId22"/>
    <p:sldId id="451" r:id="rId23"/>
    <p:sldId id="452" r:id="rId24"/>
    <p:sldId id="453" r:id="rId25"/>
    <p:sldId id="454" r:id="rId26"/>
    <p:sldId id="455" r:id="rId27"/>
    <p:sldId id="456" r:id="rId28"/>
    <p:sldId id="308" r:id="rId29"/>
    <p:sldId id="41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3"/>
    <p:restoredTop sz="94586"/>
  </p:normalViewPr>
  <p:slideViewPr>
    <p:cSldViewPr snapToGrid="0" snapToObjects="1">
      <p:cViewPr varScale="1">
        <p:scale>
          <a:sx n="78" d="100"/>
          <a:sy n="78" d="100"/>
        </p:scale>
        <p:origin x="176"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12/10/21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12/10/21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12/10/21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5748" y="1690689"/>
            <a:ext cx="8113852" cy="5068926"/>
          </a:xfrm>
        </p:spPr>
        <p:txBody>
          <a:bodyPr>
            <a:normAutofit lnSpcReduction="10000"/>
          </a:bodyPr>
          <a:lstStyle/>
          <a:p>
            <a:pPr marL="0" indent="0">
              <a:buNone/>
            </a:pPr>
            <a:r>
              <a:rPr lang="en-US" dirty="0"/>
              <a:t>Since the discovery of SALVARSAN 606, Scientists had been desperately trying to develop another “magic bullet” to treat other diseases. </a:t>
            </a:r>
          </a:p>
          <a:p>
            <a:pPr marL="0" indent="0">
              <a:buNone/>
            </a:pPr>
            <a:r>
              <a:rPr lang="en-US" b="1" dirty="0">
                <a:solidFill>
                  <a:srgbClr val="FF0000"/>
                </a:solidFill>
              </a:rPr>
              <a:t>In 1932, German Scientist GERHARD DOMAGK tested a bright red chemical compound (PRONTOSIL) used to dye wool &amp; leather. Domagk found that Prontosil killed streptococcus bacteria infections in mice. </a:t>
            </a:r>
          </a:p>
          <a:p>
            <a:pPr marL="0" indent="0">
              <a:buNone/>
            </a:pPr>
            <a:r>
              <a:rPr lang="en-US" b="1" dirty="0">
                <a:solidFill>
                  <a:srgbClr val="0070C0"/>
                </a:solidFill>
              </a:rPr>
              <a:t>In 1935, when 6-year-old HILDEGARD DOMAGK was ill after an embroidery needle infected her arm, her father refused an amputation – ignoring the Doctor, Domagk gave </a:t>
            </a:r>
            <a:r>
              <a:rPr lang="en-US" b="1" dirty="0" err="1">
                <a:solidFill>
                  <a:srgbClr val="0070C0"/>
                </a:solidFill>
              </a:rPr>
              <a:t>Hidegard</a:t>
            </a:r>
            <a:r>
              <a:rPr lang="en-US" b="1" dirty="0">
                <a:solidFill>
                  <a:srgbClr val="0070C0"/>
                </a:solidFill>
              </a:rPr>
              <a:t> Prontosil + she was cured.</a:t>
            </a:r>
          </a:p>
          <a:p>
            <a:pPr marL="0" indent="0">
              <a:buNone/>
            </a:pPr>
            <a:r>
              <a:rPr lang="en-US" dirty="0"/>
              <a:t>A desperate dad had risked his daughter’s life, but saved it in the process and proved Prontosil worked!</a:t>
            </a:r>
          </a:p>
        </p:txBody>
      </p:sp>
      <p:pic>
        <p:nvPicPr>
          <p:cNvPr id="5" name="Picture 4">
            <a:extLst>
              <a:ext uri="{FF2B5EF4-FFF2-40B4-BE49-F238E27FC236}">
                <a16:creationId xmlns:a16="http://schemas.microsoft.com/office/drawing/2014/main" id="{072DCAC8-A89B-1443-ABFF-85CF9FAC5DC8}"/>
              </a:ext>
            </a:extLst>
          </p:cNvPr>
          <p:cNvPicPr>
            <a:picLocks noChangeAspect="1"/>
          </p:cNvPicPr>
          <p:nvPr/>
        </p:nvPicPr>
        <p:blipFill>
          <a:blip r:embed="rId2"/>
          <a:stretch>
            <a:fillRect/>
          </a:stretch>
        </p:blipFill>
        <p:spPr>
          <a:xfrm>
            <a:off x="8229600" y="1690688"/>
            <a:ext cx="3864102" cy="4802186"/>
          </a:xfrm>
          <a:prstGeom prst="rect">
            <a:avLst/>
          </a:prstGeom>
        </p:spPr>
      </p:pic>
    </p:spTree>
    <p:extLst>
      <p:ext uri="{BB962C8B-B14F-4D97-AF65-F5344CB8AC3E}">
        <p14:creationId xmlns:p14="http://schemas.microsoft.com/office/powerpoint/2010/main" val="2336566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620719" y="1935713"/>
            <a:ext cx="5370437" cy="4879031"/>
          </a:xfrm>
        </p:spPr>
        <p:txBody>
          <a:bodyPr>
            <a:normAutofit/>
          </a:bodyPr>
          <a:lstStyle/>
          <a:p>
            <a:pPr marL="0" indent="0">
              <a:buNone/>
            </a:pPr>
            <a:r>
              <a:rPr lang="en-US" b="1" dirty="0">
                <a:solidFill>
                  <a:srgbClr val="FF0000"/>
                </a:solidFill>
              </a:rPr>
              <a:t>Domagk published his Prontosil laboratory results and a British Hospital tested the use of Prontosil as a cure for PUERPERAL FEVER – a bacterial infection associated with childbirth</a:t>
            </a:r>
            <a:r>
              <a:rPr lang="en-US" dirty="0"/>
              <a:t>. The key ingredient of Prontosil was </a:t>
            </a:r>
            <a:r>
              <a:rPr lang="en-US" b="1" dirty="0"/>
              <a:t>SULPHONAMIDE</a:t>
            </a:r>
            <a:r>
              <a:rPr lang="en-US" dirty="0"/>
              <a:t> and, soon after the puerperal fever discovery, other </a:t>
            </a:r>
            <a:r>
              <a:rPr lang="en-US" dirty="0" err="1"/>
              <a:t>sulphonamide</a:t>
            </a:r>
            <a:r>
              <a:rPr lang="en-US" dirty="0"/>
              <a:t> drugs were developed which could cure </a:t>
            </a:r>
            <a:r>
              <a:rPr lang="en-US" b="1" dirty="0"/>
              <a:t>PNEUMONIA, SCARLET FEVER and MENINGITIS.</a:t>
            </a:r>
          </a:p>
        </p:txBody>
      </p:sp>
      <p:pic>
        <p:nvPicPr>
          <p:cNvPr id="6" name="Picture 5">
            <a:extLst>
              <a:ext uri="{FF2B5EF4-FFF2-40B4-BE49-F238E27FC236}">
                <a16:creationId xmlns:a16="http://schemas.microsoft.com/office/drawing/2014/main" id="{7BA211A6-B1F4-F042-BB9F-E5244B81A9B3}"/>
              </a:ext>
            </a:extLst>
          </p:cNvPr>
          <p:cNvPicPr>
            <a:picLocks noChangeAspect="1"/>
          </p:cNvPicPr>
          <p:nvPr/>
        </p:nvPicPr>
        <p:blipFill>
          <a:blip r:embed="rId2"/>
          <a:stretch>
            <a:fillRect/>
          </a:stretch>
        </p:blipFill>
        <p:spPr>
          <a:xfrm>
            <a:off x="200844" y="3162026"/>
            <a:ext cx="1985308" cy="3624606"/>
          </a:xfrm>
          <a:prstGeom prst="rect">
            <a:avLst/>
          </a:prstGeom>
        </p:spPr>
      </p:pic>
      <p:pic>
        <p:nvPicPr>
          <p:cNvPr id="8" name="Picture 7">
            <a:extLst>
              <a:ext uri="{FF2B5EF4-FFF2-40B4-BE49-F238E27FC236}">
                <a16:creationId xmlns:a16="http://schemas.microsoft.com/office/drawing/2014/main" id="{F0E22CDF-9E0B-264B-9762-B5F00C172A81}"/>
              </a:ext>
            </a:extLst>
          </p:cNvPr>
          <p:cNvPicPr>
            <a:picLocks noChangeAspect="1"/>
          </p:cNvPicPr>
          <p:nvPr/>
        </p:nvPicPr>
        <p:blipFill>
          <a:blip r:embed="rId3"/>
          <a:stretch>
            <a:fillRect/>
          </a:stretch>
        </p:blipFill>
        <p:spPr>
          <a:xfrm>
            <a:off x="678453" y="1690689"/>
            <a:ext cx="5680305" cy="3029495"/>
          </a:xfrm>
          <a:prstGeom prst="rect">
            <a:avLst/>
          </a:prstGeom>
        </p:spPr>
      </p:pic>
      <p:pic>
        <p:nvPicPr>
          <p:cNvPr id="10" name="Picture 9">
            <a:extLst>
              <a:ext uri="{FF2B5EF4-FFF2-40B4-BE49-F238E27FC236}">
                <a16:creationId xmlns:a16="http://schemas.microsoft.com/office/drawing/2014/main" id="{375C57B0-86F1-DE4E-BEDF-CB7B345AD3F6}"/>
              </a:ext>
            </a:extLst>
          </p:cNvPr>
          <p:cNvPicPr>
            <a:picLocks noChangeAspect="1"/>
          </p:cNvPicPr>
          <p:nvPr/>
        </p:nvPicPr>
        <p:blipFill>
          <a:blip r:embed="rId4"/>
          <a:stretch>
            <a:fillRect/>
          </a:stretch>
        </p:blipFill>
        <p:spPr>
          <a:xfrm>
            <a:off x="2105129" y="4467828"/>
            <a:ext cx="3466153" cy="2198667"/>
          </a:xfrm>
          <a:prstGeom prst="rect">
            <a:avLst/>
          </a:prstGeom>
        </p:spPr>
      </p:pic>
    </p:spTree>
    <p:extLst>
      <p:ext uri="{BB962C8B-B14F-4D97-AF65-F5344CB8AC3E}">
        <p14:creationId xmlns:p14="http://schemas.microsoft.com/office/powerpoint/2010/main" val="594813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5748" y="1956121"/>
            <a:ext cx="8009680" cy="4803493"/>
          </a:xfrm>
        </p:spPr>
        <p:txBody>
          <a:bodyPr>
            <a:normAutofit lnSpcReduction="10000"/>
          </a:bodyPr>
          <a:lstStyle/>
          <a:p>
            <a:pPr marL="0" indent="0">
              <a:buNone/>
            </a:pPr>
            <a:r>
              <a:rPr lang="en-US" dirty="0"/>
              <a:t>In his 1945 Nobel Prize for Medicine speech, Fleming said </a:t>
            </a:r>
            <a:r>
              <a:rPr lang="en-US" b="1" dirty="0"/>
              <a:t>“I had a clue that here was something good but I could not possibly know how good it was and I had not the team, especially the chemical team, necessary to concentrate and stabilize the penicillin.” </a:t>
            </a:r>
            <a:r>
              <a:rPr lang="en-US" dirty="0"/>
              <a:t>This shows how little to no progress had been made because a chemist was needed to purify the </a:t>
            </a:r>
            <a:r>
              <a:rPr lang="en-US" dirty="0" err="1"/>
              <a:t>mould</a:t>
            </a:r>
            <a:r>
              <a:rPr lang="en-US" dirty="0"/>
              <a:t>. </a:t>
            </a:r>
          </a:p>
          <a:p>
            <a:pPr marL="0" indent="0">
              <a:buNone/>
            </a:pPr>
            <a:r>
              <a:rPr lang="en-US" dirty="0"/>
              <a:t>In 1939, however, a team at an Oxford Hospital – led by </a:t>
            </a:r>
            <a:r>
              <a:rPr lang="en-US" b="1" dirty="0">
                <a:solidFill>
                  <a:srgbClr val="FF0000"/>
                </a:solidFill>
              </a:rPr>
              <a:t>HOWARD FLOREY &amp; ERNST CHAIN </a:t>
            </a:r>
            <a:r>
              <a:rPr lang="en-US" dirty="0"/>
              <a:t>– followed up on Fleming’s abandoned research. Despite limited funds, but with vital biochemist support from </a:t>
            </a:r>
            <a:r>
              <a:rPr lang="en-US" b="1" dirty="0">
                <a:solidFill>
                  <a:srgbClr val="FF0000"/>
                </a:solidFill>
              </a:rPr>
              <a:t>NORMAN HEATLEY</a:t>
            </a:r>
            <a:r>
              <a:rPr lang="en-US" dirty="0"/>
              <a:t>, they constructed equipment to purify Penicillin cheaply. Experiments could begin.</a:t>
            </a:r>
          </a:p>
        </p:txBody>
      </p:sp>
      <p:pic>
        <p:nvPicPr>
          <p:cNvPr id="4" name="Picture 3">
            <a:extLst>
              <a:ext uri="{FF2B5EF4-FFF2-40B4-BE49-F238E27FC236}">
                <a16:creationId xmlns:a16="http://schemas.microsoft.com/office/drawing/2014/main" id="{7C3BF6FD-EBC9-6340-A123-E2E940033D96}"/>
              </a:ext>
            </a:extLst>
          </p:cNvPr>
          <p:cNvPicPr>
            <a:picLocks noChangeAspect="1"/>
          </p:cNvPicPr>
          <p:nvPr/>
        </p:nvPicPr>
        <p:blipFill rotWithShape="1">
          <a:blip r:embed="rId2"/>
          <a:srcRect l="33505"/>
          <a:stretch/>
        </p:blipFill>
        <p:spPr>
          <a:xfrm>
            <a:off x="8125428" y="1947440"/>
            <a:ext cx="3927552" cy="4545434"/>
          </a:xfrm>
          <a:prstGeom prst="rect">
            <a:avLst/>
          </a:prstGeom>
        </p:spPr>
      </p:pic>
    </p:spTree>
    <p:extLst>
      <p:ext uri="{BB962C8B-B14F-4D97-AF65-F5344CB8AC3E}">
        <p14:creationId xmlns:p14="http://schemas.microsoft.com/office/powerpoint/2010/main" val="263654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585996" y="1935713"/>
            <a:ext cx="4907666" cy="4685005"/>
          </a:xfrm>
        </p:spPr>
        <p:txBody>
          <a:bodyPr>
            <a:normAutofit fontScale="92500" lnSpcReduction="10000"/>
          </a:bodyPr>
          <a:lstStyle/>
          <a:p>
            <a:pPr marL="0" indent="0">
              <a:buNone/>
            </a:pPr>
            <a:r>
              <a:rPr lang="en-US" dirty="0"/>
              <a:t>In 1940, the Oxford Team had purified enough Penicillin to test its effects on mice:</a:t>
            </a:r>
          </a:p>
          <a:p>
            <a:r>
              <a:rPr lang="en-US" b="1" dirty="0">
                <a:solidFill>
                  <a:srgbClr val="FF0000"/>
                </a:solidFill>
              </a:rPr>
              <a:t>8 mice were given sufficient streptococci to kill them</a:t>
            </a:r>
          </a:p>
          <a:p>
            <a:r>
              <a:rPr lang="en-US" b="1" dirty="0">
                <a:solidFill>
                  <a:srgbClr val="0070C0"/>
                </a:solidFill>
              </a:rPr>
              <a:t>4 of the 8 mice were given Penicillin</a:t>
            </a:r>
          </a:p>
          <a:p>
            <a:r>
              <a:rPr lang="en-US" b="1" dirty="0">
                <a:solidFill>
                  <a:srgbClr val="FF0000"/>
                </a:solidFill>
              </a:rPr>
              <a:t>Within 16 hours, the 4 mice not given Penicillin had died.</a:t>
            </a:r>
          </a:p>
          <a:p>
            <a:r>
              <a:rPr lang="en-US" b="1" dirty="0">
                <a:solidFill>
                  <a:srgbClr val="0070C0"/>
                </a:solidFill>
              </a:rPr>
              <a:t>The remaining 4 mice given Penicillin survived for various amounts of time.</a:t>
            </a:r>
          </a:p>
          <a:p>
            <a:endParaRPr lang="en-US" b="1" dirty="0"/>
          </a:p>
        </p:txBody>
      </p:sp>
      <p:pic>
        <p:nvPicPr>
          <p:cNvPr id="4" name="Picture 3">
            <a:extLst>
              <a:ext uri="{FF2B5EF4-FFF2-40B4-BE49-F238E27FC236}">
                <a16:creationId xmlns:a16="http://schemas.microsoft.com/office/drawing/2014/main" id="{118B2960-F215-5A4E-907F-B0667C1ED320}"/>
              </a:ext>
            </a:extLst>
          </p:cNvPr>
          <p:cNvPicPr>
            <a:picLocks noChangeAspect="1"/>
          </p:cNvPicPr>
          <p:nvPr/>
        </p:nvPicPr>
        <p:blipFill>
          <a:blip r:embed="rId2"/>
          <a:stretch>
            <a:fillRect/>
          </a:stretch>
        </p:blipFill>
        <p:spPr>
          <a:xfrm>
            <a:off x="478420" y="1935713"/>
            <a:ext cx="5867628" cy="4685006"/>
          </a:xfrm>
          <a:prstGeom prst="rect">
            <a:avLst/>
          </a:prstGeom>
        </p:spPr>
      </p:pic>
    </p:spTree>
    <p:extLst>
      <p:ext uri="{BB962C8B-B14F-4D97-AF65-F5344CB8AC3E}">
        <p14:creationId xmlns:p14="http://schemas.microsoft.com/office/powerpoint/2010/main" val="1244088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C38B774-7DF2-E940-AE4F-CF164E1048E8}"/>
              </a:ext>
            </a:extLst>
          </p:cNvPr>
          <p:cNvGraphicFramePr>
            <a:graphicFrameLocks noGrp="1"/>
          </p:cNvGraphicFramePr>
          <p:nvPr>
            <p:extLst>
              <p:ext uri="{D42A27DB-BD31-4B8C-83A1-F6EECF244321}">
                <p14:modId xmlns:p14="http://schemas.microsoft.com/office/powerpoint/2010/main" val="127107465"/>
              </p:ext>
            </p:extLst>
          </p:nvPr>
        </p:nvGraphicFramePr>
        <p:xfrm>
          <a:off x="778398" y="197734"/>
          <a:ext cx="10635204" cy="3088405"/>
        </p:xfrm>
        <a:graphic>
          <a:graphicData uri="http://schemas.openxmlformats.org/drawingml/2006/table">
            <a:tbl>
              <a:tblPr firstRow="1" bandRow="1">
                <a:tableStyleId>{5C22544A-7EE6-4342-B048-85BDC9FD1C3A}</a:tableStyleId>
              </a:tblPr>
              <a:tblGrid>
                <a:gridCol w="1951619">
                  <a:extLst>
                    <a:ext uri="{9D8B030D-6E8A-4147-A177-3AD203B41FA5}">
                      <a16:colId xmlns:a16="http://schemas.microsoft.com/office/drawing/2014/main" val="3853866219"/>
                    </a:ext>
                  </a:extLst>
                </a:gridCol>
                <a:gridCol w="5138517">
                  <a:extLst>
                    <a:ext uri="{9D8B030D-6E8A-4147-A177-3AD203B41FA5}">
                      <a16:colId xmlns:a16="http://schemas.microsoft.com/office/drawing/2014/main" val="750228497"/>
                    </a:ext>
                  </a:extLst>
                </a:gridCol>
                <a:gridCol w="3545068">
                  <a:extLst>
                    <a:ext uri="{9D8B030D-6E8A-4147-A177-3AD203B41FA5}">
                      <a16:colId xmlns:a16="http://schemas.microsoft.com/office/drawing/2014/main" val="617895440"/>
                    </a:ext>
                  </a:extLst>
                </a:gridCol>
              </a:tblGrid>
              <a:tr h="617681">
                <a:tc gridSpan="3">
                  <a:txBody>
                    <a:bodyPr/>
                    <a:lstStyle/>
                    <a:p>
                      <a:pPr algn="ctr"/>
                      <a:r>
                        <a:rPr lang="en-US" sz="3200" dirty="0"/>
                        <a:t>MICE </a:t>
                      </a:r>
                      <a:r>
                        <a:rPr lang="en-US" sz="3200" u="sng" dirty="0"/>
                        <a:t>NOT</a:t>
                      </a:r>
                      <a:r>
                        <a:rPr lang="en-US" sz="3200" dirty="0"/>
                        <a:t> TREATED WITH PENICILLIN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39489290"/>
                  </a:ext>
                </a:extLst>
              </a:tr>
              <a:tr h="617681">
                <a:tc>
                  <a:txBody>
                    <a:bodyPr/>
                    <a:lstStyle/>
                    <a:p>
                      <a:pPr algn="ctr"/>
                      <a:r>
                        <a:rPr lang="en-US" sz="2800" b="1" dirty="0"/>
                        <a:t>MOUSE 1</a:t>
                      </a:r>
                    </a:p>
                  </a:txBody>
                  <a:tcPr anchor="ctr"/>
                </a:tc>
                <a:tc>
                  <a:txBody>
                    <a:bodyPr/>
                    <a:lstStyle/>
                    <a:p>
                      <a:pPr algn="ctr"/>
                      <a:r>
                        <a:rPr lang="en-US" sz="2800" dirty="0"/>
                        <a:t>Very sick 7 hours after infection</a:t>
                      </a:r>
                    </a:p>
                  </a:txBody>
                  <a:tcPr anchor="ctr"/>
                </a:tc>
                <a:tc>
                  <a:txBody>
                    <a:bodyPr/>
                    <a:lstStyle/>
                    <a:p>
                      <a:pPr algn="ctr"/>
                      <a:r>
                        <a:rPr lang="en-US" sz="2800" dirty="0"/>
                        <a:t>Survived for 12 hours</a:t>
                      </a:r>
                    </a:p>
                  </a:txBody>
                  <a:tcPr anchor="ctr"/>
                </a:tc>
                <a:extLst>
                  <a:ext uri="{0D108BD9-81ED-4DB2-BD59-A6C34878D82A}">
                    <a16:rowId xmlns:a16="http://schemas.microsoft.com/office/drawing/2014/main" val="2569612502"/>
                  </a:ext>
                </a:extLst>
              </a:tr>
              <a:tr h="617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MOUSE 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Very sick 7 hours after infection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Survived for 14 hours</a:t>
                      </a:r>
                    </a:p>
                  </a:txBody>
                  <a:tcPr anchor="ctr"/>
                </a:tc>
                <a:extLst>
                  <a:ext uri="{0D108BD9-81ED-4DB2-BD59-A6C34878D82A}">
                    <a16:rowId xmlns:a16="http://schemas.microsoft.com/office/drawing/2014/main" val="1320147935"/>
                  </a:ext>
                </a:extLst>
              </a:tr>
              <a:tr h="617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MOUSE 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Very sick 7 hours after infection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Survived for 14 hours</a:t>
                      </a:r>
                    </a:p>
                  </a:txBody>
                  <a:tcPr anchor="ctr"/>
                </a:tc>
                <a:extLst>
                  <a:ext uri="{0D108BD9-81ED-4DB2-BD59-A6C34878D82A}">
                    <a16:rowId xmlns:a16="http://schemas.microsoft.com/office/drawing/2014/main" val="1524542272"/>
                  </a:ext>
                </a:extLst>
              </a:tr>
              <a:tr h="617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MOUSE 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Very sick 7 hours after infection</a:t>
                      </a:r>
                    </a:p>
                  </a:txBody>
                  <a:tcPr anchor="ctr"/>
                </a:tc>
                <a:tc>
                  <a:txBody>
                    <a:bodyPr/>
                    <a:lstStyle/>
                    <a:p>
                      <a:pPr algn="ctr"/>
                      <a:r>
                        <a:rPr lang="en-US" sz="2800" dirty="0"/>
                        <a:t>Survived for 16 hours</a:t>
                      </a:r>
                    </a:p>
                  </a:txBody>
                  <a:tcPr anchor="ctr"/>
                </a:tc>
                <a:extLst>
                  <a:ext uri="{0D108BD9-81ED-4DB2-BD59-A6C34878D82A}">
                    <a16:rowId xmlns:a16="http://schemas.microsoft.com/office/drawing/2014/main" val="36062998"/>
                  </a:ext>
                </a:extLst>
              </a:tr>
            </a:tbl>
          </a:graphicData>
        </a:graphic>
      </p:graphicFrame>
      <p:graphicFrame>
        <p:nvGraphicFramePr>
          <p:cNvPr id="5" name="Table 4">
            <a:extLst>
              <a:ext uri="{FF2B5EF4-FFF2-40B4-BE49-F238E27FC236}">
                <a16:creationId xmlns:a16="http://schemas.microsoft.com/office/drawing/2014/main" id="{9EE77FC1-C9DB-D347-AF71-5466CF3EAE26}"/>
              </a:ext>
            </a:extLst>
          </p:cNvPr>
          <p:cNvGraphicFramePr>
            <a:graphicFrameLocks noGrp="1"/>
          </p:cNvGraphicFramePr>
          <p:nvPr>
            <p:extLst>
              <p:ext uri="{D42A27DB-BD31-4B8C-83A1-F6EECF244321}">
                <p14:modId xmlns:p14="http://schemas.microsoft.com/office/powerpoint/2010/main" val="2932192074"/>
              </p:ext>
            </p:extLst>
          </p:nvPr>
        </p:nvGraphicFramePr>
        <p:xfrm>
          <a:off x="778398" y="3571861"/>
          <a:ext cx="10635204" cy="3088405"/>
        </p:xfrm>
        <a:graphic>
          <a:graphicData uri="http://schemas.openxmlformats.org/drawingml/2006/table">
            <a:tbl>
              <a:tblPr firstRow="1" bandRow="1">
                <a:tableStyleId>{21E4AEA4-8DFA-4A89-87EB-49C32662AFE0}</a:tableStyleId>
              </a:tblPr>
              <a:tblGrid>
                <a:gridCol w="1951619">
                  <a:extLst>
                    <a:ext uri="{9D8B030D-6E8A-4147-A177-3AD203B41FA5}">
                      <a16:colId xmlns:a16="http://schemas.microsoft.com/office/drawing/2014/main" val="3853866219"/>
                    </a:ext>
                  </a:extLst>
                </a:gridCol>
                <a:gridCol w="5138517">
                  <a:extLst>
                    <a:ext uri="{9D8B030D-6E8A-4147-A177-3AD203B41FA5}">
                      <a16:colId xmlns:a16="http://schemas.microsoft.com/office/drawing/2014/main" val="750228497"/>
                    </a:ext>
                  </a:extLst>
                </a:gridCol>
                <a:gridCol w="3545068">
                  <a:extLst>
                    <a:ext uri="{9D8B030D-6E8A-4147-A177-3AD203B41FA5}">
                      <a16:colId xmlns:a16="http://schemas.microsoft.com/office/drawing/2014/main" val="617895440"/>
                    </a:ext>
                  </a:extLst>
                </a:gridCol>
              </a:tblGrid>
              <a:tr h="617681">
                <a:tc gridSpan="3">
                  <a:txBody>
                    <a:bodyPr/>
                    <a:lstStyle/>
                    <a:p>
                      <a:pPr algn="ctr"/>
                      <a:r>
                        <a:rPr lang="en-US" sz="3200" dirty="0"/>
                        <a:t>MICE TREATED WITH PENICILLIN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39489290"/>
                  </a:ext>
                </a:extLst>
              </a:tr>
              <a:tr h="617681">
                <a:tc>
                  <a:txBody>
                    <a:bodyPr/>
                    <a:lstStyle/>
                    <a:p>
                      <a:pPr algn="ctr"/>
                      <a:r>
                        <a:rPr lang="en-US" sz="2800" b="1" dirty="0"/>
                        <a:t>MOUSE 5</a:t>
                      </a:r>
                    </a:p>
                  </a:txBody>
                  <a:tcPr anchor="ctr"/>
                </a:tc>
                <a:tc>
                  <a:txBody>
                    <a:bodyPr/>
                    <a:lstStyle/>
                    <a:p>
                      <a:pPr algn="ctr"/>
                      <a:r>
                        <a:rPr lang="en-US" sz="2800" dirty="0"/>
                        <a:t>Given 10mg after 2 hours</a:t>
                      </a:r>
                    </a:p>
                  </a:txBody>
                  <a:tcPr anchor="ctr"/>
                </a:tc>
                <a:tc>
                  <a:txBody>
                    <a:bodyPr/>
                    <a:lstStyle/>
                    <a:p>
                      <a:pPr algn="ctr"/>
                      <a:r>
                        <a:rPr lang="en-US" sz="2800" dirty="0"/>
                        <a:t>Survived for 4 days</a:t>
                      </a:r>
                    </a:p>
                  </a:txBody>
                  <a:tcPr anchor="ctr"/>
                </a:tc>
                <a:extLst>
                  <a:ext uri="{0D108BD9-81ED-4DB2-BD59-A6C34878D82A}">
                    <a16:rowId xmlns:a16="http://schemas.microsoft.com/office/drawing/2014/main" val="2569612502"/>
                  </a:ext>
                </a:extLst>
              </a:tr>
              <a:tr h="617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MOUSE 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Given 10mg after 2 hours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Survived for 6 days</a:t>
                      </a:r>
                    </a:p>
                  </a:txBody>
                  <a:tcPr anchor="ctr"/>
                </a:tc>
                <a:extLst>
                  <a:ext uri="{0D108BD9-81ED-4DB2-BD59-A6C34878D82A}">
                    <a16:rowId xmlns:a16="http://schemas.microsoft.com/office/drawing/2014/main" val="1320147935"/>
                  </a:ext>
                </a:extLst>
              </a:tr>
              <a:tr h="617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MOUSE 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Given 5mg after 2,4,6,8,10 hours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Survived for 13 days</a:t>
                      </a:r>
                    </a:p>
                  </a:txBody>
                  <a:tcPr anchor="ctr"/>
                </a:tc>
                <a:extLst>
                  <a:ext uri="{0D108BD9-81ED-4DB2-BD59-A6C34878D82A}">
                    <a16:rowId xmlns:a16="http://schemas.microsoft.com/office/drawing/2014/main" val="1524542272"/>
                  </a:ext>
                </a:extLst>
              </a:tr>
              <a:tr h="617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MOUSE 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Given 5mg after 2,4,6,8,10 hours</a:t>
                      </a:r>
                    </a:p>
                  </a:txBody>
                  <a:tcPr anchor="ctr"/>
                </a:tc>
                <a:tc>
                  <a:txBody>
                    <a:bodyPr/>
                    <a:lstStyle/>
                    <a:p>
                      <a:pPr algn="ctr"/>
                      <a:r>
                        <a:rPr lang="en-US" sz="2800" dirty="0"/>
                        <a:t>Survived for 6+ weeks</a:t>
                      </a:r>
                    </a:p>
                  </a:txBody>
                  <a:tcPr anchor="ctr"/>
                </a:tc>
                <a:extLst>
                  <a:ext uri="{0D108BD9-81ED-4DB2-BD59-A6C34878D82A}">
                    <a16:rowId xmlns:a16="http://schemas.microsoft.com/office/drawing/2014/main" val="36062998"/>
                  </a:ext>
                </a:extLst>
              </a:tr>
            </a:tbl>
          </a:graphicData>
        </a:graphic>
      </p:graphicFrame>
    </p:spTree>
    <p:extLst>
      <p:ext uri="{BB962C8B-B14F-4D97-AF65-F5344CB8AC3E}">
        <p14:creationId xmlns:p14="http://schemas.microsoft.com/office/powerpoint/2010/main" val="665875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823011" y="1913431"/>
            <a:ext cx="6504971" cy="4803493"/>
          </a:xfrm>
        </p:spPr>
        <p:txBody>
          <a:bodyPr>
            <a:normAutofit/>
          </a:bodyPr>
          <a:lstStyle/>
          <a:p>
            <a:pPr marL="0" indent="0">
              <a:buNone/>
            </a:pPr>
            <a:r>
              <a:rPr lang="en-US" dirty="0"/>
              <a:t>The Penicillin mice results were a real breakthrough. </a:t>
            </a:r>
            <a:r>
              <a:rPr lang="en-US" b="1" dirty="0"/>
              <a:t>To have enough Penicillin </a:t>
            </a:r>
            <a:r>
              <a:rPr lang="en-US" b="1" dirty="0" err="1"/>
              <a:t>mould</a:t>
            </a:r>
            <a:r>
              <a:rPr lang="en-US" b="1" dirty="0"/>
              <a:t> to purify it for a test treatment on a human, however, 500 </a:t>
            </a:r>
            <a:r>
              <a:rPr lang="en-US" b="1" dirty="0" err="1"/>
              <a:t>litres</a:t>
            </a:r>
            <a:r>
              <a:rPr lang="en-US" b="1" dirty="0"/>
              <a:t> of </a:t>
            </a:r>
            <a:r>
              <a:rPr lang="en-US" b="1" dirty="0" err="1"/>
              <a:t>mould</a:t>
            </a:r>
            <a:r>
              <a:rPr lang="en-US" b="1" dirty="0"/>
              <a:t> was needed. </a:t>
            </a:r>
            <a:r>
              <a:rPr lang="en-US" b="1" dirty="0">
                <a:solidFill>
                  <a:srgbClr val="FF0000"/>
                </a:solidFill>
              </a:rPr>
              <a:t>Norman Heatley experimented with the best containers to produce large amounts – he even employed 6 “Penicillin Girls” to be responsible for the culture. </a:t>
            </a:r>
          </a:p>
          <a:p>
            <a:pPr marL="0" indent="0">
              <a:buNone/>
            </a:pPr>
            <a:r>
              <a:rPr lang="en-US" b="1" dirty="0"/>
              <a:t>By 1941, the Oxford Team thought they had purified enough Penicillin for their first human test.</a:t>
            </a:r>
          </a:p>
        </p:txBody>
      </p:sp>
      <p:pic>
        <p:nvPicPr>
          <p:cNvPr id="5" name="Picture 4">
            <a:extLst>
              <a:ext uri="{FF2B5EF4-FFF2-40B4-BE49-F238E27FC236}">
                <a16:creationId xmlns:a16="http://schemas.microsoft.com/office/drawing/2014/main" id="{0F30259A-57EE-BA4E-B036-D292CC5B62FB}"/>
              </a:ext>
            </a:extLst>
          </p:cNvPr>
          <p:cNvPicPr>
            <a:picLocks noChangeAspect="1"/>
          </p:cNvPicPr>
          <p:nvPr/>
        </p:nvPicPr>
        <p:blipFill>
          <a:blip r:embed="rId2"/>
          <a:stretch>
            <a:fillRect/>
          </a:stretch>
        </p:blipFill>
        <p:spPr>
          <a:xfrm>
            <a:off x="7500396" y="1913431"/>
            <a:ext cx="3868594" cy="4758999"/>
          </a:xfrm>
          <a:prstGeom prst="rect">
            <a:avLst/>
          </a:prstGeom>
        </p:spPr>
      </p:pic>
    </p:spTree>
    <p:extLst>
      <p:ext uri="{BB962C8B-B14F-4D97-AF65-F5344CB8AC3E}">
        <p14:creationId xmlns:p14="http://schemas.microsoft.com/office/powerpoint/2010/main" val="4141194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48</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945046"/>
          </a:xfrm>
        </p:spPr>
        <p:txBody>
          <a:bodyPr>
            <a:normAutofit fontScale="92500"/>
          </a:bodyPr>
          <a:lstStyle/>
          <a:p>
            <a:pPr marL="0" indent="0" algn="ctr">
              <a:buNone/>
            </a:pPr>
            <a:r>
              <a:rPr lang="en-US" sz="7200" b="1" dirty="0"/>
              <a:t>NORMAN HEATLEY TRIED TO FIND CONTAINERS TO GROW PENICILLIN CULTURE – PIE TINS, BISCUIT TINS + PETROL CANS.</a:t>
            </a:r>
          </a:p>
          <a:p>
            <a:pPr marL="0" indent="0" algn="ctr">
              <a:buNone/>
            </a:pPr>
            <a:r>
              <a:rPr lang="en-US" sz="7200" dirty="0"/>
              <a:t>What finally proved to be best?</a:t>
            </a:r>
          </a:p>
        </p:txBody>
      </p:sp>
    </p:spTree>
    <p:extLst>
      <p:ext uri="{BB962C8B-B14F-4D97-AF65-F5344CB8AC3E}">
        <p14:creationId xmlns:p14="http://schemas.microsoft.com/office/powerpoint/2010/main" val="339715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48EFD3-1A2F-934D-BC75-32D4401B284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2656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464689" y="1690689"/>
            <a:ext cx="8322199" cy="5002218"/>
          </a:xfrm>
        </p:spPr>
        <p:txBody>
          <a:bodyPr>
            <a:normAutofit lnSpcReduction="10000"/>
          </a:bodyPr>
          <a:lstStyle/>
          <a:p>
            <a:pPr marL="0" indent="0">
              <a:buNone/>
            </a:pPr>
            <a:r>
              <a:rPr lang="en-US" b="1" dirty="0"/>
              <a:t>In 1941, </a:t>
            </a:r>
            <a:r>
              <a:rPr lang="en-US" b="1" dirty="0">
                <a:solidFill>
                  <a:srgbClr val="FF0000"/>
                </a:solidFill>
              </a:rPr>
              <a:t>Albert Alexander</a:t>
            </a:r>
            <a:r>
              <a:rPr lang="en-US" b="1" dirty="0"/>
              <a:t>, was the first ever Penicillin patient. </a:t>
            </a:r>
            <a:r>
              <a:rPr lang="en-US" dirty="0"/>
              <a:t>A policeman from Oxford, he had developed </a:t>
            </a:r>
            <a:r>
              <a:rPr lang="en-US" dirty="0" err="1"/>
              <a:t>septicaemia</a:t>
            </a:r>
            <a:r>
              <a:rPr lang="en-US" dirty="0"/>
              <a:t> after getting a scratch from a rose bush; his face, eyes &amp; scalp were badly swollen. Doctors removed one eye &amp; drained Albert’s abscesses, but his remaining eye was still badly swollen &amp; very painful.</a:t>
            </a:r>
          </a:p>
          <a:p>
            <a:pPr marL="0" indent="0">
              <a:buNone/>
            </a:pPr>
            <a:r>
              <a:rPr lang="en-US" b="1" dirty="0"/>
              <a:t>Albert Alexander was given Penicillin and swiftly started to recover … but, on the fifth day, the Oxford Team ran out of penicillin! </a:t>
            </a:r>
            <a:r>
              <a:rPr lang="en-US" dirty="0"/>
              <a:t>Desperate to deliver the doses, they collected Albert’s urine each day to extract Penicillin passed through his body. </a:t>
            </a:r>
            <a:r>
              <a:rPr lang="en-US" b="1" dirty="0">
                <a:solidFill>
                  <a:srgbClr val="FF0000"/>
                </a:solidFill>
              </a:rPr>
              <a:t>But, unfortunately, they could not produce enough Penicillin to complete his course of treatment &amp; he died on 15</a:t>
            </a:r>
            <a:r>
              <a:rPr lang="en-US" b="1" baseline="30000" dirty="0">
                <a:solidFill>
                  <a:srgbClr val="FF0000"/>
                </a:solidFill>
              </a:rPr>
              <a:t>th</a:t>
            </a:r>
            <a:r>
              <a:rPr lang="en-US" b="1" dirty="0">
                <a:solidFill>
                  <a:srgbClr val="FF0000"/>
                </a:solidFill>
              </a:rPr>
              <a:t> March, 1941.  </a:t>
            </a:r>
          </a:p>
        </p:txBody>
      </p:sp>
      <p:pic>
        <p:nvPicPr>
          <p:cNvPr id="5" name="Picture 4">
            <a:extLst>
              <a:ext uri="{FF2B5EF4-FFF2-40B4-BE49-F238E27FC236}">
                <a16:creationId xmlns:a16="http://schemas.microsoft.com/office/drawing/2014/main" id="{525A9B0B-74DC-DF4C-B1AE-52800549B9E0}"/>
              </a:ext>
            </a:extLst>
          </p:cNvPr>
          <p:cNvPicPr>
            <a:picLocks noChangeAspect="1"/>
          </p:cNvPicPr>
          <p:nvPr/>
        </p:nvPicPr>
        <p:blipFill rotWithShape="1">
          <a:blip r:embed="rId2"/>
          <a:srcRect l="35133" r="32256"/>
          <a:stretch/>
        </p:blipFill>
        <p:spPr>
          <a:xfrm>
            <a:off x="405112" y="1690689"/>
            <a:ext cx="2905246" cy="5002218"/>
          </a:xfrm>
          <a:prstGeom prst="rect">
            <a:avLst/>
          </a:prstGeom>
        </p:spPr>
      </p:pic>
    </p:spTree>
    <p:extLst>
      <p:ext uri="{BB962C8B-B14F-4D97-AF65-F5344CB8AC3E}">
        <p14:creationId xmlns:p14="http://schemas.microsoft.com/office/powerpoint/2010/main" val="3236217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2214" y="1935865"/>
            <a:ext cx="6642660" cy="4803493"/>
          </a:xfrm>
        </p:spPr>
        <p:txBody>
          <a:bodyPr>
            <a:normAutofit/>
          </a:bodyPr>
          <a:lstStyle/>
          <a:p>
            <a:pPr marL="0" indent="0">
              <a:buNone/>
            </a:pPr>
            <a:r>
              <a:rPr lang="en-US" b="1" dirty="0"/>
              <a:t>The treatment of Albert Alexander had clearly shown the potential that Penicillin had to save peoples’ lives. </a:t>
            </a:r>
            <a:r>
              <a:rPr lang="en-US" dirty="0"/>
              <a:t>It had also highlighted how important it was to manufacture large quantities of Penicillin. </a:t>
            </a:r>
            <a:r>
              <a:rPr lang="en-US" b="1" dirty="0">
                <a:solidFill>
                  <a:srgbClr val="FF0000"/>
                </a:solidFill>
              </a:rPr>
              <a:t>The Oxford Team agreed that their drug should only be used on children – as they would require smaller doses of Penicillin. </a:t>
            </a:r>
            <a:r>
              <a:rPr lang="en-US" dirty="0"/>
              <a:t>Like many breakthrough scientists before him, </a:t>
            </a:r>
            <a:r>
              <a:rPr lang="en-US" b="1" dirty="0"/>
              <a:t>Florey refused to patent Penicillin as he firmly believed it should be available to everybody once it could be mass-produced.</a:t>
            </a:r>
          </a:p>
        </p:txBody>
      </p:sp>
      <p:pic>
        <p:nvPicPr>
          <p:cNvPr id="4" name="Picture 3">
            <a:extLst>
              <a:ext uri="{FF2B5EF4-FFF2-40B4-BE49-F238E27FC236}">
                <a16:creationId xmlns:a16="http://schemas.microsoft.com/office/drawing/2014/main" id="{B41DFF42-415B-A64D-B786-3D335278DA68}"/>
              </a:ext>
            </a:extLst>
          </p:cNvPr>
          <p:cNvPicPr>
            <a:picLocks noChangeAspect="1"/>
          </p:cNvPicPr>
          <p:nvPr/>
        </p:nvPicPr>
        <p:blipFill rotWithShape="1">
          <a:blip r:embed="rId2"/>
          <a:srcRect l="5200" t="8462" r="5906" b="8962"/>
          <a:stretch/>
        </p:blipFill>
        <p:spPr>
          <a:xfrm>
            <a:off x="6734874" y="1935864"/>
            <a:ext cx="5364912" cy="4557009"/>
          </a:xfrm>
          <a:prstGeom prst="rect">
            <a:avLst/>
          </a:prstGeom>
        </p:spPr>
      </p:pic>
    </p:spTree>
    <p:extLst>
      <p:ext uri="{BB962C8B-B14F-4D97-AF65-F5344CB8AC3E}">
        <p14:creationId xmlns:p14="http://schemas.microsoft.com/office/powerpoint/2010/main" val="290492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514128" y="1690689"/>
            <a:ext cx="7535119" cy="5002218"/>
          </a:xfrm>
        </p:spPr>
        <p:txBody>
          <a:bodyPr>
            <a:normAutofit lnSpcReduction="10000"/>
          </a:bodyPr>
          <a:lstStyle/>
          <a:p>
            <a:pPr marL="0" indent="0">
              <a:buNone/>
            </a:pPr>
            <a:r>
              <a:rPr lang="en-US" b="1" dirty="0"/>
              <a:t>Howard Florey knew the Oxford Team needed funding &amp; a large-scale factory to grow &amp; purify Penicillin in life-saving large quantities. With Britain at war, however, funding was unavailable. </a:t>
            </a:r>
            <a:r>
              <a:rPr lang="en-US" dirty="0"/>
              <a:t>British factories were either fully engaged on the war effort, producing existing drugs, or had been bombed by the Blitz. </a:t>
            </a:r>
            <a:r>
              <a:rPr lang="en-US" b="1" dirty="0">
                <a:solidFill>
                  <a:srgbClr val="FF0000"/>
                </a:solidFill>
              </a:rPr>
              <a:t>Florey got pharmaceutical companies in the USA, not involved in WW2 yet, to fund him. Penicillin impressed US Scientists &amp; 35 institutions wanted in on the action </a:t>
            </a:r>
            <a:r>
              <a:rPr lang="en-US" dirty="0"/>
              <a:t>– these included University Chemistry Departments, Government Agencies, Research Foundations &amp; Drug Companies. </a:t>
            </a:r>
            <a:r>
              <a:rPr lang="en-US" b="1" dirty="0"/>
              <a:t>When Roosevelt declared war in December 1941, even more funds came to Florey.</a:t>
            </a:r>
          </a:p>
        </p:txBody>
      </p:sp>
      <p:pic>
        <p:nvPicPr>
          <p:cNvPr id="4" name="Picture 3">
            <a:extLst>
              <a:ext uri="{FF2B5EF4-FFF2-40B4-BE49-F238E27FC236}">
                <a16:creationId xmlns:a16="http://schemas.microsoft.com/office/drawing/2014/main" id="{C5A1E52E-70F0-A74C-BCB5-977B6D30CA28}"/>
              </a:ext>
            </a:extLst>
          </p:cNvPr>
          <p:cNvPicPr>
            <a:picLocks noChangeAspect="1"/>
          </p:cNvPicPr>
          <p:nvPr/>
        </p:nvPicPr>
        <p:blipFill>
          <a:blip r:embed="rId2"/>
          <a:stretch>
            <a:fillRect/>
          </a:stretch>
        </p:blipFill>
        <p:spPr>
          <a:xfrm>
            <a:off x="142753" y="1788528"/>
            <a:ext cx="4371375" cy="4704346"/>
          </a:xfrm>
          <a:prstGeom prst="rect">
            <a:avLst/>
          </a:prstGeom>
        </p:spPr>
      </p:pic>
    </p:spTree>
    <p:extLst>
      <p:ext uri="{BB962C8B-B14F-4D97-AF65-F5344CB8AC3E}">
        <p14:creationId xmlns:p14="http://schemas.microsoft.com/office/powerpoint/2010/main" val="3393678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32508" y="1947741"/>
            <a:ext cx="7200269" cy="4803493"/>
          </a:xfrm>
        </p:spPr>
        <p:txBody>
          <a:bodyPr>
            <a:normAutofit/>
          </a:bodyPr>
          <a:lstStyle/>
          <a:p>
            <a:pPr marL="0" indent="0">
              <a:buNone/>
            </a:pPr>
            <a:r>
              <a:rPr lang="en-US" b="1" dirty="0">
                <a:solidFill>
                  <a:srgbClr val="FF0000"/>
                </a:solidFill>
              </a:rPr>
              <a:t>By 1943, Howard Florey had purified enough Penicillin to test on a large scale – in WW2. </a:t>
            </a:r>
            <a:r>
              <a:rPr lang="en-US" dirty="0"/>
              <a:t>He flew to North Africa to treat wounded Allied soldiers – where the hot &amp; humid conditions meant wounds became infected. </a:t>
            </a:r>
            <a:r>
              <a:rPr lang="en-US" b="1" dirty="0">
                <a:solidFill>
                  <a:srgbClr val="FF0000"/>
                </a:solidFill>
              </a:rPr>
              <a:t>To prevent so many limbs ending up amputated, Florey suggested fresh wounds be cleaned and the injured soldiers given Penicillin.</a:t>
            </a:r>
            <a:r>
              <a:rPr lang="en-US" dirty="0">
                <a:solidFill>
                  <a:srgbClr val="FF0000"/>
                </a:solidFill>
              </a:rPr>
              <a:t> </a:t>
            </a:r>
            <a:r>
              <a:rPr lang="en-US" dirty="0"/>
              <a:t>This real-life test on live subjects proved extremely effective and provided further proof that Penicillin was not only a massive step forward in treating war wounds, but a useful everyday treatment.</a:t>
            </a:r>
          </a:p>
        </p:txBody>
      </p:sp>
      <p:pic>
        <p:nvPicPr>
          <p:cNvPr id="5" name="Picture 4">
            <a:extLst>
              <a:ext uri="{FF2B5EF4-FFF2-40B4-BE49-F238E27FC236}">
                <a16:creationId xmlns:a16="http://schemas.microsoft.com/office/drawing/2014/main" id="{6B9ABD67-5082-1847-B8FE-3EF27EF17BF4}"/>
              </a:ext>
            </a:extLst>
          </p:cNvPr>
          <p:cNvPicPr>
            <a:picLocks noChangeAspect="1"/>
          </p:cNvPicPr>
          <p:nvPr/>
        </p:nvPicPr>
        <p:blipFill>
          <a:blip r:embed="rId2"/>
          <a:stretch>
            <a:fillRect/>
          </a:stretch>
        </p:blipFill>
        <p:spPr>
          <a:xfrm>
            <a:off x="7733556" y="759218"/>
            <a:ext cx="4257665" cy="5992016"/>
          </a:xfrm>
          <a:prstGeom prst="rect">
            <a:avLst/>
          </a:prstGeom>
        </p:spPr>
      </p:pic>
    </p:spTree>
    <p:extLst>
      <p:ext uri="{BB962C8B-B14F-4D97-AF65-F5344CB8AC3E}">
        <p14:creationId xmlns:p14="http://schemas.microsoft.com/office/powerpoint/2010/main" val="285664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094514" y="1690689"/>
            <a:ext cx="6954733" cy="5002218"/>
          </a:xfrm>
        </p:spPr>
        <p:txBody>
          <a:bodyPr>
            <a:normAutofit lnSpcReduction="10000"/>
          </a:bodyPr>
          <a:lstStyle/>
          <a:p>
            <a:pPr marL="0" indent="0">
              <a:buNone/>
            </a:pPr>
            <a:r>
              <a:rPr lang="en-US" dirty="0"/>
              <a:t>Florey’s North African results were convincing &amp; techniques for mass production were improving as the war went on</a:t>
            </a:r>
            <a:r>
              <a:rPr lang="en-US" dirty="0">
                <a:solidFill>
                  <a:srgbClr val="FF0000"/>
                </a:solidFill>
              </a:rPr>
              <a:t>. </a:t>
            </a:r>
            <a:r>
              <a:rPr lang="en-US" b="1" dirty="0">
                <a:solidFill>
                  <a:srgbClr val="FF0000"/>
                </a:solidFill>
              </a:rPr>
              <a:t>By 1944, there was enough Penicillin to treat all the Allied casualties in the D-Day landings. </a:t>
            </a:r>
            <a:r>
              <a:rPr lang="en-US" dirty="0"/>
              <a:t>This new </a:t>
            </a:r>
            <a:r>
              <a:rPr lang="en-US" b="1" dirty="0"/>
              <a:t>ANTIBIOTIC</a:t>
            </a:r>
            <a:r>
              <a:rPr lang="en-US" dirty="0"/>
              <a:t> was used for military patients who had undergone major operations (including amputations) or had sustained extensive wounds. </a:t>
            </a:r>
            <a:r>
              <a:rPr lang="en-US" b="1" dirty="0">
                <a:solidFill>
                  <a:srgbClr val="FF0000"/>
                </a:solidFill>
              </a:rPr>
              <a:t>Penicillin was given to patients by injection, but it took time to prepare the wonder drug – Penicillin powder had to be mixed with sterile saline before it could be injected &amp; syringes had to be sterilized before being reused.</a:t>
            </a:r>
          </a:p>
        </p:txBody>
      </p:sp>
      <p:pic>
        <p:nvPicPr>
          <p:cNvPr id="5" name="Picture 4">
            <a:extLst>
              <a:ext uri="{FF2B5EF4-FFF2-40B4-BE49-F238E27FC236}">
                <a16:creationId xmlns:a16="http://schemas.microsoft.com/office/drawing/2014/main" id="{73C03260-2881-6F46-AE0A-7993DE0BC131}"/>
              </a:ext>
            </a:extLst>
          </p:cNvPr>
          <p:cNvPicPr>
            <a:picLocks noChangeAspect="1"/>
          </p:cNvPicPr>
          <p:nvPr/>
        </p:nvPicPr>
        <p:blipFill>
          <a:blip r:embed="rId2"/>
          <a:stretch>
            <a:fillRect/>
          </a:stretch>
        </p:blipFill>
        <p:spPr>
          <a:xfrm>
            <a:off x="142753" y="1690689"/>
            <a:ext cx="4864448" cy="4802185"/>
          </a:xfrm>
          <a:prstGeom prst="rect">
            <a:avLst/>
          </a:prstGeom>
        </p:spPr>
      </p:pic>
    </p:spTree>
    <p:extLst>
      <p:ext uri="{BB962C8B-B14F-4D97-AF65-F5344CB8AC3E}">
        <p14:creationId xmlns:p14="http://schemas.microsoft.com/office/powerpoint/2010/main" val="3648635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0836" y="273133"/>
            <a:ext cx="11970328" cy="3811980"/>
          </a:xfrm>
        </p:spPr>
        <p:txBody>
          <a:bodyPr>
            <a:normAutofit/>
          </a:bodyPr>
          <a:lstStyle/>
          <a:p>
            <a:pPr marL="0" indent="0" algn="ctr">
              <a:buNone/>
            </a:pPr>
            <a:r>
              <a:rPr lang="en-US" sz="4000" b="1" u="sng" dirty="0">
                <a:solidFill>
                  <a:srgbClr val="0070C0"/>
                </a:solidFill>
              </a:rPr>
              <a:t>MAIN FACTORS IN THE DEVELOPMENT OF PENICILLIN</a:t>
            </a:r>
            <a:endParaRPr lang="en-US" sz="1000" b="1" dirty="0">
              <a:solidFill>
                <a:srgbClr val="0070C0"/>
              </a:solidFill>
            </a:endParaRPr>
          </a:p>
          <a:p>
            <a:pPr marL="0" indent="0">
              <a:buNone/>
            </a:pPr>
            <a:r>
              <a:rPr lang="en-US" sz="3200" b="1" dirty="0">
                <a:solidFill>
                  <a:srgbClr val="FF0000"/>
                </a:solidFill>
              </a:rPr>
              <a:t>S</a:t>
            </a:r>
            <a:r>
              <a:rPr lang="en-US" sz="3200" b="1" dirty="0"/>
              <a:t>cience – Ability to observe bacteria attack bacteria</a:t>
            </a:r>
          </a:p>
          <a:p>
            <a:pPr marL="0" indent="0">
              <a:buNone/>
            </a:pPr>
            <a:r>
              <a:rPr lang="en-US" sz="3200" b="1" dirty="0">
                <a:solidFill>
                  <a:srgbClr val="FF0000"/>
                </a:solidFill>
              </a:rPr>
              <a:t>T</a:t>
            </a:r>
            <a:r>
              <a:rPr lang="en-US" sz="3200" b="1" dirty="0"/>
              <a:t>echnology – Availability with methods of mass production</a:t>
            </a:r>
          </a:p>
          <a:p>
            <a:pPr marL="0" indent="0">
              <a:buNone/>
            </a:pPr>
            <a:r>
              <a:rPr lang="en-US" sz="3200" b="1" dirty="0">
                <a:solidFill>
                  <a:srgbClr val="FF0000"/>
                </a:solidFill>
              </a:rPr>
              <a:t>A</a:t>
            </a:r>
            <a:r>
              <a:rPr lang="en-US" sz="3200" b="1" dirty="0"/>
              <a:t>ttitudes in Society – New treatments had urgency in WW2</a:t>
            </a:r>
          </a:p>
          <a:p>
            <a:pPr marL="0" indent="0">
              <a:buNone/>
            </a:pPr>
            <a:r>
              <a:rPr lang="en-US" sz="3200" b="1" dirty="0">
                <a:solidFill>
                  <a:srgbClr val="FF0000"/>
                </a:solidFill>
              </a:rPr>
              <a:t>I</a:t>
            </a:r>
            <a:r>
              <a:rPr lang="en-US" sz="3200" b="1" dirty="0"/>
              <a:t>ndividuals – Florey &amp; Chain build upon the work of Fleming</a:t>
            </a:r>
          </a:p>
          <a:p>
            <a:pPr marL="0" indent="0">
              <a:buNone/>
            </a:pPr>
            <a:r>
              <a:rPr lang="en-US" sz="3200" b="1" dirty="0">
                <a:solidFill>
                  <a:srgbClr val="FF0000"/>
                </a:solidFill>
              </a:rPr>
              <a:t>R</a:t>
            </a:r>
            <a:r>
              <a:rPr lang="en-US" sz="3200" b="1" dirty="0"/>
              <a:t>esearch – US government &amp; US institutions funded Florey for 5 years</a:t>
            </a:r>
          </a:p>
        </p:txBody>
      </p:sp>
      <p:pic>
        <p:nvPicPr>
          <p:cNvPr id="1026" name="Picture 2" descr="Long Staircase Images, Stock Photos &amp;amp; Vectors | Shutterstock">
            <a:extLst>
              <a:ext uri="{FF2B5EF4-FFF2-40B4-BE49-F238E27FC236}">
                <a16:creationId xmlns:a16="http://schemas.microsoft.com/office/drawing/2014/main" id="{7E71E88A-0C07-5643-B44A-E0E9EBCDB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07"/>
          <a:stretch/>
        </p:blipFill>
        <p:spPr bwMode="auto">
          <a:xfrm>
            <a:off x="110836" y="3855625"/>
            <a:ext cx="4154879" cy="27292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ng Staircase Images, Stock Photos &amp;amp; Vectors | Shutterstock">
            <a:extLst>
              <a:ext uri="{FF2B5EF4-FFF2-40B4-BE49-F238E27FC236}">
                <a16:creationId xmlns:a16="http://schemas.microsoft.com/office/drawing/2014/main" id="{728530A2-DB01-754F-B75D-3020545BBC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07"/>
          <a:stretch/>
        </p:blipFill>
        <p:spPr bwMode="auto">
          <a:xfrm>
            <a:off x="3957454" y="3855625"/>
            <a:ext cx="4154879" cy="27292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ng Staircase Images, Stock Photos &amp;amp; Vectors | Shutterstock">
            <a:extLst>
              <a:ext uri="{FF2B5EF4-FFF2-40B4-BE49-F238E27FC236}">
                <a16:creationId xmlns:a16="http://schemas.microsoft.com/office/drawing/2014/main" id="{4DE84B69-850A-A14F-83F0-8D5B192073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07"/>
          <a:stretch/>
        </p:blipFill>
        <p:spPr bwMode="auto">
          <a:xfrm>
            <a:off x="7926287" y="3855625"/>
            <a:ext cx="4154879" cy="272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623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50421" y="1781487"/>
            <a:ext cx="7885217" cy="4803493"/>
          </a:xfrm>
        </p:spPr>
        <p:txBody>
          <a:bodyPr>
            <a:normAutofit lnSpcReduction="10000"/>
          </a:bodyPr>
          <a:lstStyle/>
          <a:p>
            <a:pPr marL="0" indent="0">
              <a:buNone/>
            </a:pPr>
            <a:r>
              <a:rPr lang="en-US" b="1" dirty="0">
                <a:solidFill>
                  <a:srgbClr val="FF0000"/>
                </a:solidFill>
              </a:rPr>
              <a:t>In 1942, Sir </a:t>
            </a:r>
            <a:r>
              <a:rPr lang="en-US" b="1" dirty="0" err="1">
                <a:solidFill>
                  <a:srgbClr val="FF0000"/>
                </a:solidFill>
              </a:rPr>
              <a:t>Almroth</a:t>
            </a:r>
            <a:r>
              <a:rPr lang="en-US" b="1" dirty="0">
                <a:solidFill>
                  <a:srgbClr val="FF0000"/>
                </a:solidFill>
              </a:rPr>
              <a:t> Wright </a:t>
            </a:r>
            <a:r>
              <a:rPr lang="en-US" dirty="0"/>
              <a:t>(Head of Fleming’s Department at St. Mary’s Hospital, London) </a:t>
            </a:r>
            <a:r>
              <a:rPr lang="en-US" b="1" dirty="0">
                <a:solidFill>
                  <a:srgbClr val="FF0000"/>
                </a:solidFill>
              </a:rPr>
              <a:t>wrote to The Times newspaper complaining that Fleming had been “overlooked” in the discovery of Penicillin. </a:t>
            </a:r>
            <a:r>
              <a:rPr lang="en-US" b="1" dirty="0"/>
              <a:t>This, in turn, upset the Oxford Team of Chain &amp; Florey, who felt that their role in developing mass production was equally overlooked too.</a:t>
            </a:r>
          </a:p>
          <a:p>
            <a:pPr marL="0" indent="0">
              <a:buNone/>
            </a:pPr>
            <a:r>
              <a:rPr lang="en-US" b="1" dirty="0">
                <a:solidFill>
                  <a:srgbClr val="0070C0"/>
                </a:solidFill>
              </a:rPr>
              <a:t>In 1945, the Nobel Prize for Medicine was jointly awarded to Fleming, Florey &amp; Chain. </a:t>
            </a:r>
            <a:r>
              <a:rPr lang="en-US" b="1" dirty="0"/>
              <a:t>(Norman Heatley had died by this point &amp; posthumous awards are not made). </a:t>
            </a:r>
            <a:r>
              <a:rPr lang="en-US" b="1" dirty="0">
                <a:solidFill>
                  <a:srgbClr val="FF0000"/>
                </a:solidFill>
              </a:rPr>
              <a:t>It has been estimated that at least 200 million lives have been saved by Penicillin since 1942.</a:t>
            </a:r>
          </a:p>
        </p:txBody>
      </p:sp>
      <p:pic>
        <p:nvPicPr>
          <p:cNvPr id="6" name="Picture 5">
            <a:extLst>
              <a:ext uri="{FF2B5EF4-FFF2-40B4-BE49-F238E27FC236}">
                <a16:creationId xmlns:a16="http://schemas.microsoft.com/office/drawing/2014/main" id="{3A315DA5-7B15-8944-8795-308C6962516A}"/>
              </a:ext>
            </a:extLst>
          </p:cNvPr>
          <p:cNvPicPr>
            <a:picLocks noChangeAspect="1"/>
          </p:cNvPicPr>
          <p:nvPr/>
        </p:nvPicPr>
        <p:blipFill rotWithShape="1">
          <a:blip r:embed="rId2"/>
          <a:srcRect l="12472" r="10261"/>
          <a:stretch/>
        </p:blipFill>
        <p:spPr>
          <a:xfrm>
            <a:off x="8035638" y="1781487"/>
            <a:ext cx="4005941" cy="4803493"/>
          </a:xfrm>
          <a:prstGeom prst="rect">
            <a:avLst/>
          </a:prstGeom>
        </p:spPr>
      </p:pic>
    </p:spTree>
    <p:extLst>
      <p:ext uri="{BB962C8B-B14F-4D97-AF65-F5344CB8AC3E}">
        <p14:creationId xmlns:p14="http://schemas.microsoft.com/office/powerpoint/2010/main" val="1273857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096000" y="1690689"/>
            <a:ext cx="5953247" cy="5002218"/>
          </a:xfrm>
        </p:spPr>
        <p:txBody>
          <a:bodyPr>
            <a:normAutofit lnSpcReduction="10000"/>
          </a:bodyPr>
          <a:lstStyle/>
          <a:p>
            <a:pPr marL="0" indent="0">
              <a:buNone/>
            </a:pPr>
            <a:r>
              <a:rPr lang="en-US" b="1" dirty="0"/>
              <a:t>Further research using Penicillin demonstrated that one bacteria could be used to attack another bacteria – originally Streptococcus. </a:t>
            </a:r>
            <a:r>
              <a:rPr lang="en-US" b="1" dirty="0">
                <a:solidFill>
                  <a:srgbClr val="FF0000"/>
                </a:solidFill>
              </a:rPr>
              <a:t>Soon after, Scientists found that another </a:t>
            </a:r>
            <a:r>
              <a:rPr lang="en-US" b="1" dirty="0" err="1">
                <a:solidFill>
                  <a:srgbClr val="FF0000"/>
                </a:solidFill>
              </a:rPr>
              <a:t>mould</a:t>
            </a:r>
            <a:r>
              <a:rPr lang="en-US" b="1" dirty="0">
                <a:solidFill>
                  <a:srgbClr val="FF0000"/>
                </a:solidFill>
              </a:rPr>
              <a:t> could be used to make STREPTOMYCIN which could be used to treat the 19</a:t>
            </a:r>
            <a:r>
              <a:rPr lang="en-US" b="1" baseline="30000" dirty="0">
                <a:solidFill>
                  <a:srgbClr val="FF0000"/>
                </a:solidFill>
              </a:rPr>
              <a:t>th</a:t>
            </a:r>
            <a:r>
              <a:rPr lang="en-US" b="1" dirty="0">
                <a:solidFill>
                  <a:srgbClr val="FF0000"/>
                </a:solidFill>
              </a:rPr>
              <a:t> Century TUBERCULOSIS. </a:t>
            </a:r>
            <a:r>
              <a:rPr lang="en-US" b="1" dirty="0"/>
              <a:t>Some people are allergic to naturally purified Penicillin, but after 1,000 US &amp; UK Scientists worked in 39 </a:t>
            </a:r>
            <a:r>
              <a:rPr lang="en-US" b="1" dirty="0" err="1"/>
              <a:t>laboaratories</a:t>
            </a:r>
            <a:r>
              <a:rPr lang="en-US" b="1" dirty="0"/>
              <a:t> (at a research cost of $20,000,000) a synthetic version of Penicillin was developed &amp; produced in 1955.</a:t>
            </a:r>
            <a:endParaRPr lang="en-US" b="1" dirty="0">
              <a:solidFill>
                <a:srgbClr val="FF0000"/>
              </a:solidFill>
            </a:endParaRPr>
          </a:p>
        </p:txBody>
      </p:sp>
      <p:pic>
        <p:nvPicPr>
          <p:cNvPr id="5" name="Picture 4">
            <a:extLst>
              <a:ext uri="{FF2B5EF4-FFF2-40B4-BE49-F238E27FC236}">
                <a16:creationId xmlns:a16="http://schemas.microsoft.com/office/drawing/2014/main" id="{B64DC4AB-7E62-0544-A069-00606741AA37}"/>
              </a:ext>
            </a:extLst>
          </p:cNvPr>
          <p:cNvPicPr>
            <a:picLocks noChangeAspect="1"/>
          </p:cNvPicPr>
          <p:nvPr/>
        </p:nvPicPr>
        <p:blipFill>
          <a:blip r:embed="rId2"/>
          <a:stretch>
            <a:fillRect/>
          </a:stretch>
        </p:blipFill>
        <p:spPr>
          <a:xfrm>
            <a:off x="265797" y="1836377"/>
            <a:ext cx="5564406" cy="4598743"/>
          </a:xfrm>
          <a:prstGeom prst="rect">
            <a:avLst/>
          </a:prstGeom>
        </p:spPr>
      </p:pic>
    </p:spTree>
    <p:extLst>
      <p:ext uri="{BB962C8B-B14F-4D97-AF65-F5344CB8AC3E}">
        <p14:creationId xmlns:p14="http://schemas.microsoft.com/office/powerpoint/2010/main" val="978750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E479E-DC8F-9C43-9159-59D0A980484A}"/>
              </a:ext>
            </a:extLst>
          </p:cNvPr>
          <p:cNvPicPr>
            <a:picLocks noChangeAspect="1"/>
          </p:cNvPicPr>
          <p:nvPr/>
        </p:nvPicPr>
        <p:blipFill>
          <a:blip r:embed="rId2"/>
          <a:stretch>
            <a:fillRect/>
          </a:stretch>
        </p:blipFill>
        <p:spPr>
          <a:xfrm>
            <a:off x="371782" y="489857"/>
            <a:ext cx="11607442" cy="5959929"/>
          </a:xfrm>
          <a:prstGeom prst="rect">
            <a:avLst/>
          </a:prstGeom>
        </p:spPr>
      </p:pic>
    </p:spTree>
    <p:extLst>
      <p:ext uri="{BB962C8B-B14F-4D97-AF65-F5344CB8AC3E}">
        <p14:creationId xmlns:p14="http://schemas.microsoft.com/office/powerpoint/2010/main" val="1448175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589CD-F7B0-8642-9549-E65BB4D850AE}"/>
              </a:ext>
            </a:extLst>
          </p:cNvPr>
          <p:cNvPicPr>
            <a:picLocks noChangeAspect="1"/>
          </p:cNvPicPr>
          <p:nvPr/>
        </p:nvPicPr>
        <p:blipFill rotWithShape="1">
          <a:blip r:embed="rId2"/>
          <a:srcRect b="6101"/>
          <a:stretch/>
        </p:blipFill>
        <p:spPr>
          <a:xfrm>
            <a:off x="130630" y="228601"/>
            <a:ext cx="11887200" cy="5780314"/>
          </a:xfrm>
          <a:prstGeom prst="rect">
            <a:avLst/>
          </a:prstGeom>
        </p:spPr>
      </p:pic>
    </p:spTree>
    <p:extLst>
      <p:ext uri="{BB962C8B-B14F-4D97-AF65-F5344CB8AC3E}">
        <p14:creationId xmlns:p14="http://schemas.microsoft.com/office/powerpoint/2010/main" val="399584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1825625"/>
            <a:ext cx="11288110" cy="4777194"/>
          </a:xfrm>
        </p:spPr>
        <p:txBody>
          <a:bodyPr>
            <a:normAutofit/>
          </a:bodyPr>
          <a:lstStyle/>
          <a:p>
            <a:pPr marL="0" indent="0" algn="ctr">
              <a:buNone/>
            </a:pPr>
            <a:r>
              <a:rPr lang="en-US" sz="7200" dirty="0"/>
              <a:t>Explain </a:t>
            </a:r>
            <a:r>
              <a:rPr lang="en-US" sz="7200" b="1" dirty="0"/>
              <a:t>two</a:t>
            </a:r>
            <a:r>
              <a:rPr lang="en-US" sz="7200" dirty="0"/>
              <a:t> causes of improvement in treatment from 1905 to 1948. </a:t>
            </a:r>
            <a:r>
              <a:rPr lang="en-US" sz="7200" b="1" dirty="0">
                <a:solidFill>
                  <a:srgbClr val="FF0000"/>
                </a:solidFill>
              </a:rPr>
              <a:t>(8 marks)</a:t>
            </a:r>
          </a:p>
        </p:txBody>
      </p:sp>
    </p:spTree>
    <p:extLst>
      <p:ext uri="{BB962C8B-B14F-4D97-AF65-F5344CB8AC3E}">
        <p14:creationId xmlns:p14="http://schemas.microsoft.com/office/powerpoint/2010/main" val="3131517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A9E4-BD64-E740-ACB6-E592D3EB22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AB193A-AF59-3A42-912F-25E2F372C16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0931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3466464"/>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5. Advances in Medicine, Surgery </a:t>
            </a:r>
          </a:p>
          <a:p>
            <a:r>
              <a:rPr lang="en-US" sz="4000" b="1" dirty="0">
                <a:solidFill>
                  <a:srgbClr val="0070C0"/>
                </a:solidFill>
              </a:rPr>
              <a:t>&amp; Public Health, 1920-1948</a:t>
            </a:r>
          </a:p>
        </p:txBody>
      </p:sp>
    </p:spTree>
    <p:extLst>
      <p:ext uri="{BB962C8B-B14F-4D97-AF65-F5344CB8AC3E}">
        <p14:creationId xmlns:p14="http://schemas.microsoft.com/office/powerpoint/2010/main" val="43330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47</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945046"/>
          </a:xfrm>
        </p:spPr>
        <p:txBody>
          <a:bodyPr>
            <a:normAutofit fontScale="92500"/>
          </a:bodyPr>
          <a:lstStyle/>
          <a:p>
            <a:pPr marL="0" indent="0" algn="ctr">
              <a:buNone/>
            </a:pPr>
            <a:r>
              <a:rPr lang="en-US" sz="7200" b="1" dirty="0"/>
              <a:t>THE NEXT CHANGE TO MEDICINE WAS BY ALEXANDER FLEMING.</a:t>
            </a:r>
          </a:p>
          <a:p>
            <a:pPr marL="0" indent="0" algn="ctr">
              <a:buNone/>
            </a:pPr>
            <a:r>
              <a:rPr lang="en-US" sz="7200" dirty="0"/>
              <a:t>How was Fleming involved in WW1 &amp; how did it influence his work after returning from war?</a:t>
            </a:r>
          </a:p>
        </p:txBody>
      </p:sp>
    </p:spTree>
    <p:extLst>
      <p:ext uri="{BB962C8B-B14F-4D97-AF65-F5344CB8AC3E}">
        <p14:creationId xmlns:p14="http://schemas.microsoft.com/office/powerpoint/2010/main" val="195213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DDB1-7F34-D840-B5E8-22E237A920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CEEF74-7661-BB4F-B081-A93A82C9DB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5993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04173" y="1825624"/>
            <a:ext cx="7652815" cy="4860183"/>
          </a:xfrm>
        </p:spPr>
        <p:txBody>
          <a:bodyPr>
            <a:normAutofit/>
          </a:bodyPr>
          <a:lstStyle/>
          <a:p>
            <a:pPr marL="0" indent="0">
              <a:buNone/>
            </a:pPr>
            <a:r>
              <a:rPr lang="en-US" b="1" dirty="0">
                <a:solidFill>
                  <a:srgbClr val="FF0000"/>
                </a:solidFill>
              </a:rPr>
              <a:t>Alexander Fleming’s first-hand work with </a:t>
            </a:r>
            <a:r>
              <a:rPr lang="en-US" b="1" dirty="0" err="1">
                <a:solidFill>
                  <a:srgbClr val="FF0000"/>
                </a:solidFill>
              </a:rPr>
              <a:t>septicaemia</a:t>
            </a:r>
            <a:r>
              <a:rPr lang="en-US" b="1" dirty="0">
                <a:solidFill>
                  <a:srgbClr val="FF0000"/>
                </a:solidFill>
              </a:rPr>
              <a:t> &amp; gangrene in WW1 wounds </a:t>
            </a:r>
            <a:r>
              <a:rPr lang="en-US" dirty="0"/>
              <a:t>only emphasized the fact that antiseptics were ineffective. </a:t>
            </a:r>
            <a:r>
              <a:rPr lang="en-US" b="1" dirty="0"/>
              <a:t>He soon realized that new treatments, like the “magic bullet” SALVARSAN 606, were needed to fight microorganisms that caused infections. </a:t>
            </a:r>
            <a:r>
              <a:rPr lang="en-US" dirty="0"/>
              <a:t>In 1922, he found that lysosome (an enzyme in tears) killed microorganisms – but only the harmless ones, not the ones causing infections. Fleming did not pursue this lysosome work any further, however, as the laboratory he worked at was focused on vaccines, not bacteria. </a:t>
            </a:r>
            <a:endParaRPr lang="en-US" b="1" dirty="0"/>
          </a:p>
        </p:txBody>
      </p:sp>
      <p:pic>
        <p:nvPicPr>
          <p:cNvPr id="6" name="Picture 5">
            <a:extLst>
              <a:ext uri="{FF2B5EF4-FFF2-40B4-BE49-F238E27FC236}">
                <a16:creationId xmlns:a16="http://schemas.microsoft.com/office/drawing/2014/main" id="{899FB0E0-3E69-C349-BB47-56B9A009DCA1}"/>
              </a:ext>
            </a:extLst>
          </p:cNvPr>
          <p:cNvPicPr>
            <a:picLocks noChangeAspect="1"/>
          </p:cNvPicPr>
          <p:nvPr/>
        </p:nvPicPr>
        <p:blipFill rotWithShape="1">
          <a:blip r:embed="rId2"/>
          <a:srcRect l="14337"/>
          <a:stretch/>
        </p:blipFill>
        <p:spPr>
          <a:xfrm>
            <a:off x="7654247" y="1825624"/>
            <a:ext cx="4351676" cy="4667250"/>
          </a:xfrm>
          <a:prstGeom prst="rect">
            <a:avLst/>
          </a:prstGeom>
        </p:spPr>
      </p:pic>
    </p:spTree>
    <p:extLst>
      <p:ext uri="{BB962C8B-B14F-4D97-AF65-F5344CB8AC3E}">
        <p14:creationId xmlns:p14="http://schemas.microsoft.com/office/powerpoint/2010/main" val="3708216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963120" y="1784528"/>
            <a:ext cx="9104074" cy="4714874"/>
          </a:xfrm>
        </p:spPr>
        <p:txBody>
          <a:bodyPr>
            <a:normAutofit lnSpcReduction="10000"/>
          </a:bodyPr>
          <a:lstStyle/>
          <a:p>
            <a:pPr marL="0" indent="0">
              <a:buNone/>
            </a:pPr>
            <a:r>
              <a:rPr lang="en-US" b="1" dirty="0">
                <a:solidFill>
                  <a:srgbClr val="FF0000"/>
                </a:solidFill>
              </a:rPr>
              <a:t>In 1928, Fleming became Professor of Bacteriology. </a:t>
            </a:r>
            <a:r>
              <a:rPr lang="en-US" dirty="0"/>
              <a:t>He was well-known for his research … and his untidy methods &amp; his untidy desk! He had been studying </a:t>
            </a:r>
            <a:r>
              <a:rPr lang="en-US" b="1" dirty="0"/>
              <a:t>staphylococcus</a:t>
            </a:r>
            <a:r>
              <a:rPr lang="en-US" dirty="0"/>
              <a:t> cultures and, when he went away on holiday, he left a pile of cultures in the corner of his messy laboratory. When he returned from holiday, he saw one of the cultures had been contaminated by </a:t>
            </a:r>
            <a:r>
              <a:rPr lang="en-US" dirty="0" err="1"/>
              <a:t>mould</a:t>
            </a:r>
            <a:r>
              <a:rPr lang="en-US" dirty="0"/>
              <a:t> – but then noticed the staphylococcus culture had been destroyed in the area around the </a:t>
            </a:r>
            <a:r>
              <a:rPr lang="en-US" dirty="0" err="1"/>
              <a:t>mould</a:t>
            </a:r>
            <a:r>
              <a:rPr lang="en-US" dirty="0"/>
              <a:t>. This was the breakthrough that led Fleming to grow </a:t>
            </a:r>
            <a:r>
              <a:rPr lang="en-US" dirty="0" err="1"/>
              <a:t>mould</a:t>
            </a:r>
            <a:r>
              <a:rPr lang="en-US" dirty="0"/>
              <a:t> in a pure culture &amp; use it to kill various microorganisms that cause disease – this was </a:t>
            </a:r>
            <a:r>
              <a:rPr lang="en-US" b="1" dirty="0">
                <a:solidFill>
                  <a:srgbClr val="FF0000"/>
                </a:solidFill>
              </a:rPr>
              <a:t>PENICILLIN</a:t>
            </a:r>
            <a:r>
              <a:rPr lang="en-US" dirty="0"/>
              <a:t> and, not based on chemicals, it was instead an example of an </a:t>
            </a:r>
            <a:r>
              <a:rPr lang="en-US" b="1" dirty="0">
                <a:solidFill>
                  <a:srgbClr val="FF0000"/>
                </a:solidFill>
              </a:rPr>
              <a:t>ANTIBIOTIC</a:t>
            </a:r>
            <a:r>
              <a:rPr lang="en-US" dirty="0"/>
              <a:t> – where one bacteria attacked &amp; killed another bacteria.</a:t>
            </a:r>
          </a:p>
        </p:txBody>
      </p:sp>
      <p:pic>
        <p:nvPicPr>
          <p:cNvPr id="4" name="Picture 3">
            <a:extLst>
              <a:ext uri="{FF2B5EF4-FFF2-40B4-BE49-F238E27FC236}">
                <a16:creationId xmlns:a16="http://schemas.microsoft.com/office/drawing/2014/main" id="{D6778EE2-AE5F-9E44-AD89-3CADCED4F155}"/>
              </a:ext>
            </a:extLst>
          </p:cNvPr>
          <p:cNvPicPr>
            <a:picLocks noChangeAspect="1"/>
          </p:cNvPicPr>
          <p:nvPr/>
        </p:nvPicPr>
        <p:blipFill>
          <a:blip r:embed="rId2"/>
          <a:stretch>
            <a:fillRect/>
          </a:stretch>
        </p:blipFill>
        <p:spPr>
          <a:xfrm>
            <a:off x="124806" y="1784527"/>
            <a:ext cx="2811063" cy="4714874"/>
          </a:xfrm>
          <a:prstGeom prst="rect">
            <a:avLst/>
          </a:prstGeom>
        </p:spPr>
      </p:pic>
    </p:spTree>
    <p:extLst>
      <p:ext uri="{BB962C8B-B14F-4D97-AF65-F5344CB8AC3E}">
        <p14:creationId xmlns:p14="http://schemas.microsoft.com/office/powerpoint/2010/main" val="361803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04173" y="1825624"/>
            <a:ext cx="7176303" cy="4860183"/>
          </a:xfrm>
        </p:spPr>
        <p:txBody>
          <a:bodyPr>
            <a:normAutofit lnSpcReduction="10000"/>
          </a:bodyPr>
          <a:lstStyle/>
          <a:p>
            <a:pPr marL="0" indent="0">
              <a:buNone/>
            </a:pPr>
            <a:r>
              <a:rPr lang="en-US" b="1" dirty="0">
                <a:solidFill>
                  <a:srgbClr val="0070C0"/>
                </a:solidFill>
              </a:rPr>
              <a:t>Penicillin was not really a new discovery </a:t>
            </a:r>
            <a:r>
              <a:rPr lang="en-US" b="1" dirty="0">
                <a:solidFill>
                  <a:srgbClr val="FF0000"/>
                </a:solidFill>
              </a:rPr>
              <a:t>– in the Medieval period, people discovered that </a:t>
            </a:r>
            <a:r>
              <a:rPr lang="en-US" b="1" dirty="0" err="1">
                <a:solidFill>
                  <a:srgbClr val="FF0000"/>
                </a:solidFill>
              </a:rPr>
              <a:t>mouldy</a:t>
            </a:r>
            <a:r>
              <a:rPr lang="en-US" b="1" dirty="0">
                <a:solidFill>
                  <a:srgbClr val="FF0000"/>
                </a:solidFill>
              </a:rPr>
              <a:t> bread was sometimes effective against infection if spread into a wound. </a:t>
            </a:r>
            <a:r>
              <a:rPr lang="en-US" dirty="0"/>
              <a:t>But they could not explain why, of course, as microscopes were not around to see the bacteria. </a:t>
            </a:r>
            <a:r>
              <a:rPr lang="en-US" b="1" dirty="0"/>
              <a:t>In 1871, Joseph Lister had used penicillin to treat a nurse at King’s College Hospital after her wounds were unresponsive to antiseptic. </a:t>
            </a:r>
            <a:r>
              <a:rPr lang="en-US" b="1" dirty="0">
                <a:solidFill>
                  <a:srgbClr val="FF0000"/>
                </a:solidFill>
              </a:rPr>
              <a:t>Louis Pasteur &amp; Ernest Duchesne had also noticed how types of penicillium were effective against infection </a:t>
            </a:r>
            <a:r>
              <a:rPr lang="en-US" dirty="0"/>
              <a:t>… so Fleming’s “discovery” wasn’t all that exciting or significant in the Medical World.</a:t>
            </a:r>
          </a:p>
        </p:txBody>
      </p:sp>
      <p:pic>
        <p:nvPicPr>
          <p:cNvPr id="4" name="Picture 3">
            <a:extLst>
              <a:ext uri="{FF2B5EF4-FFF2-40B4-BE49-F238E27FC236}">
                <a16:creationId xmlns:a16="http://schemas.microsoft.com/office/drawing/2014/main" id="{AF57B3DA-E832-DD4A-8846-6C885C60326C}"/>
              </a:ext>
            </a:extLst>
          </p:cNvPr>
          <p:cNvPicPr>
            <a:picLocks noChangeAspect="1"/>
          </p:cNvPicPr>
          <p:nvPr/>
        </p:nvPicPr>
        <p:blipFill rotWithShape="1">
          <a:blip r:embed="rId2"/>
          <a:srcRect l="12105" t="8129" r="10417" b="7170"/>
          <a:stretch/>
        </p:blipFill>
        <p:spPr>
          <a:xfrm>
            <a:off x="7280475" y="1690689"/>
            <a:ext cx="4585703" cy="5013186"/>
          </a:xfrm>
          <a:prstGeom prst="rect">
            <a:avLst/>
          </a:prstGeom>
        </p:spPr>
      </p:pic>
    </p:spTree>
    <p:extLst>
      <p:ext uri="{BB962C8B-B14F-4D97-AF65-F5344CB8AC3E}">
        <p14:creationId xmlns:p14="http://schemas.microsoft.com/office/powerpoint/2010/main" val="3766237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(a) Alexander Fleming’s Discovery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159631" y="1935713"/>
            <a:ext cx="7831525" cy="4879031"/>
          </a:xfrm>
        </p:spPr>
        <p:txBody>
          <a:bodyPr>
            <a:normAutofit lnSpcReduction="10000"/>
          </a:bodyPr>
          <a:lstStyle/>
          <a:p>
            <a:pPr marL="0" indent="0">
              <a:buNone/>
            </a:pPr>
            <a:r>
              <a:rPr lang="en-US" b="1" dirty="0">
                <a:solidFill>
                  <a:srgbClr val="FF0000"/>
                </a:solidFill>
              </a:rPr>
              <a:t>In 1929, Fleming published his Penicillin research in the BRITISH JOURNAL OF EXPERIMENTAL PATHOLOGY. </a:t>
            </a:r>
            <a:r>
              <a:rPr lang="en-US" dirty="0"/>
              <a:t>He was pretty much ignored, however, as few people realized how important </a:t>
            </a:r>
            <a:r>
              <a:rPr lang="en-US" dirty="0" err="1"/>
              <a:t>pencillin</a:t>
            </a:r>
            <a:r>
              <a:rPr lang="en-US" dirty="0"/>
              <a:t> was to treatment. It has 2 major drawbacks:</a:t>
            </a:r>
          </a:p>
          <a:p>
            <a:r>
              <a:rPr lang="en-US" b="1" dirty="0"/>
              <a:t>It was only possible to produce Penicillin in small quantities.</a:t>
            </a:r>
          </a:p>
          <a:p>
            <a:r>
              <a:rPr lang="en-US" b="1" dirty="0"/>
              <a:t>Laboratory tests suggested it was slow to act &amp; ineffective when mixed with blood.</a:t>
            </a:r>
          </a:p>
          <a:p>
            <a:pPr marL="0" indent="0">
              <a:buNone/>
            </a:pPr>
            <a:r>
              <a:rPr lang="en-US" b="1" dirty="0">
                <a:solidFill>
                  <a:srgbClr val="FF0000"/>
                </a:solidFill>
              </a:rPr>
              <a:t>Fleming himself only saw it as an external cream, not as an internal drug </a:t>
            </a:r>
            <a:r>
              <a:rPr lang="en-US" dirty="0"/>
              <a:t>… so his funding failed and he returned to investigating staphylococcus cultures.</a:t>
            </a:r>
          </a:p>
        </p:txBody>
      </p:sp>
      <p:pic>
        <p:nvPicPr>
          <p:cNvPr id="5" name="Picture 4">
            <a:extLst>
              <a:ext uri="{FF2B5EF4-FFF2-40B4-BE49-F238E27FC236}">
                <a16:creationId xmlns:a16="http://schemas.microsoft.com/office/drawing/2014/main" id="{366BF967-6E09-4449-A382-3F08FB55E160}"/>
              </a:ext>
            </a:extLst>
          </p:cNvPr>
          <p:cNvPicPr>
            <a:picLocks noChangeAspect="1"/>
          </p:cNvPicPr>
          <p:nvPr/>
        </p:nvPicPr>
        <p:blipFill>
          <a:blip r:embed="rId2"/>
          <a:stretch>
            <a:fillRect/>
          </a:stretch>
        </p:blipFill>
        <p:spPr>
          <a:xfrm>
            <a:off x="286875" y="1784528"/>
            <a:ext cx="3829733" cy="2590702"/>
          </a:xfrm>
          <a:prstGeom prst="rect">
            <a:avLst/>
          </a:prstGeom>
        </p:spPr>
      </p:pic>
      <p:pic>
        <p:nvPicPr>
          <p:cNvPr id="7" name="Picture 6">
            <a:extLst>
              <a:ext uri="{FF2B5EF4-FFF2-40B4-BE49-F238E27FC236}">
                <a16:creationId xmlns:a16="http://schemas.microsoft.com/office/drawing/2014/main" id="{94CD11B9-FD4B-414D-9489-500A912A00AD}"/>
              </a:ext>
            </a:extLst>
          </p:cNvPr>
          <p:cNvPicPr>
            <a:picLocks noChangeAspect="1"/>
          </p:cNvPicPr>
          <p:nvPr/>
        </p:nvPicPr>
        <p:blipFill>
          <a:blip r:embed="rId3"/>
          <a:stretch>
            <a:fillRect/>
          </a:stretch>
        </p:blipFill>
        <p:spPr>
          <a:xfrm>
            <a:off x="286874" y="4375229"/>
            <a:ext cx="3829733" cy="2384491"/>
          </a:xfrm>
          <a:prstGeom prst="rect">
            <a:avLst/>
          </a:prstGeom>
        </p:spPr>
      </p:pic>
    </p:spTree>
    <p:extLst>
      <p:ext uri="{BB962C8B-B14F-4D97-AF65-F5344CB8AC3E}">
        <p14:creationId xmlns:p14="http://schemas.microsoft.com/office/powerpoint/2010/main" val="2152342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4629</TotalTime>
  <Words>1983</Words>
  <Application>Microsoft Macintosh PowerPoint</Application>
  <PresentationFormat>Widescreen</PresentationFormat>
  <Paragraphs>94</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Edexcel IGCSE History P2: Breadth Study B1</vt:lpstr>
      <vt:lpstr>PowerPoint Presentation</vt:lpstr>
      <vt:lpstr>Edexcel IGCSE History P2: Breadth Study B2</vt:lpstr>
      <vt:lpstr>Activity 47</vt:lpstr>
      <vt:lpstr>PowerPoint Presentation</vt:lpstr>
      <vt:lpstr>(a) Alexander Fleming’s Discovery </vt:lpstr>
      <vt:lpstr>(a) Alexander Fleming’s Discovery </vt:lpstr>
      <vt:lpstr>(a) Alexander Fleming’s Discovery </vt:lpstr>
      <vt:lpstr>(a) Alexander Fleming’s Discovery </vt:lpstr>
      <vt:lpstr>(a) Alexander Fleming’s Discovery </vt:lpstr>
      <vt:lpstr>(a) Alexander Fleming’s Discovery </vt:lpstr>
      <vt:lpstr>(a) Alexander Fleming’s Discovery </vt:lpstr>
      <vt:lpstr>(a) Alexander Fleming’s Discovery </vt:lpstr>
      <vt:lpstr>PowerPoint Presentation</vt:lpstr>
      <vt:lpstr>(a) Alexander Fleming’s Discovery </vt:lpstr>
      <vt:lpstr>Activity 48</vt:lpstr>
      <vt:lpstr>PowerPoint Presentation</vt:lpstr>
      <vt:lpstr>(a) Alexander Fleming’s Discovery </vt:lpstr>
      <vt:lpstr>(a) Alexander Fleming’s Discovery </vt:lpstr>
      <vt:lpstr>(a) Alexander Fleming’s Discovery </vt:lpstr>
      <vt:lpstr>(a) Alexander Fleming’s Discovery </vt:lpstr>
      <vt:lpstr>(a) Alexander Fleming’s Discovery </vt:lpstr>
      <vt:lpstr>PowerPoint Presentation</vt:lpstr>
      <vt:lpstr>(a) Alexander Fleming’s Discovery </vt:lpstr>
      <vt:lpstr>(a) Alexander Fleming’s Discovery </vt:lpstr>
      <vt:lpstr>PowerPoint Presentation</vt:lpstr>
      <vt:lpstr>PowerPoint Presentation</vt:lpstr>
      <vt:lpstr>Exam-Style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74</cp:revision>
  <dcterms:created xsi:type="dcterms:W3CDTF">2021-05-05T18:42:06Z</dcterms:created>
  <dcterms:modified xsi:type="dcterms:W3CDTF">2021-12-10T15:40:56Z</dcterms:modified>
</cp:coreProperties>
</file>