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9" r:id="rId3"/>
    <p:sldId id="286" r:id="rId4"/>
    <p:sldId id="425" r:id="rId5"/>
    <p:sldId id="435" r:id="rId6"/>
    <p:sldId id="420" r:id="rId7"/>
    <p:sldId id="436" r:id="rId8"/>
    <p:sldId id="437" r:id="rId9"/>
    <p:sldId id="438" r:id="rId10"/>
    <p:sldId id="439" r:id="rId11"/>
    <p:sldId id="440" r:id="rId12"/>
    <p:sldId id="441" r:id="rId13"/>
    <p:sldId id="442" r:id="rId14"/>
    <p:sldId id="443" r:id="rId15"/>
    <p:sldId id="444" r:id="rId16"/>
    <p:sldId id="445" r:id="rId17"/>
    <p:sldId id="446" r:id="rId18"/>
    <p:sldId id="447" r:id="rId19"/>
    <p:sldId id="418" r:id="rId20"/>
    <p:sldId id="351" r:id="rId21"/>
    <p:sldId id="448" r:id="rId22"/>
    <p:sldId id="399" r:id="rId23"/>
    <p:sldId id="449" r:id="rId24"/>
    <p:sldId id="400" r:id="rId25"/>
    <p:sldId id="450" r:id="rId26"/>
    <p:sldId id="401" r:id="rId27"/>
    <p:sldId id="451" r:id="rId28"/>
    <p:sldId id="402" r:id="rId29"/>
    <p:sldId id="45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6"/>
    <p:restoredTop sz="94580"/>
  </p:normalViewPr>
  <p:slideViewPr>
    <p:cSldViewPr snapToGrid="0" snapToObjects="1">
      <p:cViewPr varScale="1">
        <p:scale>
          <a:sx n="121" d="100"/>
          <a:sy n="121"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11/21/21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11/21/21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096001" y="1834138"/>
            <a:ext cx="5412828" cy="4829670"/>
          </a:xfrm>
        </p:spPr>
        <p:txBody>
          <a:bodyPr>
            <a:normAutofit lnSpcReduction="10000"/>
          </a:bodyPr>
          <a:lstStyle/>
          <a:p>
            <a:pPr marL="0" indent="0">
              <a:buNone/>
            </a:pPr>
            <a:r>
              <a:rPr lang="en-US" b="1" dirty="0"/>
              <a:t>Delays in surgery were known to increase the chances of infection, especially with GAS GANGRENE in the wound. </a:t>
            </a:r>
            <a:r>
              <a:rPr lang="en-US" b="1" dirty="0">
                <a:solidFill>
                  <a:srgbClr val="FF0000"/>
                </a:solidFill>
              </a:rPr>
              <a:t>It was impossible, however, to recreate the aseptic conditions of a London Hospital in a Dressing Station or Casualty Clearing Station. </a:t>
            </a:r>
            <a:r>
              <a:rPr lang="en-US" b="1" dirty="0"/>
              <a:t>There were so many casualties, for example, that wounded men would be left on the floor (in the dirt or in the mud) because there were not enough beds for them.</a:t>
            </a:r>
          </a:p>
        </p:txBody>
      </p:sp>
      <p:pic>
        <p:nvPicPr>
          <p:cNvPr id="4" name="Picture 3">
            <a:extLst>
              <a:ext uri="{FF2B5EF4-FFF2-40B4-BE49-F238E27FC236}">
                <a16:creationId xmlns:a16="http://schemas.microsoft.com/office/drawing/2014/main" id="{78DBDB35-26A4-514D-AB4F-0C80FC85CEAE}"/>
              </a:ext>
            </a:extLst>
          </p:cNvPr>
          <p:cNvPicPr>
            <a:picLocks noChangeAspect="1"/>
          </p:cNvPicPr>
          <p:nvPr/>
        </p:nvPicPr>
        <p:blipFill>
          <a:blip r:embed="rId2"/>
          <a:stretch>
            <a:fillRect/>
          </a:stretch>
        </p:blipFill>
        <p:spPr>
          <a:xfrm>
            <a:off x="404446" y="1834138"/>
            <a:ext cx="5562767" cy="4670459"/>
          </a:xfrm>
          <a:prstGeom prst="rect">
            <a:avLst/>
          </a:prstGeom>
        </p:spPr>
      </p:pic>
    </p:spTree>
    <p:extLst>
      <p:ext uri="{BB962C8B-B14F-4D97-AF65-F5344CB8AC3E}">
        <p14:creationId xmlns:p14="http://schemas.microsoft.com/office/powerpoint/2010/main" val="244293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62226" y="1678966"/>
            <a:ext cx="7794105" cy="4938555"/>
          </a:xfrm>
        </p:spPr>
        <p:txBody>
          <a:bodyPr>
            <a:normAutofit fontScale="92500"/>
          </a:bodyPr>
          <a:lstStyle/>
          <a:p>
            <a:pPr marL="0" indent="0">
              <a:buNone/>
            </a:pPr>
            <a:r>
              <a:rPr lang="en-US" dirty="0"/>
              <a:t>WW1 surgeons knew that infected tissue needed to be removed as soon as possible and the wound thoroughly cleansed of microbes. </a:t>
            </a:r>
            <a:r>
              <a:rPr lang="en-US" b="1" dirty="0"/>
              <a:t>New techniques were developed:</a:t>
            </a:r>
          </a:p>
          <a:p>
            <a:r>
              <a:rPr lang="en-US" b="1" dirty="0">
                <a:solidFill>
                  <a:srgbClr val="FF0000"/>
                </a:solidFill>
              </a:rPr>
              <a:t>EXCISION / DEBRIDGEMENT to cut away infected tissue &amp; reduce the risk of gangrene.</a:t>
            </a:r>
          </a:p>
          <a:p>
            <a:r>
              <a:rPr lang="en-US" b="1" dirty="0">
                <a:solidFill>
                  <a:srgbClr val="0070C0"/>
                </a:solidFill>
              </a:rPr>
              <a:t>STERILISED SALT SOLUTION fed through the wound was also effective for cleaning wounds. This was the </a:t>
            </a:r>
            <a:r>
              <a:rPr lang="en-US" b="1" u="sng" dirty="0">
                <a:solidFill>
                  <a:srgbClr val="0070C0"/>
                </a:solidFill>
              </a:rPr>
              <a:t>Carrel-Dakin</a:t>
            </a:r>
            <a:r>
              <a:rPr lang="en-US" b="1" dirty="0">
                <a:solidFill>
                  <a:srgbClr val="0070C0"/>
                </a:solidFill>
              </a:rPr>
              <a:t> method, first successful in 1917.</a:t>
            </a:r>
          </a:p>
          <a:p>
            <a:pPr marL="0" indent="0">
              <a:buNone/>
            </a:pPr>
            <a:r>
              <a:rPr lang="en-US" b="1" dirty="0"/>
              <a:t>Both of these were time-consuming, however, so </a:t>
            </a:r>
            <a:r>
              <a:rPr lang="en-US" b="1" dirty="0">
                <a:solidFill>
                  <a:srgbClr val="7030A0"/>
                </a:solidFill>
              </a:rPr>
              <a:t>AMPUTATION</a:t>
            </a:r>
            <a:r>
              <a:rPr lang="en-US" b="1" dirty="0"/>
              <a:t> remained the safest option to guarantee infection was avoided. </a:t>
            </a:r>
            <a:r>
              <a:rPr lang="en-US" b="1" dirty="0">
                <a:solidFill>
                  <a:srgbClr val="FF0000"/>
                </a:solidFill>
              </a:rPr>
              <a:t>By 1918, over 240,000 men had lost limbs … many to avoid infection.</a:t>
            </a:r>
          </a:p>
        </p:txBody>
      </p:sp>
      <p:pic>
        <p:nvPicPr>
          <p:cNvPr id="5" name="Picture 4">
            <a:extLst>
              <a:ext uri="{FF2B5EF4-FFF2-40B4-BE49-F238E27FC236}">
                <a16:creationId xmlns:a16="http://schemas.microsoft.com/office/drawing/2014/main" id="{29E27612-5EF7-AB4B-B622-0184B11705A0}"/>
              </a:ext>
            </a:extLst>
          </p:cNvPr>
          <p:cNvPicPr>
            <a:picLocks noChangeAspect="1"/>
          </p:cNvPicPr>
          <p:nvPr/>
        </p:nvPicPr>
        <p:blipFill rotWithShape="1">
          <a:blip r:embed="rId2"/>
          <a:srcRect l="32970" r="-58"/>
          <a:stretch/>
        </p:blipFill>
        <p:spPr>
          <a:xfrm>
            <a:off x="7956331" y="1678966"/>
            <a:ext cx="4073443" cy="4899981"/>
          </a:xfrm>
          <a:prstGeom prst="rect">
            <a:avLst/>
          </a:prstGeom>
        </p:spPr>
      </p:pic>
    </p:spTree>
    <p:extLst>
      <p:ext uri="{BB962C8B-B14F-4D97-AF65-F5344CB8AC3E}">
        <p14:creationId xmlns:p14="http://schemas.microsoft.com/office/powerpoint/2010/main" val="206744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86146" y="1855159"/>
            <a:ext cx="6001408" cy="4829670"/>
          </a:xfrm>
        </p:spPr>
        <p:txBody>
          <a:bodyPr>
            <a:normAutofit/>
          </a:bodyPr>
          <a:lstStyle/>
          <a:p>
            <a:pPr marL="0" indent="0">
              <a:buNone/>
            </a:pPr>
            <a:r>
              <a:rPr lang="en-US" b="1" dirty="0"/>
              <a:t>A major problem of broken bones in WW1 was they could break through the skin to create an open wound. </a:t>
            </a:r>
            <a:r>
              <a:rPr lang="en-US" b="1" dirty="0">
                <a:solidFill>
                  <a:srgbClr val="FF0000"/>
                </a:solidFill>
              </a:rPr>
              <a:t>Keeping broken limbs as still &amp; straight as possible before operating was made difficult by carrying men on stretchers from the Front Line to a Casualty Clearing Station. </a:t>
            </a:r>
            <a:r>
              <a:rPr lang="en-US" b="1" dirty="0"/>
              <a:t>By the time most soldiers had been moved, </a:t>
            </a:r>
            <a:r>
              <a:rPr lang="en-US" b="1" dirty="0">
                <a:solidFill>
                  <a:srgbClr val="0070C0"/>
                </a:solidFill>
              </a:rPr>
              <a:t>amputation</a:t>
            </a:r>
            <a:r>
              <a:rPr lang="en-US" b="1" dirty="0"/>
              <a:t> was the best option. Otherwise, the wounded soldier would be likely to die of infection, bleeding or gas gangrene.</a:t>
            </a:r>
          </a:p>
        </p:txBody>
      </p:sp>
      <p:pic>
        <p:nvPicPr>
          <p:cNvPr id="5" name="Picture 4">
            <a:extLst>
              <a:ext uri="{FF2B5EF4-FFF2-40B4-BE49-F238E27FC236}">
                <a16:creationId xmlns:a16="http://schemas.microsoft.com/office/drawing/2014/main" id="{F21D6F13-A658-9A4C-8F90-265CED18CF71}"/>
              </a:ext>
            </a:extLst>
          </p:cNvPr>
          <p:cNvPicPr>
            <a:picLocks noChangeAspect="1"/>
          </p:cNvPicPr>
          <p:nvPr/>
        </p:nvPicPr>
        <p:blipFill rotWithShape="1">
          <a:blip r:embed="rId2"/>
          <a:srcRect l="16441" t="6069" r="3571"/>
          <a:stretch/>
        </p:blipFill>
        <p:spPr>
          <a:xfrm>
            <a:off x="404445" y="1855159"/>
            <a:ext cx="5302671" cy="4649438"/>
          </a:xfrm>
          <a:prstGeom prst="rect">
            <a:avLst/>
          </a:prstGeom>
        </p:spPr>
      </p:pic>
    </p:spTree>
    <p:extLst>
      <p:ext uri="{BB962C8B-B14F-4D97-AF65-F5344CB8AC3E}">
        <p14:creationId xmlns:p14="http://schemas.microsoft.com/office/powerpoint/2010/main" val="1396967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88048" y="1678966"/>
            <a:ext cx="5607952" cy="4938555"/>
          </a:xfrm>
        </p:spPr>
        <p:txBody>
          <a:bodyPr>
            <a:normAutofit/>
          </a:bodyPr>
          <a:lstStyle/>
          <a:p>
            <a:pPr marL="0" indent="0">
              <a:buNone/>
            </a:pPr>
            <a:r>
              <a:rPr lang="en-US" b="1" dirty="0">
                <a:solidFill>
                  <a:srgbClr val="FF0000"/>
                </a:solidFill>
              </a:rPr>
              <a:t>Robert Jones </a:t>
            </a:r>
            <a:r>
              <a:rPr lang="en-US" dirty="0"/>
              <a:t>worked in a London Hospital and he developed a method to keep a wounded soldier’s leg still. He named the device after his uncle, </a:t>
            </a:r>
            <a:r>
              <a:rPr lang="en-US" b="1" dirty="0"/>
              <a:t>Hugh Thomas</a:t>
            </a:r>
            <a:r>
              <a:rPr lang="en-US" dirty="0"/>
              <a:t>, who had originally developed the idea. </a:t>
            </a:r>
            <a:r>
              <a:rPr lang="en-US" b="1" dirty="0">
                <a:solidFill>
                  <a:srgbClr val="FF0000"/>
                </a:solidFill>
              </a:rPr>
              <a:t>This ‘Thomas Splint’ was first introduced on the Western Front in the winter of 1915. </a:t>
            </a:r>
            <a:r>
              <a:rPr lang="en-US" b="1" dirty="0"/>
              <a:t>It proved incredibly effective. </a:t>
            </a:r>
          </a:p>
          <a:p>
            <a:pPr marL="0" indent="0">
              <a:buNone/>
            </a:pPr>
            <a:r>
              <a:rPr lang="en-US" b="1" dirty="0">
                <a:solidFill>
                  <a:srgbClr val="0070C0"/>
                </a:solidFill>
              </a:rPr>
              <a:t>As a result of the ‘Thomas Splint’ the survival rate for broken limbs in WW1 improved from 20% to 82%.</a:t>
            </a:r>
          </a:p>
        </p:txBody>
      </p:sp>
      <p:pic>
        <p:nvPicPr>
          <p:cNvPr id="4" name="Picture 3">
            <a:extLst>
              <a:ext uri="{FF2B5EF4-FFF2-40B4-BE49-F238E27FC236}">
                <a16:creationId xmlns:a16="http://schemas.microsoft.com/office/drawing/2014/main" id="{034CB843-1A86-3B4D-BAB8-B5C1E7A5245A}"/>
              </a:ext>
            </a:extLst>
          </p:cNvPr>
          <p:cNvPicPr>
            <a:picLocks noChangeAspect="1"/>
          </p:cNvPicPr>
          <p:nvPr/>
        </p:nvPicPr>
        <p:blipFill>
          <a:blip r:embed="rId2"/>
          <a:stretch>
            <a:fillRect/>
          </a:stretch>
        </p:blipFill>
        <p:spPr>
          <a:xfrm>
            <a:off x="6477100" y="1471606"/>
            <a:ext cx="5226851" cy="1784425"/>
          </a:xfrm>
          <a:prstGeom prst="rect">
            <a:avLst/>
          </a:prstGeom>
        </p:spPr>
      </p:pic>
      <p:pic>
        <p:nvPicPr>
          <p:cNvPr id="6" name="Picture 5">
            <a:extLst>
              <a:ext uri="{FF2B5EF4-FFF2-40B4-BE49-F238E27FC236}">
                <a16:creationId xmlns:a16="http://schemas.microsoft.com/office/drawing/2014/main" id="{00DABFFB-EAE1-624C-82D3-FDEA3B63A145}"/>
              </a:ext>
            </a:extLst>
          </p:cNvPr>
          <p:cNvPicPr>
            <a:picLocks noChangeAspect="1"/>
          </p:cNvPicPr>
          <p:nvPr/>
        </p:nvPicPr>
        <p:blipFill rotWithShape="1">
          <a:blip r:embed="rId3"/>
          <a:srcRect t="6786" r="30737" b="7118"/>
          <a:stretch/>
        </p:blipFill>
        <p:spPr>
          <a:xfrm>
            <a:off x="6477101" y="3256031"/>
            <a:ext cx="5226850" cy="3361490"/>
          </a:xfrm>
          <a:prstGeom prst="rect">
            <a:avLst/>
          </a:prstGeom>
        </p:spPr>
      </p:pic>
    </p:spTree>
    <p:extLst>
      <p:ext uri="{BB962C8B-B14F-4D97-AF65-F5344CB8AC3E}">
        <p14:creationId xmlns:p14="http://schemas.microsoft.com/office/powerpoint/2010/main" val="4073544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671645" y="1836766"/>
            <a:ext cx="7383721" cy="4829670"/>
          </a:xfrm>
        </p:spPr>
        <p:txBody>
          <a:bodyPr>
            <a:normAutofit lnSpcReduction="10000"/>
          </a:bodyPr>
          <a:lstStyle/>
          <a:p>
            <a:pPr marL="0" indent="0">
              <a:buNone/>
            </a:pPr>
            <a:r>
              <a:rPr lang="en-US" b="1" dirty="0"/>
              <a:t>Due to the fact 240,000 men lost a limb, there was a massive need for prosthetic replacements. As a result of WW1, protheses became much more advanced:</a:t>
            </a:r>
          </a:p>
          <a:p>
            <a:r>
              <a:rPr lang="en-US" b="1" dirty="0">
                <a:solidFill>
                  <a:srgbClr val="FF0000"/>
                </a:solidFill>
              </a:rPr>
              <a:t>LIGHTER METAL ALLOYS were used to construct the prosthetic limbs.</a:t>
            </a:r>
          </a:p>
          <a:p>
            <a:r>
              <a:rPr lang="en-US" b="1" dirty="0">
                <a:solidFill>
                  <a:srgbClr val="0070C0"/>
                </a:solidFill>
              </a:rPr>
              <a:t>MECHANISMS for movement improved to allow those with protheses a better quality of life.</a:t>
            </a:r>
          </a:p>
          <a:p>
            <a:pPr marL="0" indent="0">
              <a:buNone/>
            </a:pPr>
            <a:r>
              <a:rPr lang="en-US" b="1" dirty="0"/>
              <a:t>Waiting lists, however, were long as prosthetics took so long to make, plus it was necessary to train those with protheses how to use them.</a:t>
            </a:r>
          </a:p>
        </p:txBody>
      </p:sp>
      <p:pic>
        <p:nvPicPr>
          <p:cNvPr id="4" name="Picture 3">
            <a:extLst>
              <a:ext uri="{FF2B5EF4-FFF2-40B4-BE49-F238E27FC236}">
                <a16:creationId xmlns:a16="http://schemas.microsoft.com/office/drawing/2014/main" id="{6680229A-B52A-7847-A75F-1CF2A6738276}"/>
              </a:ext>
            </a:extLst>
          </p:cNvPr>
          <p:cNvPicPr>
            <a:picLocks noChangeAspect="1"/>
          </p:cNvPicPr>
          <p:nvPr/>
        </p:nvPicPr>
        <p:blipFill rotWithShape="1">
          <a:blip r:embed="rId2"/>
          <a:srcRect l="14377" r="1441"/>
          <a:stretch/>
        </p:blipFill>
        <p:spPr>
          <a:xfrm>
            <a:off x="136633" y="1836766"/>
            <a:ext cx="4456387" cy="4667831"/>
          </a:xfrm>
          <a:prstGeom prst="rect">
            <a:avLst/>
          </a:prstGeom>
        </p:spPr>
      </p:pic>
    </p:spTree>
    <p:extLst>
      <p:ext uri="{BB962C8B-B14F-4D97-AF65-F5344CB8AC3E}">
        <p14:creationId xmlns:p14="http://schemas.microsoft.com/office/powerpoint/2010/main" val="231556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19668" y="1678966"/>
            <a:ext cx="6680007" cy="4938555"/>
          </a:xfrm>
        </p:spPr>
        <p:txBody>
          <a:bodyPr>
            <a:normAutofit lnSpcReduction="10000"/>
          </a:bodyPr>
          <a:lstStyle/>
          <a:p>
            <a:pPr marL="0" indent="0">
              <a:buNone/>
            </a:pPr>
            <a:r>
              <a:rPr lang="en-US" b="1" dirty="0"/>
              <a:t>Soldiers soft cloth caps from 1914 were soon replaced by steel helmets in 1915. </a:t>
            </a:r>
            <a:r>
              <a:rPr lang="en-US" dirty="0"/>
              <a:t>Nevertheless, many soldiers still suffered serious head injuries. </a:t>
            </a:r>
            <a:r>
              <a:rPr lang="en-US" b="1" dirty="0">
                <a:solidFill>
                  <a:srgbClr val="FF0000"/>
                </a:solidFill>
              </a:rPr>
              <a:t>Before WW1, there was little or no brain surgery or operations on the central nervous system. During WW1, surgeons had to deal with these new challenges. </a:t>
            </a:r>
            <a:r>
              <a:rPr lang="en-US" dirty="0"/>
              <a:t>On top of bleeding and infection, soldiers with head wounds were confused or unconscious. </a:t>
            </a:r>
            <a:r>
              <a:rPr lang="en-US" b="1" dirty="0"/>
              <a:t>US neurosurgeon </a:t>
            </a:r>
            <a:r>
              <a:rPr lang="en-US" b="1" dirty="0">
                <a:solidFill>
                  <a:srgbClr val="0070C0"/>
                </a:solidFill>
              </a:rPr>
              <a:t>HARVEY CUSHING </a:t>
            </a:r>
            <a:r>
              <a:rPr lang="en-US" b="1" dirty="0"/>
              <a:t>experimented with magnets to draw out metallic shards; he also found local </a:t>
            </a:r>
            <a:r>
              <a:rPr lang="en-US" b="1" dirty="0" err="1"/>
              <a:t>anaesthetic</a:t>
            </a:r>
            <a:r>
              <a:rPr lang="en-US" b="1" dirty="0"/>
              <a:t> was better than general, as the latter caused the brain to swell.  </a:t>
            </a:r>
          </a:p>
        </p:txBody>
      </p:sp>
      <p:pic>
        <p:nvPicPr>
          <p:cNvPr id="5" name="Picture 4">
            <a:extLst>
              <a:ext uri="{FF2B5EF4-FFF2-40B4-BE49-F238E27FC236}">
                <a16:creationId xmlns:a16="http://schemas.microsoft.com/office/drawing/2014/main" id="{066BB9C2-7E80-F14F-9C43-066D6650C16A}"/>
              </a:ext>
            </a:extLst>
          </p:cNvPr>
          <p:cNvPicPr>
            <a:picLocks noChangeAspect="1"/>
          </p:cNvPicPr>
          <p:nvPr/>
        </p:nvPicPr>
        <p:blipFill>
          <a:blip r:embed="rId2"/>
          <a:stretch>
            <a:fillRect/>
          </a:stretch>
        </p:blipFill>
        <p:spPr>
          <a:xfrm>
            <a:off x="7449087" y="1721248"/>
            <a:ext cx="4189055" cy="4853990"/>
          </a:xfrm>
          <a:prstGeom prst="rect">
            <a:avLst/>
          </a:prstGeom>
        </p:spPr>
      </p:pic>
    </p:spTree>
    <p:extLst>
      <p:ext uri="{BB962C8B-B14F-4D97-AF65-F5344CB8AC3E}">
        <p14:creationId xmlns:p14="http://schemas.microsoft.com/office/powerpoint/2010/main" val="9706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210096" y="1844732"/>
            <a:ext cx="4981904" cy="4829670"/>
          </a:xfrm>
        </p:spPr>
        <p:txBody>
          <a:bodyPr>
            <a:normAutofit/>
          </a:bodyPr>
          <a:lstStyle/>
          <a:p>
            <a:pPr marL="0" indent="0">
              <a:buNone/>
            </a:pPr>
            <a:r>
              <a:rPr lang="en-US" b="1" dirty="0"/>
              <a:t>Head injuries caused terrible non-fatal wounds; facial bones were often smashed, eyes lost, jaw bones knocked clean off, or be left with gaping holes in their faces. </a:t>
            </a:r>
            <a:r>
              <a:rPr lang="en-US" b="1" dirty="0">
                <a:solidFill>
                  <a:srgbClr val="FF0000"/>
                </a:solidFill>
              </a:rPr>
              <a:t>New Zealand doctor, HAROLD GILLIES, experimented with new techniques – using pieces of bone or cartilage for new facial features</a:t>
            </a:r>
            <a:r>
              <a:rPr lang="en-US" b="1" dirty="0"/>
              <a:t>, rather than injured soldiers simply wearing a mask to hide any injuries.</a:t>
            </a:r>
          </a:p>
        </p:txBody>
      </p:sp>
      <p:pic>
        <p:nvPicPr>
          <p:cNvPr id="5" name="Picture 4">
            <a:extLst>
              <a:ext uri="{FF2B5EF4-FFF2-40B4-BE49-F238E27FC236}">
                <a16:creationId xmlns:a16="http://schemas.microsoft.com/office/drawing/2014/main" id="{9E0D724F-CB91-F94E-89B2-C322625070A5}"/>
              </a:ext>
            </a:extLst>
          </p:cNvPr>
          <p:cNvPicPr>
            <a:picLocks noChangeAspect="1"/>
          </p:cNvPicPr>
          <p:nvPr/>
        </p:nvPicPr>
        <p:blipFill rotWithShape="1">
          <a:blip r:embed="rId2"/>
          <a:srcRect t="9106" b="10487"/>
          <a:stretch/>
        </p:blipFill>
        <p:spPr>
          <a:xfrm>
            <a:off x="0" y="1844732"/>
            <a:ext cx="7210096" cy="3985965"/>
          </a:xfrm>
          <a:prstGeom prst="rect">
            <a:avLst/>
          </a:prstGeom>
        </p:spPr>
      </p:pic>
    </p:spTree>
    <p:extLst>
      <p:ext uri="{BB962C8B-B14F-4D97-AF65-F5344CB8AC3E}">
        <p14:creationId xmlns:p14="http://schemas.microsoft.com/office/powerpoint/2010/main" val="32768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72105"/>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4631" y="1134893"/>
            <a:ext cx="5717591" cy="5651001"/>
          </a:xfrm>
        </p:spPr>
        <p:txBody>
          <a:bodyPr>
            <a:normAutofit lnSpcReduction="10000"/>
          </a:bodyPr>
          <a:lstStyle/>
          <a:p>
            <a:pPr marL="0" indent="0">
              <a:buNone/>
            </a:pPr>
            <a:r>
              <a:rPr lang="en-US" b="1" dirty="0"/>
              <a:t>Before WW1, surgeons developed skin grafts – taking tissue from one part of the body to repair another part – but these grafts were often rejected &amp; unsuccessful. </a:t>
            </a:r>
            <a:r>
              <a:rPr lang="en-US" b="1" dirty="0">
                <a:solidFill>
                  <a:srgbClr val="FF0000"/>
                </a:solidFill>
              </a:rPr>
              <a:t>HAROLD GILLIES felt that skin grafts could be improved if blood flow to the grafted tissue was maintained. </a:t>
            </a:r>
            <a:r>
              <a:rPr lang="en-US" dirty="0"/>
              <a:t>He developed the PEDICLE TUBE technique – where a flap of skin was ‘grown’ until it could be attached to the new part of the body. </a:t>
            </a:r>
            <a:r>
              <a:rPr lang="en-US" b="1" dirty="0">
                <a:solidFill>
                  <a:srgbClr val="0070C0"/>
                </a:solidFill>
              </a:rPr>
              <a:t>In 1917, Harold Gillies set up a Plastic Surgery Unit at the Queen’s Hospital, </a:t>
            </a:r>
            <a:r>
              <a:rPr lang="en-US" b="1" dirty="0" err="1">
                <a:solidFill>
                  <a:srgbClr val="0070C0"/>
                </a:solidFill>
              </a:rPr>
              <a:t>Sidcup</a:t>
            </a:r>
            <a:r>
              <a:rPr lang="en-US" b="1" dirty="0">
                <a:solidFill>
                  <a:srgbClr val="0070C0"/>
                </a:solidFill>
              </a:rPr>
              <a:t>, Kent. </a:t>
            </a:r>
            <a:r>
              <a:rPr lang="en-US" b="1" dirty="0">
                <a:solidFill>
                  <a:srgbClr val="7030A0"/>
                </a:solidFill>
              </a:rPr>
              <a:t>Nearly 12,000 operations were carried out by the end of 1918.</a:t>
            </a:r>
          </a:p>
        </p:txBody>
      </p:sp>
      <p:pic>
        <p:nvPicPr>
          <p:cNvPr id="1026" name="Picture 2" descr="Facial reconstruction during World War I (1916-1917) [Colorized] :  r/interestingasfuck">
            <a:extLst>
              <a:ext uri="{FF2B5EF4-FFF2-40B4-BE49-F238E27FC236}">
                <a16:creationId xmlns:a16="http://schemas.microsoft.com/office/drawing/2014/main" id="{617287A1-CA27-EC42-9A22-968414265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20"/>
          <a:stretch/>
        </p:blipFill>
        <p:spPr bwMode="auto">
          <a:xfrm>
            <a:off x="5948855" y="1134894"/>
            <a:ext cx="6053921"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361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43</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a:bodyPr>
          <a:lstStyle/>
          <a:p>
            <a:pPr marL="0" indent="0" algn="ctr">
              <a:buNone/>
            </a:pPr>
            <a:r>
              <a:rPr lang="en-US" sz="7200" b="1" dirty="0"/>
              <a:t>Create a Timeline for </a:t>
            </a:r>
          </a:p>
          <a:p>
            <a:pPr marL="0" indent="0" algn="ctr">
              <a:buNone/>
            </a:pPr>
            <a:r>
              <a:rPr lang="en-US" sz="7200" b="1" dirty="0"/>
              <a:t>WW1 developments. </a:t>
            </a:r>
          </a:p>
          <a:p>
            <a:pPr marL="0" indent="0" algn="ctr">
              <a:buNone/>
            </a:pPr>
            <a:r>
              <a:rPr lang="en-US" sz="6000" dirty="0"/>
              <a:t>Scientific Knowledge; Technology</a:t>
            </a:r>
            <a:r>
              <a:rPr lang="en-US" sz="6000"/>
              <a:t>; New Surgical </a:t>
            </a:r>
            <a:r>
              <a:rPr lang="en-US" sz="6000" dirty="0"/>
              <a:t>Techniques; Blood Transfusions; X-rays; Prostheses. </a:t>
            </a:r>
          </a:p>
        </p:txBody>
      </p:sp>
    </p:spTree>
    <p:extLst>
      <p:ext uri="{BB962C8B-B14F-4D97-AF65-F5344CB8AC3E}">
        <p14:creationId xmlns:p14="http://schemas.microsoft.com/office/powerpoint/2010/main" val="2764228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A9E4-BD64-E740-ACB6-E592D3EB22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AB193A-AF59-3A42-912F-25E2F372C1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093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a:bodyPr>
          <a:lstStyle/>
          <a:p>
            <a:pPr marL="0" indent="0" algn="ctr">
              <a:buNone/>
            </a:pPr>
            <a:r>
              <a:rPr lang="en-US" sz="7200" dirty="0"/>
              <a:t>Explain </a:t>
            </a:r>
            <a:r>
              <a:rPr lang="en-US" sz="7200" b="1" dirty="0"/>
              <a:t>two</a:t>
            </a:r>
            <a:r>
              <a:rPr lang="en-US" sz="7200" dirty="0"/>
              <a:t> causes of improvements in surgery from 1905-1920.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188420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A67964-3E42-774B-9B8B-382C35401B37}"/>
              </a:ext>
            </a:extLst>
          </p:cNvPr>
          <p:cNvSpPr>
            <a:spLocks noGrp="1"/>
          </p:cNvSpPr>
          <p:nvPr>
            <p:ph idx="1"/>
          </p:nvPr>
        </p:nvSpPr>
        <p:spPr>
          <a:xfrm>
            <a:off x="838200" y="1253331"/>
            <a:ext cx="10515600" cy="4351338"/>
          </a:xfrm>
        </p:spPr>
        <p:txBody>
          <a:bodyPr/>
          <a:lstStyle/>
          <a:p>
            <a:endParaRPr lang="en-US"/>
          </a:p>
        </p:txBody>
      </p:sp>
    </p:spTree>
    <p:extLst>
      <p:ext uri="{BB962C8B-B14F-4D97-AF65-F5344CB8AC3E}">
        <p14:creationId xmlns:p14="http://schemas.microsoft.com/office/powerpoint/2010/main" val="266460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44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0" y="1825624"/>
            <a:ext cx="12191999" cy="5032376"/>
          </a:xfrm>
        </p:spPr>
        <p:txBody>
          <a:bodyPr>
            <a:normAutofit/>
          </a:bodyPr>
          <a:lstStyle/>
          <a:p>
            <a:pPr marL="742950" indent="-742950">
              <a:buAutoNum type="arabicPeriod"/>
            </a:pPr>
            <a:r>
              <a:rPr lang="en-US" sz="4000" dirty="0"/>
              <a:t>Name one act passed by the Liberal Government to help children become healthier.</a:t>
            </a:r>
          </a:p>
          <a:p>
            <a:pPr marL="742950" indent="-742950">
              <a:buAutoNum type="arabicPeriod"/>
            </a:pPr>
            <a:r>
              <a:rPr lang="en-US" sz="4000" dirty="0"/>
              <a:t>Why was there opposition to Lloyd George’s introduction of pensions?</a:t>
            </a:r>
          </a:p>
          <a:p>
            <a:pPr marL="742950" indent="-742950">
              <a:buAutoNum type="arabicPeriod"/>
            </a:pPr>
            <a:r>
              <a:rPr lang="en-US" sz="4000" dirty="0"/>
              <a:t>Who was helped by the National Insurance Act, 1911?</a:t>
            </a:r>
          </a:p>
          <a:p>
            <a:pPr marL="742950" indent="-742950">
              <a:buAutoNum type="arabicPeriod"/>
            </a:pPr>
            <a:r>
              <a:rPr lang="en-US" sz="4000" dirty="0"/>
              <a:t>Who didn’t benefit from the National Insurance Act, 1911?</a:t>
            </a:r>
          </a:p>
          <a:p>
            <a:pPr marL="742950" indent="-742950">
              <a:buAutoNum type="arabicPeriod"/>
            </a:pPr>
            <a:r>
              <a:rPr lang="en-US" sz="4000" dirty="0"/>
              <a:t>What was the RAMC?</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1FCB-BFC2-8945-9537-2A712E4D42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FAB596-1562-C147-A956-02ADD6C6C4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402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44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887200" cy="4798459"/>
          </a:xfrm>
        </p:spPr>
        <p:txBody>
          <a:bodyPr>
            <a:normAutofit lnSpcReduction="10000"/>
          </a:bodyPr>
          <a:lstStyle/>
          <a:p>
            <a:pPr marL="742950" indent="-742950">
              <a:buFont typeface="+mj-lt"/>
              <a:buAutoNum type="arabicPeriod" startAt="6"/>
            </a:pPr>
            <a:r>
              <a:rPr lang="en-US" sz="4000" dirty="0"/>
              <a:t>Name 3 medical conditions that affected soldiers during WW1.</a:t>
            </a:r>
          </a:p>
          <a:p>
            <a:pPr marL="742950" indent="-742950">
              <a:buFont typeface="+mj-lt"/>
              <a:buAutoNum type="arabicPeriod" startAt="6"/>
            </a:pPr>
            <a:r>
              <a:rPr lang="en-US" sz="4000" dirty="0"/>
              <a:t>What was the role of VADs and FANYs in WW1?</a:t>
            </a:r>
          </a:p>
          <a:p>
            <a:pPr marL="742950" indent="-742950">
              <a:buFont typeface="+mj-lt"/>
              <a:buAutoNum type="arabicPeriod" startAt="6"/>
            </a:pPr>
            <a:r>
              <a:rPr lang="en-US" sz="4000" dirty="0"/>
              <a:t>Why did WW1 lead to an increase of female doctors?</a:t>
            </a:r>
          </a:p>
          <a:p>
            <a:pPr marL="742950" indent="-742950">
              <a:buFont typeface="+mj-lt"/>
              <a:buAutoNum type="arabicPeriod" startAt="6"/>
            </a:pPr>
            <a:r>
              <a:rPr lang="en-US" sz="4000" dirty="0"/>
              <a:t>State 2 ways in which technology improved surgery during WW1.</a:t>
            </a:r>
          </a:p>
          <a:p>
            <a:pPr marL="742950" indent="-742950">
              <a:buFont typeface="+mj-lt"/>
              <a:buAutoNum type="arabicPeriod" startAt="6"/>
            </a:pPr>
            <a:r>
              <a:rPr lang="en-US" sz="4000" dirty="0"/>
              <a:t>Give 2 examples of areas of surgery where progress was stimulated by WW1.</a:t>
            </a:r>
          </a:p>
        </p:txBody>
      </p:sp>
    </p:spTree>
    <p:extLst>
      <p:ext uri="{BB962C8B-B14F-4D97-AF65-F5344CB8AC3E}">
        <p14:creationId xmlns:p14="http://schemas.microsoft.com/office/powerpoint/2010/main" val="290423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957-7AE4-6546-998A-BD3ECF0B47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DD165-B487-C141-8C6F-9E3B1C2C48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600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45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13749"/>
            <a:ext cx="10809890" cy="4943311"/>
          </a:xfrm>
        </p:spPr>
        <p:txBody>
          <a:bodyPr>
            <a:normAutofit lnSpcReduction="10000"/>
          </a:bodyPr>
          <a:lstStyle/>
          <a:p>
            <a:pPr marL="742950" indent="-742950">
              <a:buAutoNum type="arabicPeriod"/>
            </a:pPr>
            <a:r>
              <a:rPr lang="en-US" sz="4800" dirty="0"/>
              <a:t>Explain why the Government wanted to improve the health of the nation.</a:t>
            </a:r>
          </a:p>
          <a:p>
            <a:pPr marL="742950" indent="-742950">
              <a:buAutoNum type="arabicPeriod"/>
            </a:pPr>
            <a:r>
              <a:rPr lang="en-US" sz="4800" dirty="0"/>
              <a:t>Explain why the Liberal Government reforms aimed to create a healthier nation.</a:t>
            </a:r>
          </a:p>
          <a:p>
            <a:pPr marL="742950" indent="-742950">
              <a:buAutoNum type="arabicPeriod"/>
            </a:pPr>
            <a:r>
              <a:rPr lang="en-US" sz="4800" dirty="0"/>
              <a:t>Explain the types of injury that soldiers suffered during the First World War.</a:t>
            </a:r>
          </a:p>
        </p:txBody>
      </p:sp>
    </p:spTree>
    <p:extLst>
      <p:ext uri="{BB962C8B-B14F-4D97-AF65-F5344CB8AC3E}">
        <p14:creationId xmlns:p14="http://schemas.microsoft.com/office/powerpoint/2010/main" val="2000647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3AB7-AE29-BC48-9E26-9E6FF9F38D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56DB47-8867-5644-AE4C-79EE39A566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249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46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745310" cy="4690697"/>
          </a:xfrm>
        </p:spPr>
        <p:txBody>
          <a:bodyPr>
            <a:noAutofit/>
          </a:bodyPr>
          <a:lstStyle/>
          <a:p>
            <a:pPr marL="742950" indent="-742950">
              <a:buAutoNum type="arabicPeriod"/>
            </a:pPr>
            <a:r>
              <a:rPr lang="en-US" sz="4700" dirty="0"/>
              <a:t>How much impact did the Liberal Government reforms have on public health?</a:t>
            </a:r>
          </a:p>
          <a:p>
            <a:pPr marL="742950" indent="-742950">
              <a:buAutoNum type="arabicPeriod"/>
            </a:pPr>
            <a:r>
              <a:rPr lang="en-US" sz="4700" dirty="0"/>
              <a:t>How much did the position of women in medicine change from 1905 to 1920?</a:t>
            </a:r>
          </a:p>
          <a:p>
            <a:pPr marL="742950" indent="-742950">
              <a:buAutoNum type="arabicPeriod"/>
            </a:pPr>
            <a:r>
              <a:rPr lang="en-US" sz="4700" dirty="0"/>
              <a:t>In what area of surgery did the First World War lead to most progress?</a:t>
            </a:r>
          </a:p>
        </p:txBody>
      </p:sp>
    </p:spTree>
    <p:extLst>
      <p:ext uri="{BB962C8B-B14F-4D97-AF65-F5344CB8AC3E}">
        <p14:creationId xmlns:p14="http://schemas.microsoft.com/office/powerpoint/2010/main" val="1098211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AF60-A7B7-F741-9405-1E80C6815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6001C-1F62-CC4D-93AF-25385E6F8CA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741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4. Government Action &amp; War, 1905-1920</a:t>
            </a:r>
          </a:p>
        </p:txBody>
      </p:sp>
    </p:spTree>
    <p:extLst>
      <p:ext uri="{BB962C8B-B14F-4D97-AF65-F5344CB8AC3E}">
        <p14:creationId xmlns:p14="http://schemas.microsoft.com/office/powerpoint/2010/main" val="43330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42</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a:bodyPr>
          <a:lstStyle/>
          <a:p>
            <a:pPr marL="0" indent="0" algn="ctr">
              <a:buNone/>
            </a:pPr>
            <a:r>
              <a:rPr lang="en-US" sz="7200" b="1" dirty="0"/>
              <a:t>Weaponry was the most damaging ever during WW1. </a:t>
            </a:r>
          </a:p>
          <a:p>
            <a:pPr marL="0" indent="0" algn="ctr">
              <a:buNone/>
            </a:pPr>
            <a:r>
              <a:rPr lang="en-US" sz="7200" dirty="0"/>
              <a:t>What sort of injuries were surgeons having to deal with?</a:t>
            </a:r>
          </a:p>
        </p:txBody>
      </p:sp>
    </p:spTree>
    <p:extLst>
      <p:ext uri="{BB962C8B-B14F-4D97-AF65-F5344CB8AC3E}">
        <p14:creationId xmlns:p14="http://schemas.microsoft.com/office/powerpoint/2010/main" val="195213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DDB1-7F34-D840-B5E8-22E237A920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CEEF74-7661-BB4F-B081-A93A82C9DB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993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6" y="1837348"/>
            <a:ext cx="4618967" cy="4829670"/>
          </a:xfrm>
        </p:spPr>
        <p:txBody>
          <a:bodyPr>
            <a:normAutofit/>
          </a:bodyPr>
          <a:lstStyle/>
          <a:p>
            <a:pPr marL="0" indent="0">
              <a:buNone/>
            </a:pPr>
            <a:r>
              <a:rPr lang="en-US" b="1" dirty="0"/>
              <a:t>X-rays proved essential for precise surgery during WW1. </a:t>
            </a:r>
            <a:r>
              <a:rPr lang="en-US" b="1" dirty="0">
                <a:solidFill>
                  <a:srgbClr val="FF0000"/>
                </a:solidFill>
              </a:rPr>
              <a:t>Base Hospitals &amp; Casualty Clearing Stations had X-ray machines &amp; Marie Curie’s French X-ray Units were soon mirrored by 6 British X-ray Units. </a:t>
            </a:r>
            <a:r>
              <a:rPr lang="en-US" b="1" dirty="0"/>
              <a:t>By taking 2 X-rays from different angles, surgeons could locate metal in wounds very precisely &amp; surgery was less haphazard as a result.</a:t>
            </a:r>
          </a:p>
        </p:txBody>
      </p:sp>
      <p:pic>
        <p:nvPicPr>
          <p:cNvPr id="4" name="Picture 3">
            <a:extLst>
              <a:ext uri="{FF2B5EF4-FFF2-40B4-BE49-F238E27FC236}">
                <a16:creationId xmlns:a16="http://schemas.microsoft.com/office/drawing/2014/main" id="{A2D4A659-AC55-174D-846A-90C111950381}"/>
              </a:ext>
            </a:extLst>
          </p:cNvPr>
          <p:cNvPicPr>
            <a:picLocks noChangeAspect="1"/>
          </p:cNvPicPr>
          <p:nvPr/>
        </p:nvPicPr>
        <p:blipFill>
          <a:blip r:embed="rId2"/>
          <a:stretch>
            <a:fillRect/>
          </a:stretch>
        </p:blipFill>
        <p:spPr>
          <a:xfrm>
            <a:off x="5162308" y="1837347"/>
            <a:ext cx="6736920" cy="4667250"/>
          </a:xfrm>
          <a:prstGeom prst="rect">
            <a:avLst/>
          </a:prstGeom>
        </p:spPr>
      </p:pic>
    </p:spTree>
    <p:extLst>
      <p:ext uri="{BB962C8B-B14F-4D97-AF65-F5344CB8AC3E}">
        <p14:creationId xmlns:p14="http://schemas.microsoft.com/office/powerpoint/2010/main" val="370821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616913" y="1834138"/>
            <a:ext cx="5996354" cy="4829670"/>
          </a:xfrm>
        </p:spPr>
        <p:txBody>
          <a:bodyPr>
            <a:normAutofit lnSpcReduction="10000"/>
          </a:bodyPr>
          <a:lstStyle/>
          <a:p>
            <a:pPr marL="0" indent="0">
              <a:buNone/>
            </a:pPr>
            <a:r>
              <a:rPr lang="en-US" b="1" dirty="0"/>
              <a:t>There were some issues, however, that stopped X-rays being used to their full potential:</a:t>
            </a:r>
          </a:p>
          <a:p>
            <a:r>
              <a:rPr lang="en-US" b="1" dirty="0">
                <a:solidFill>
                  <a:srgbClr val="FF0000"/>
                </a:solidFill>
              </a:rPr>
              <a:t>X-rays could not identify fragments of clothing, likely to cause infection.</a:t>
            </a:r>
          </a:p>
          <a:p>
            <a:r>
              <a:rPr lang="en-US" b="1" dirty="0">
                <a:solidFill>
                  <a:srgbClr val="0070C0"/>
                </a:solidFill>
              </a:rPr>
              <a:t>Wounded soldiers had to stay still for X-rays, even in writhing agony &amp; pain.</a:t>
            </a:r>
          </a:p>
          <a:p>
            <a:r>
              <a:rPr lang="en-US" b="1" dirty="0">
                <a:solidFill>
                  <a:srgbClr val="FF0000"/>
                </a:solidFill>
              </a:rPr>
              <a:t>Glass tubes in X-ray machines often overheated after just 1 hour, so continuous use was impossible.</a:t>
            </a:r>
          </a:p>
          <a:p>
            <a:r>
              <a:rPr lang="en-US" b="1" dirty="0">
                <a:solidFill>
                  <a:srgbClr val="0070C0"/>
                </a:solidFill>
              </a:rPr>
              <a:t>High doses of radiation during X-rays was harmful &amp; could cause burns.</a:t>
            </a:r>
          </a:p>
          <a:p>
            <a:pPr marL="0" indent="0">
              <a:buNone/>
            </a:pPr>
            <a:endParaRPr lang="en-US" b="1" dirty="0"/>
          </a:p>
        </p:txBody>
      </p:sp>
      <p:pic>
        <p:nvPicPr>
          <p:cNvPr id="5" name="Picture 4">
            <a:extLst>
              <a:ext uri="{FF2B5EF4-FFF2-40B4-BE49-F238E27FC236}">
                <a16:creationId xmlns:a16="http://schemas.microsoft.com/office/drawing/2014/main" id="{11A93198-D8A3-504A-BAC6-FC9D2A6FF34D}"/>
              </a:ext>
            </a:extLst>
          </p:cNvPr>
          <p:cNvPicPr>
            <a:picLocks noChangeAspect="1"/>
          </p:cNvPicPr>
          <p:nvPr/>
        </p:nvPicPr>
        <p:blipFill rotWithShape="1">
          <a:blip r:embed="rId2"/>
          <a:srcRect l="22290" t="5594" r="20748" b="15516"/>
          <a:stretch/>
        </p:blipFill>
        <p:spPr>
          <a:xfrm>
            <a:off x="578733" y="1834138"/>
            <a:ext cx="4919241" cy="4670459"/>
          </a:xfrm>
          <a:prstGeom prst="rect">
            <a:avLst/>
          </a:prstGeom>
        </p:spPr>
      </p:pic>
    </p:spTree>
    <p:extLst>
      <p:ext uri="{BB962C8B-B14F-4D97-AF65-F5344CB8AC3E}">
        <p14:creationId xmlns:p14="http://schemas.microsoft.com/office/powerpoint/2010/main" val="96800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(c) The First World War improves Surgery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6" y="1837347"/>
            <a:ext cx="6019503" cy="4922267"/>
          </a:xfrm>
        </p:spPr>
        <p:txBody>
          <a:bodyPr>
            <a:normAutofit lnSpcReduction="10000"/>
          </a:bodyPr>
          <a:lstStyle/>
          <a:p>
            <a:pPr marL="0" indent="0">
              <a:buNone/>
            </a:pPr>
            <a:r>
              <a:rPr lang="en-US" b="1" dirty="0"/>
              <a:t>Blood loss was a major problem during WW1, as many soldiers ‘bled out’ from injuries that would not have been fatal in peace time. </a:t>
            </a:r>
            <a:r>
              <a:rPr lang="en-US" b="1" dirty="0">
                <a:solidFill>
                  <a:srgbClr val="FF0000"/>
                </a:solidFill>
              </a:rPr>
              <a:t>Blood transfusions, however, had developed before the war began. </a:t>
            </a:r>
            <a:r>
              <a:rPr lang="en-US" b="1" dirty="0"/>
              <a:t>As the blood donor had to be present during the transfusion, though, this made them impractical on the Front. </a:t>
            </a:r>
            <a:r>
              <a:rPr lang="en-US" b="1" dirty="0">
                <a:solidFill>
                  <a:srgbClr val="FF0000"/>
                </a:solidFill>
              </a:rPr>
              <a:t>Scientists were forced by WW1, then, to experiment with better ways to prevent blood clotting to increase the time that blood could be stored for Front Line transfusions.</a:t>
            </a:r>
          </a:p>
        </p:txBody>
      </p:sp>
      <p:pic>
        <p:nvPicPr>
          <p:cNvPr id="5" name="Picture 4">
            <a:extLst>
              <a:ext uri="{FF2B5EF4-FFF2-40B4-BE49-F238E27FC236}">
                <a16:creationId xmlns:a16="http://schemas.microsoft.com/office/drawing/2014/main" id="{9CBC4E34-EE54-2741-BFFA-E592EED0539C}"/>
              </a:ext>
            </a:extLst>
          </p:cNvPr>
          <p:cNvPicPr>
            <a:picLocks noChangeAspect="1"/>
          </p:cNvPicPr>
          <p:nvPr/>
        </p:nvPicPr>
        <p:blipFill rotWithShape="1">
          <a:blip r:embed="rId2"/>
          <a:srcRect b="10406"/>
          <a:stretch/>
        </p:blipFill>
        <p:spPr>
          <a:xfrm>
            <a:off x="6352998" y="1678966"/>
            <a:ext cx="5601921" cy="4663961"/>
          </a:xfrm>
          <a:prstGeom prst="rect">
            <a:avLst/>
          </a:prstGeom>
        </p:spPr>
      </p:pic>
    </p:spTree>
    <p:extLst>
      <p:ext uri="{BB962C8B-B14F-4D97-AF65-F5344CB8AC3E}">
        <p14:creationId xmlns:p14="http://schemas.microsoft.com/office/powerpoint/2010/main" val="121067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342814-3C4E-0C46-BC9D-98863F3CA02E}"/>
              </a:ext>
            </a:extLst>
          </p:cNvPr>
          <p:cNvPicPr>
            <a:picLocks noChangeAspect="1"/>
          </p:cNvPicPr>
          <p:nvPr/>
        </p:nvPicPr>
        <p:blipFill rotWithShape="1">
          <a:blip r:embed="rId2"/>
          <a:srcRect l="3333" t="24368" r="3679" b="16321"/>
          <a:stretch/>
        </p:blipFill>
        <p:spPr>
          <a:xfrm>
            <a:off x="231228" y="199695"/>
            <a:ext cx="11864468" cy="6463864"/>
          </a:xfrm>
          <a:prstGeom prst="rect">
            <a:avLst/>
          </a:prstGeom>
        </p:spPr>
      </p:pic>
    </p:spTree>
    <p:extLst>
      <p:ext uri="{BB962C8B-B14F-4D97-AF65-F5344CB8AC3E}">
        <p14:creationId xmlns:p14="http://schemas.microsoft.com/office/powerpoint/2010/main" val="1934972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5335</TotalTime>
  <Words>1353</Words>
  <Application>Microsoft Macintosh PowerPoint</Application>
  <PresentationFormat>Widescreen</PresentationFormat>
  <Paragraphs>70</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Edexcel IGCSE History P2: Breadth Study B1</vt:lpstr>
      <vt:lpstr>PowerPoint Presentation</vt:lpstr>
      <vt:lpstr>Edexcel IGCSE History P2: Breadth Study B2</vt:lpstr>
      <vt:lpstr>Activity 42</vt:lpstr>
      <vt:lpstr>PowerPoint Presentation</vt:lpstr>
      <vt:lpstr>(c) The First World War improves Surgery </vt:lpstr>
      <vt:lpstr>(c) The First World War improves Surgery </vt:lpstr>
      <vt:lpstr>(c) The First World War improves Surgery </vt:lpstr>
      <vt:lpstr>PowerPoint Presentation</vt:lpstr>
      <vt:lpstr>(c) The First World War improves Surgery </vt:lpstr>
      <vt:lpstr>(c) The First World War improves Surgery </vt:lpstr>
      <vt:lpstr>(c) The First World War improves Surgery </vt:lpstr>
      <vt:lpstr>(c) The First World War improves Surgery </vt:lpstr>
      <vt:lpstr>(c) The First World War improves Surgery </vt:lpstr>
      <vt:lpstr>(c) The First World War improves Surgery </vt:lpstr>
      <vt:lpstr>(c) The First World War improves Surgery </vt:lpstr>
      <vt:lpstr>(c) The First World War improves Surgery </vt:lpstr>
      <vt:lpstr>Activity 43</vt:lpstr>
      <vt:lpstr>PowerPoint Presentation</vt:lpstr>
      <vt:lpstr>Exam-Style Question</vt:lpstr>
      <vt:lpstr>PowerPoint Presentation</vt:lpstr>
      <vt:lpstr>Activity 44 – Recall Quiz</vt:lpstr>
      <vt:lpstr>PowerPoint Presentation</vt:lpstr>
      <vt:lpstr>Activity 44 – Recall Quiz</vt:lpstr>
      <vt:lpstr>PowerPoint Presentation</vt:lpstr>
      <vt:lpstr>Activity 45 – Explaining</vt:lpstr>
      <vt:lpstr>PowerPoint Presentation</vt:lpstr>
      <vt:lpstr>Activity 46 –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70</cp:revision>
  <dcterms:created xsi:type="dcterms:W3CDTF">2021-05-05T18:42:06Z</dcterms:created>
  <dcterms:modified xsi:type="dcterms:W3CDTF">2021-11-21T23:07:56Z</dcterms:modified>
</cp:coreProperties>
</file>