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9" r:id="rId3"/>
    <p:sldId id="286" r:id="rId4"/>
    <p:sldId id="425" r:id="rId5"/>
    <p:sldId id="435" r:id="rId6"/>
    <p:sldId id="420" r:id="rId7"/>
    <p:sldId id="437" r:id="rId8"/>
    <p:sldId id="438" r:id="rId9"/>
    <p:sldId id="432" r:id="rId10"/>
    <p:sldId id="433" r:id="rId11"/>
    <p:sldId id="439" r:id="rId12"/>
    <p:sldId id="441" r:id="rId13"/>
    <p:sldId id="440" r:id="rId14"/>
    <p:sldId id="442" r:id="rId15"/>
    <p:sldId id="445" r:id="rId16"/>
    <p:sldId id="443" r:id="rId17"/>
    <p:sldId id="444" r:id="rId18"/>
    <p:sldId id="446" r:id="rId19"/>
    <p:sldId id="448" r:id="rId20"/>
    <p:sldId id="447" r:id="rId21"/>
    <p:sldId id="450" r:id="rId22"/>
    <p:sldId id="451" r:id="rId23"/>
    <p:sldId id="452" r:id="rId24"/>
    <p:sldId id="449" r:id="rId25"/>
    <p:sldId id="456" r:id="rId26"/>
    <p:sldId id="459" r:id="rId27"/>
    <p:sldId id="453" r:id="rId28"/>
    <p:sldId id="454" r:id="rId29"/>
    <p:sldId id="455" r:id="rId30"/>
    <p:sldId id="460" r:id="rId31"/>
    <p:sldId id="457" r:id="rId32"/>
    <p:sldId id="458" r:id="rId33"/>
    <p:sldId id="461" r:id="rId34"/>
    <p:sldId id="462" r:id="rId35"/>
    <p:sldId id="463" r:id="rId36"/>
    <p:sldId id="416" r:id="rId37"/>
    <p:sldId id="41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6"/>
    <p:restoredTop sz="94648"/>
  </p:normalViewPr>
  <p:slideViewPr>
    <p:cSldViewPr snapToGrid="0" snapToObjects="1">
      <p:cViewPr varScale="1">
        <p:scale>
          <a:sx n="121" d="100"/>
          <a:sy n="121"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11/17/21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11/17/21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11/17/21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1780C-E408-3143-94AE-722C18C27B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6248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213232" y="1681532"/>
            <a:ext cx="5486400" cy="5020653"/>
          </a:xfrm>
        </p:spPr>
        <p:txBody>
          <a:bodyPr>
            <a:normAutofit/>
          </a:bodyPr>
          <a:lstStyle/>
          <a:p>
            <a:pPr marL="0" indent="0">
              <a:buNone/>
            </a:pPr>
            <a:r>
              <a:rPr lang="en-US" b="1" dirty="0"/>
              <a:t>Living conditions in the trenches were extremely unhealthy, so soldiers had to deal with disease as well as awful injuries. </a:t>
            </a:r>
            <a:r>
              <a:rPr lang="en-US" b="1" dirty="0">
                <a:solidFill>
                  <a:srgbClr val="FF0000"/>
                </a:solidFill>
              </a:rPr>
              <a:t>Rats grew as big as cats feeding on the dead. </a:t>
            </a:r>
            <a:r>
              <a:rPr lang="en-US" b="1" dirty="0">
                <a:solidFill>
                  <a:srgbClr val="0070C0"/>
                </a:solidFill>
              </a:rPr>
              <a:t>Body lice thrived in dirty, muddy clothes that never got changed. </a:t>
            </a:r>
            <a:r>
              <a:rPr lang="en-US" b="1" dirty="0">
                <a:solidFill>
                  <a:srgbClr val="FF0000"/>
                </a:solidFill>
              </a:rPr>
              <a:t>Rain made trenches water-logged, so soldiers developed Trench Foot after being constantly ankle-deep all day. </a:t>
            </a:r>
            <a:r>
              <a:rPr lang="en-US" b="1" dirty="0">
                <a:solidFill>
                  <a:srgbClr val="0070C0"/>
                </a:solidFill>
              </a:rPr>
              <a:t>The dirt &amp; mud, moreover, made infection of wounds easier.</a:t>
            </a:r>
          </a:p>
        </p:txBody>
      </p:sp>
      <p:pic>
        <p:nvPicPr>
          <p:cNvPr id="5" name="Picture 4">
            <a:extLst>
              <a:ext uri="{FF2B5EF4-FFF2-40B4-BE49-F238E27FC236}">
                <a16:creationId xmlns:a16="http://schemas.microsoft.com/office/drawing/2014/main" id="{DA0CFBB8-ECDF-C145-B0BF-51220BAECEF1}"/>
              </a:ext>
            </a:extLst>
          </p:cNvPr>
          <p:cNvPicPr>
            <a:picLocks noChangeAspect="1"/>
          </p:cNvPicPr>
          <p:nvPr/>
        </p:nvPicPr>
        <p:blipFill>
          <a:blip r:embed="rId2"/>
          <a:stretch>
            <a:fillRect/>
          </a:stretch>
        </p:blipFill>
        <p:spPr>
          <a:xfrm>
            <a:off x="492368" y="1678966"/>
            <a:ext cx="5629096" cy="4825631"/>
          </a:xfrm>
          <a:prstGeom prst="rect">
            <a:avLst/>
          </a:prstGeom>
        </p:spPr>
      </p:pic>
    </p:spTree>
    <p:extLst>
      <p:ext uri="{BB962C8B-B14F-4D97-AF65-F5344CB8AC3E}">
        <p14:creationId xmlns:p14="http://schemas.microsoft.com/office/powerpoint/2010/main" val="193093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A08572-B784-2144-A933-DBF574EE3213}"/>
              </a:ext>
            </a:extLst>
          </p:cNvPr>
          <p:cNvPicPr>
            <a:picLocks noChangeAspect="1"/>
          </p:cNvPicPr>
          <p:nvPr/>
        </p:nvPicPr>
        <p:blipFill rotWithShape="1">
          <a:blip r:embed="rId2"/>
          <a:srcRect l="5056" t="5671" r="4943" b="22298"/>
          <a:stretch/>
        </p:blipFill>
        <p:spPr>
          <a:xfrm>
            <a:off x="559139" y="105469"/>
            <a:ext cx="11073721" cy="6647061"/>
          </a:xfrm>
          <a:prstGeom prst="rect">
            <a:avLst/>
          </a:prstGeom>
        </p:spPr>
      </p:pic>
    </p:spTree>
    <p:extLst>
      <p:ext uri="{BB962C8B-B14F-4D97-AF65-F5344CB8AC3E}">
        <p14:creationId xmlns:p14="http://schemas.microsoft.com/office/powerpoint/2010/main" val="947882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93ECC-20B7-0C4F-A20D-CC754B4707F9}"/>
              </a:ext>
            </a:extLst>
          </p:cNvPr>
          <p:cNvPicPr>
            <a:picLocks noChangeAspect="1"/>
          </p:cNvPicPr>
          <p:nvPr/>
        </p:nvPicPr>
        <p:blipFill rotWithShape="1">
          <a:blip r:embed="rId2"/>
          <a:srcRect l="11017" t="9656" r="3854" b="11390"/>
          <a:stretch/>
        </p:blipFill>
        <p:spPr>
          <a:xfrm>
            <a:off x="504497" y="95170"/>
            <a:ext cx="11183005" cy="6667659"/>
          </a:xfrm>
          <a:prstGeom prst="rect">
            <a:avLst/>
          </a:prstGeom>
        </p:spPr>
      </p:pic>
    </p:spTree>
    <p:extLst>
      <p:ext uri="{BB962C8B-B14F-4D97-AF65-F5344CB8AC3E}">
        <p14:creationId xmlns:p14="http://schemas.microsoft.com/office/powerpoint/2010/main" val="2878397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5" y="1678966"/>
            <a:ext cx="6154010" cy="5020653"/>
          </a:xfrm>
        </p:spPr>
        <p:txBody>
          <a:bodyPr>
            <a:normAutofit lnSpcReduction="10000"/>
          </a:bodyPr>
          <a:lstStyle/>
          <a:p>
            <a:pPr marL="0" indent="0">
              <a:buNone/>
            </a:pPr>
            <a:r>
              <a:rPr lang="en-US" dirty="0"/>
              <a:t>Alongside the Trench-based illnesses, </a:t>
            </a:r>
            <a:r>
              <a:rPr lang="en-US" b="1" dirty="0">
                <a:solidFill>
                  <a:srgbClr val="FF0000"/>
                </a:solidFill>
              </a:rPr>
              <a:t>INFLUENZA</a:t>
            </a:r>
            <a:r>
              <a:rPr lang="en-US" dirty="0"/>
              <a:t> was a common killer in World War One. Some soldiers also caught </a:t>
            </a:r>
            <a:r>
              <a:rPr lang="en-US" b="1" dirty="0">
                <a:solidFill>
                  <a:srgbClr val="FF0000"/>
                </a:solidFill>
              </a:rPr>
              <a:t>SEXUALLY TRANSMITTED DISEASES </a:t>
            </a:r>
            <a:r>
              <a:rPr lang="en-US" dirty="0"/>
              <a:t>visiting prostitutes on Leave. For all of the medical issues of WW1, there was little that could be done to treat the illnesses – </a:t>
            </a:r>
            <a:r>
              <a:rPr lang="en-US" b="1" dirty="0">
                <a:solidFill>
                  <a:srgbClr val="0070C0"/>
                </a:solidFill>
              </a:rPr>
              <a:t>rest, good food &amp; clean conditions helped, of course, but there had been too little progress in the treatment of illnesses 1905-1914. </a:t>
            </a:r>
            <a:r>
              <a:rPr lang="en-US" b="1" dirty="0"/>
              <a:t>The ”Magic Bullet” of Salvarsan 606 was only effective against Syphilis &amp; there was no Penicillin to treat infection yet.</a:t>
            </a:r>
          </a:p>
        </p:txBody>
      </p:sp>
      <p:pic>
        <p:nvPicPr>
          <p:cNvPr id="4" name="Picture 3">
            <a:extLst>
              <a:ext uri="{FF2B5EF4-FFF2-40B4-BE49-F238E27FC236}">
                <a16:creationId xmlns:a16="http://schemas.microsoft.com/office/drawing/2014/main" id="{447E0626-FEE8-C749-B50E-A79428E5F906}"/>
              </a:ext>
            </a:extLst>
          </p:cNvPr>
          <p:cNvPicPr>
            <a:picLocks noChangeAspect="1"/>
          </p:cNvPicPr>
          <p:nvPr/>
        </p:nvPicPr>
        <p:blipFill>
          <a:blip r:embed="rId2"/>
          <a:stretch>
            <a:fillRect/>
          </a:stretch>
        </p:blipFill>
        <p:spPr>
          <a:xfrm>
            <a:off x="6558455" y="1759927"/>
            <a:ext cx="5229099" cy="4744669"/>
          </a:xfrm>
          <a:prstGeom prst="rect">
            <a:avLst/>
          </a:prstGeom>
        </p:spPr>
      </p:pic>
    </p:spTree>
    <p:extLst>
      <p:ext uri="{BB962C8B-B14F-4D97-AF65-F5344CB8AC3E}">
        <p14:creationId xmlns:p14="http://schemas.microsoft.com/office/powerpoint/2010/main" val="392765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5B2F6-034B-E749-A18F-A1EF6551C5E9}"/>
              </a:ext>
            </a:extLst>
          </p:cNvPr>
          <p:cNvPicPr>
            <a:picLocks noChangeAspect="1"/>
          </p:cNvPicPr>
          <p:nvPr/>
        </p:nvPicPr>
        <p:blipFill>
          <a:blip r:embed="rId2"/>
          <a:stretch>
            <a:fillRect/>
          </a:stretch>
        </p:blipFill>
        <p:spPr>
          <a:xfrm>
            <a:off x="109605" y="156779"/>
            <a:ext cx="11939095" cy="5476766"/>
          </a:xfrm>
          <a:prstGeom prst="rect">
            <a:avLst/>
          </a:prstGeom>
        </p:spPr>
      </p:pic>
      <p:sp>
        <p:nvSpPr>
          <p:cNvPr id="5" name="TextBox 4">
            <a:extLst>
              <a:ext uri="{FF2B5EF4-FFF2-40B4-BE49-F238E27FC236}">
                <a16:creationId xmlns:a16="http://schemas.microsoft.com/office/drawing/2014/main" id="{55B4914E-FB1B-1F4D-B85D-B4C7653D8722}"/>
              </a:ext>
            </a:extLst>
          </p:cNvPr>
          <p:cNvSpPr txBox="1"/>
          <p:nvPr/>
        </p:nvSpPr>
        <p:spPr>
          <a:xfrm>
            <a:off x="2128519" y="5896303"/>
            <a:ext cx="7934961" cy="584775"/>
          </a:xfrm>
          <a:prstGeom prst="rect">
            <a:avLst/>
          </a:prstGeom>
          <a:solidFill>
            <a:srgbClr val="FFC000"/>
          </a:solidFill>
        </p:spPr>
        <p:txBody>
          <a:bodyPr wrap="square" rtlCol="0">
            <a:spAutoFit/>
          </a:bodyPr>
          <a:lstStyle/>
          <a:p>
            <a:r>
              <a:rPr lang="en-US" sz="3200" b="1" dirty="0"/>
              <a:t>‘Gassed’ by John Singer Sargent, March 1919.</a:t>
            </a:r>
          </a:p>
        </p:txBody>
      </p:sp>
    </p:spTree>
    <p:extLst>
      <p:ext uri="{BB962C8B-B14F-4D97-AF65-F5344CB8AC3E}">
        <p14:creationId xmlns:p14="http://schemas.microsoft.com/office/powerpoint/2010/main" val="1214617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814589" y="1678966"/>
            <a:ext cx="6192211" cy="5020653"/>
          </a:xfrm>
        </p:spPr>
        <p:txBody>
          <a:bodyPr>
            <a:normAutofit lnSpcReduction="10000"/>
          </a:bodyPr>
          <a:lstStyle/>
          <a:p>
            <a:pPr marL="0" indent="0">
              <a:buNone/>
            </a:pPr>
            <a:r>
              <a:rPr lang="en-US" b="1" dirty="0"/>
              <a:t>The British set up a system of treatment </a:t>
            </a:r>
            <a:r>
              <a:rPr lang="en-US" b="1" dirty="0" err="1"/>
              <a:t>centres</a:t>
            </a:r>
            <a:r>
              <a:rPr lang="en-US" b="1" dirty="0"/>
              <a:t> to help casualties on front-lines:</a:t>
            </a:r>
          </a:p>
          <a:p>
            <a:r>
              <a:rPr lang="en-US" b="1" dirty="0">
                <a:solidFill>
                  <a:srgbClr val="FF0000"/>
                </a:solidFill>
              </a:rPr>
              <a:t>Regimental Aid Posts (RAPs) gave immediate aid to wounded soldiers.</a:t>
            </a:r>
          </a:p>
          <a:p>
            <a:r>
              <a:rPr lang="en-US" b="1" dirty="0">
                <a:solidFill>
                  <a:srgbClr val="0070C0"/>
                </a:solidFill>
              </a:rPr>
              <a:t>Dressing Stations provided more advanced help for the wounded next.</a:t>
            </a:r>
          </a:p>
          <a:p>
            <a:r>
              <a:rPr lang="en-US" b="1" dirty="0">
                <a:solidFill>
                  <a:srgbClr val="FF0000"/>
                </a:solidFill>
              </a:rPr>
              <a:t>Casualty Clearing Stations treated soldiers with critical injuries next. </a:t>
            </a:r>
          </a:p>
          <a:p>
            <a:r>
              <a:rPr lang="en-US" b="1" dirty="0">
                <a:solidFill>
                  <a:srgbClr val="0070C0"/>
                </a:solidFill>
              </a:rPr>
              <a:t>Base Hospitals gave longer term care &amp; grouped patients in specific wards with specialized doctors for specific injuries.</a:t>
            </a:r>
          </a:p>
          <a:p>
            <a:r>
              <a:rPr lang="en-US" b="1" dirty="0">
                <a:solidFill>
                  <a:srgbClr val="FF0000"/>
                </a:solidFill>
              </a:rPr>
              <a:t>Back to Britain for better care was last.</a:t>
            </a:r>
          </a:p>
        </p:txBody>
      </p:sp>
      <p:pic>
        <p:nvPicPr>
          <p:cNvPr id="4" name="Picture 3">
            <a:extLst>
              <a:ext uri="{FF2B5EF4-FFF2-40B4-BE49-F238E27FC236}">
                <a16:creationId xmlns:a16="http://schemas.microsoft.com/office/drawing/2014/main" id="{E13E16F9-170F-794D-96DF-8C27F43F932F}"/>
              </a:ext>
            </a:extLst>
          </p:cNvPr>
          <p:cNvPicPr>
            <a:picLocks noChangeAspect="1"/>
          </p:cNvPicPr>
          <p:nvPr/>
        </p:nvPicPr>
        <p:blipFill rotWithShape="1">
          <a:blip r:embed="rId2"/>
          <a:srcRect l="18738" r="6828"/>
          <a:stretch/>
        </p:blipFill>
        <p:spPr>
          <a:xfrm>
            <a:off x="185200" y="1734145"/>
            <a:ext cx="5542938" cy="4825631"/>
          </a:xfrm>
          <a:prstGeom prst="rect">
            <a:avLst/>
          </a:prstGeom>
        </p:spPr>
      </p:pic>
    </p:spTree>
    <p:extLst>
      <p:ext uri="{BB962C8B-B14F-4D97-AF65-F5344CB8AC3E}">
        <p14:creationId xmlns:p14="http://schemas.microsoft.com/office/powerpoint/2010/main" val="117121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5" y="1678966"/>
            <a:ext cx="6385238" cy="5020653"/>
          </a:xfrm>
        </p:spPr>
        <p:txBody>
          <a:bodyPr>
            <a:normAutofit lnSpcReduction="10000"/>
          </a:bodyPr>
          <a:lstStyle/>
          <a:p>
            <a:pPr marL="0" indent="0">
              <a:buNone/>
            </a:pPr>
            <a:r>
              <a:rPr lang="en-US" dirty="0"/>
              <a:t>Due to the new nature of injuries, both Casualty Clearing Stations &amp; Base Hospitals began to experiment with new techniques of treatment. </a:t>
            </a:r>
            <a:r>
              <a:rPr lang="en-US" b="1" dirty="0">
                <a:solidFill>
                  <a:srgbClr val="FF0000"/>
                </a:solidFill>
              </a:rPr>
              <a:t>Instead of the usual single bullet wounds surgeons were used to dealing with, Casualty Clearing Station staff had to treat horrific head wounds &amp; chest wounds caused by extensive use of explosives. </a:t>
            </a:r>
            <a:r>
              <a:rPr lang="en-US" b="1" dirty="0">
                <a:solidFill>
                  <a:srgbClr val="0070C0"/>
                </a:solidFill>
              </a:rPr>
              <a:t>Pieces of shrapnel would spray in all directions, causing multiple wounds instead of just one</a:t>
            </a:r>
            <a:r>
              <a:rPr lang="en-US" b="1" dirty="0"/>
              <a:t>. </a:t>
            </a:r>
            <a:r>
              <a:rPr lang="en-US" dirty="0"/>
              <a:t>Although not fatal in the short term, infected shrapnel could kill in the long term without X-ray machines to locate all bits of shrapnel.</a:t>
            </a:r>
          </a:p>
        </p:txBody>
      </p:sp>
      <p:pic>
        <p:nvPicPr>
          <p:cNvPr id="5" name="Picture 4">
            <a:extLst>
              <a:ext uri="{FF2B5EF4-FFF2-40B4-BE49-F238E27FC236}">
                <a16:creationId xmlns:a16="http://schemas.microsoft.com/office/drawing/2014/main" id="{96D0E5C1-0E20-8D41-BAB3-B0FF08FC6D31}"/>
              </a:ext>
            </a:extLst>
          </p:cNvPr>
          <p:cNvPicPr>
            <a:picLocks noChangeAspect="1"/>
          </p:cNvPicPr>
          <p:nvPr/>
        </p:nvPicPr>
        <p:blipFill>
          <a:blip r:embed="rId2"/>
          <a:stretch>
            <a:fillRect/>
          </a:stretch>
        </p:blipFill>
        <p:spPr>
          <a:xfrm>
            <a:off x="6982372" y="1678965"/>
            <a:ext cx="4805181" cy="4805181"/>
          </a:xfrm>
          <a:prstGeom prst="rect">
            <a:avLst/>
          </a:prstGeom>
        </p:spPr>
      </p:pic>
    </p:spTree>
    <p:extLst>
      <p:ext uri="{BB962C8B-B14F-4D97-AF65-F5344CB8AC3E}">
        <p14:creationId xmlns:p14="http://schemas.microsoft.com/office/powerpoint/2010/main" val="958767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662041" y="1678966"/>
            <a:ext cx="4125513" cy="5020653"/>
          </a:xfrm>
        </p:spPr>
        <p:txBody>
          <a:bodyPr>
            <a:normAutofit/>
          </a:bodyPr>
          <a:lstStyle/>
          <a:p>
            <a:pPr marL="0" indent="0">
              <a:buNone/>
            </a:pPr>
            <a:r>
              <a:rPr lang="en-US" dirty="0"/>
              <a:t>The </a:t>
            </a:r>
            <a:r>
              <a:rPr lang="en-US" b="1" dirty="0">
                <a:solidFill>
                  <a:srgbClr val="FF0000"/>
                </a:solidFill>
              </a:rPr>
              <a:t>Royal Army Medical Corps (RAMC) was the section of the Army that dealt with injured soldiers</a:t>
            </a:r>
            <a:r>
              <a:rPr lang="en-US" dirty="0"/>
              <a:t>. It organized all treatment for the wounded at First Aid posts close to The Front. </a:t>
            </a:r>
            <a:r>
              <a:rPr lang="en-US" b="1" dirty="0"/>
              <a:t>The Royal Army Medical Corps also ran Dressing Stations and Base Hospitals.</a:t>
            </a:r>
            <a:endParaRPr lang="en-US" b="1" dirty="0">
              <a:solidFill>
                <a:srgbClr val="FF0000"/>
              </a:solidFill>
            </a:endParaRPr>
          </a:p>
        </p:txBody>
      </p:sp>
      <p:pic>
        <p:nvPicPr>
          <p:cNvPr id="5" name="Picture 4">
            <a:extLst>
              <a:ext uri="{FF2B5EF4-FFF2-40B4-BE49-F238E27FC236}">
                <a16:creationId xmlns:a16="http://schemas.microsoft.com/office/drawing/2014/main" id="{46E49B70-E2A1-FE48-8951-D40C2E5D27DB}"/>
              </a:ext>
            </a:extLst>
          </p:cNvPr>
          <p:cNvPicPr>
            <a:picLocks noChangeAspect="1"/>
          </p:cNvPicPr>
          <p:nvPr/>
        </p:nvPicPr>
        <p:blipFill>
          <a:blip r:embed="rId2"/>
          <a:stretch>
            <a:fillRect/>
          </a:stretch>
        </p:blipFill>
        <p:spPr>
          <a:xfrm>
            <a:off x="404446" y="1780126"/>
            <a:ext cx="7168055" cy="4116177"/>
          </a:xfrm>
          <a:prstGeom prst="rect">
            <a:avLst/>
          </a:prstGeom>
        </p:spPr>
      </p:pic>
    </p:spTree>
    <p:extLst>
      <p:ext uri="{BB962C8B-B14F-4D97-AF65-F5344CB8AC3E}">
        <p14:creationId xmlns:p14="http://schemas.microsoft.com/office/powerpoint/2010/main" val="2325317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Touch of a Man&amp;#39;: Gender and Male-Caregiving in the Royal Army Medical  Corps in WW1 | REMEDIA">
            <a:extLst>
              <a:ext uri="{FF2B5EF4-FFF2-40B4-BE49-F238E27FC236}">
                <a16:creationId xmlns:a16="http://schemas.microsoft.com/office/drawing/2014/main" id="{9462309C-96EF-9741-8D43-56137491D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0" t="2298" r="2314" b="1762"/>
          <a:stretch/>
        </p:blipFill>
        <p:spPr bwMode="auto">
          <a:xfrm>
            <a:off x="157655" y="139261"/>
            <a:ext cx="4309241" cy="6579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305823-54FA-9441-BB75-2BE8E3937B71}"/>
              </a:ext>
            </a:extLst>
          </p:cNvPr>
          <p:cNvPicPr>
            <a:picLocks noChangeAspect="1"/>
          </p:cNvPicPr>
          <p:nvPr/>
        </p:nvPicPr>
        <p:blipFill>
          <a:blip r:embed="rId3"/>
          <a:stretch>
            <a:fillRect/>
          </a:stretch>
        </p:blipFill>
        <p:spPr>
          <a:xfrm>
            <a:off x="4550105" y="139260"/>
            <a:ext cx="7526685" cy="6579477"/>
          </a:xfrm>
          <a:prstGeom prst="rect">
            <a:avLst/>
          </a:prstGeom>
        </p:spPr>
      </p:pic>
    </p:spTree>
    <p:extLst>
      <p:ext uri="{BB962C8B-B14F-4D97-AF65-F5344CB8AC3E}">
        <p14:creationId xmlns:p14="http://schemas.microsoft.com/office/powerpoint/2010/main" val="162372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4" y="1678966"/>
            <a:ext cx="5617983" cy="5020653"/>
          </a:xfrm>
        </p:spPr>
        <p:txBody>
          <a:bodyPr>
            <a:normAutofit lnSpcReduction="10000"/>
          </a:bodyPr>
          <a:lstStyle/>
          <a:p>
            <a:pPr marL="0" indent="0">
              <a:buNone/>
            </a:pPr>
            <a:r>
              <a:rPr lang="en-US" dirty="0"/>
              <a:t>The main group of trained nurses working with the British Army was </a:t>
            </a:r>
            <a:r>
              <a:rPr lang="en-US" b="1" dirty="0">
                <a:solidFill>
                  <a:srgbClr val="FF0000"/>
                </a:solidFill>
              </a:rPr>
              <a:t>Queen Alexandra’s Imperial Military Nursing Service (QAIMNS). </a:t>
            </a:r>
            <a:r>
              <a:rPr lang="en-US" dirty="0"/>
              <a:t>This had been founded in 1902 and there were fewer than 300 nurses in 1914. By 1918, however, there were over 10,000 trained nurses.</a:t>
            </a:r>
          </a:p>
          <a:p>
            <a:pPr marL="0" indent="0">
              <a:buNone/>
            </a:pPr>
            <a:r>
              <a:rPr lang="en-US" dirty="0"/>
              <a:t>Another group of nurses who worked with the RAMC was the </a:t>
            </a:r>
            <a:r>
              <a:rPr lang="en-US" b="1" dirty="0">
                <a:solidFill>
                  <a:srgbClr val="FF0000"/>
                </a:solidFill>
              </a:rPr>
              <a:t>First Aid Nursing Yeomanry (FANY) </a:t>
            </a:r>
            <a:r>
              <a:rPr lang="en-US" dirty="0"/>
              <a:t>founded in 1907. FANY members were trained in specialist treatment, </a:t>
            </a:r>
            <a:r>
              <a:rPr lang="en-US" dirty="0" err="1"/>
              <a:t>signalling</a:t>
            </a:r>
            <a:r>
              <a:rPr lang="en-US" dirty="0"/>
              <a:t> &amp; camping out in Military Tents.</a:t>
            </a:r>
          </a:p>
        </p:txBody>
      </p:sp>
      <p:pic>
        <p:nvPicPr>
          <p:cNvPr id="4" name="Picture 3">
            <a:extLst>
              <a:ext uri="{FF2B5EF4-FFF2-40B4-BE49-F238E27FC236}">
                <a16:creationId xmlns:a16="http://schemas.microsoft.com/office/drawing/2014/main" id="{777280C6-493C-C949-8077-317841FF1F30}"/>
              </a:ext>
            </a:extLst>
          </p:cNvPr>
          <p:cNvPicPr>
            <a:picLocks noChangeAspect="1"/>
          </p:cNvPicPr>
          <p:nvPr/>
        </p:nvPicPr>
        <p:blipFill rotWithShape="1">
          <a:blip r:embed="rId2"/>
          <a:srcRect l="11885" t="6943" r="13056"/>
          <a:stretch/>
        </p:blipFill>
        <p:spPr>
          <a:xfrm>
            <a:off x="6253655" y="1678966"/>
            <a:ext cx="5533899" cy="5067419"/>
          </a:xfrm>
          <a:prstGeom prst="rect">
            <a:avLst/>
          </a:prstGeom>
        </p:spPr>
      </p:pic>
    </p:spTree>
    <p:extLst>
      <p:ext uri="{BB962C8B-B14F-4D97-AF65-F5344CB8AC3E}">
        <p14:creationId xmlns:p14="http://schemas.microsoft.com/office/powerpoint/2010/main" val="632778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315247" y="1678966"/>
            <a:ext cx="5582464" cy="5020653"/>
          </a:xfrm>
        </p:spPr>
        <p:txBody>
          <a:bodyPr>
            <a:normAutofit lnSpcReduction="10000"/>
          </a:bodyPr>
          <a:lstStyle/>
          <a:p>
            <a:pPr marL="0" indent="0">
              <a:buNone/>
            </a:pPr>
            <a:r>
              <a:rPr lang="en-US" dirty="0"/>
              <a:t>The high number of casualties during WW1 meant the RAMC needed additional help. While Marie Curie drove an ambulance for the French Army on the Western Front, British women volunteered to help and do their bit for the war effort. </a:t>
            </a:r>
            <a:r>
              <a:rPr lang="en-US" b="1" dirty="0">
                <a:solidFill>
                  <a:srgbClr val="FF0000"/>
                </a:solidFill>
              </a:rPr>
              <a:t>Many women joined the Women’s Army Auxiliary Corps, set up in 1917. </a:t>
            </a:r>
          </a:p>
          <a:p>
            <a:pPr marL="0" indent="0">
              <a:buNone/>
            </a:pPr>
            <a:r>
              <a:rPr lang="en-US" dirty="0"/>
              <a:t>These women, unable to fight as soldiers, acted as </a:t>
            </a:r>
            <a:r>
              <a:rPr lang="en-US" b="1" dirty="0">
                <a:solidFill>
                  <a:srgbClr val="0070C0"/>
                </a:solidFill>
              </a:rPr>
              <a:t>ambulance drivers</a:t>
            </a:r>
            <a:r>
              <a:rPr lang="en-US" dirty="0"/>
              <a:t>, as </a:t>
            </a:r>
            <a:r>
              <a:rPr lang="en-US" b="1" dirty="0">
                <a:solidFill>
                  <a:srgbClr val="0070C0"/>
                </a:solidFill>
              </a:rPr>
              <a:t>chauffeurs</a:t>
            </a:r>
            <a:r>
              <a:rPr lang="en-US" dirty="0"/>
              <a:t> for the Military Top Brass and even as </a:t>
            </a:r>
            <a:r>
              <a:rPr lang="en-US" b="1" dirty="0">
                <a:solidFill>
                  <a:srgbClr val="0070C0"/>
                </a:solidFill>
              </a:rPr>
              <a:t>mechanics</a:t>
            </a:r>
            <a:r>
              <a:rPr lang="en-US" dirty="0"/>
              <a:t> repairing Army vehicles.</a:t>
            </a:r>
            <a:endParaRPr lang="en-US" dirty="0">
              <a:solidFill>
                <a:srgbClr val="FF0000"/>
              </a:solidFill>
            </a:endParaRPr>
          </a:p>
        </p:txBody>
      </p:sp>
      <p:pic>
        <p:nvPicPr>
          <p:cNvPr id="6" name="Picture 5">
            <a:extLst>
              <a:ext uri="{FF2B5EF4-FFF2-40B4-BE49-F238E27FC236}">
                <a16:creationId xmlns:a16="http://schemas.microsoft.com/office/drawing/2014/main" id="{0013AA9E-B2AE-0649-8B4B-C8F24ED0AB66}"/>
              </a:ext>
            </a:extLst>
          </p:cNvPr>
          <p:cNvPicPr>
            <a:picLocks noChangeAspect="1"/>
          </p:cNvPicPr>
          <p:nvPr/>
        </p:nvPicPr>
        <p:blipFill rotWithShape="1">
          <a:blip r:embed="rId2"/>
          <a:srcRect l="5487" t="2547" r="4671" b="4688"/>
          <a:stretch/>
        </p:blipFill>
        <p:spPr>
          <a:xfrm>
            <a:off x="3115928" y="1678967"/>
            <a:ext cx="3087169" cy="4825630"/>
          </a:xfrm>
          <a:prstGeom prst="rect">
            <a:avLst/>
          </a:prstGeom>
        </p:spPr>
      </p:pic>
      <p:pic>
        <p:nvPicPr>
          <p:cNvPr id="7" name="Picture 6">
            <a:extLst>
              <a:ext uri="{FF2B5EF4-FFF2-40B4-BE49-F238E27FC236}">
                <a16:creationId xmlns:a16="http://schemas.microsoft.com/office/drawing/2014/main" id="{D2536056-0A36-AD43-878A-B69E158D5A38}"/>
              </a:ext>
            </a:extLst>
          </p:cNvPr>
          <p:cNvPicPr>
            <a:picLocks noChangeAspect="1"/>
          </p:cNvPicPr>
          <p:nvPr/>
        </p:nvPicPr>
        <p:blipFill rotWithShape="1">
          <a:blip r:embed="rId3"/>
          <a:srcRect l="3497" t="2732" r="3255" b="2375"/>
          <a:stretch/>
        </p:blipFill>
        <p:spPr>
          <a:xfrm>
            <a:off x="180148" y="1678965"/>
            <a:ext cx="2935780" cy="4825629"/>
          </a:xfrm>
          <a:prstGeom prst="rect">
            <a:avLst/>
          </a:prstGeom>
        </p:spPr>
      </p:pic>
    </p:spTree>
    <p:extLst>
      <p:ext uri="{BB962C8B-B14F-4D97-AF65-F5344CB8AC3E}">
        <p14:creationId xmlns:p14="http://schemas.microsoft.com/office/powerpoint/2010/main" val="3277209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F35C48-0186-544E-9BE0-79BAB6D82650}"/>
              </a:ext>
            </a:extLst>
          </p:cNvPr>
          <p:cNvPicPr>
            <a:picLocks noChangeAspect="1"/>
          </p:cNvPicPr>
          <p:nvPr/>
        </p:nvPicPr>
        <p:blipFill>
          <a:blip r:embed="rId2"/>
          <a:stretch>
            <a:fillRect/>
          </a:stretch>
        </p:blipFill>
        <p:spPr>
          <a:xfrm>
            <a:off x="336331" y="549165"/>
            <a:ext cx="11519338" cy="5759669"/>
          </a:xfrm>
          <a:prstGeom prst="rect">
            <a:avLst/>
          </a:prstGeom>
        </p:spPr>
      </p:pic>
    </p:spTree>
    <p:extLst>
      <p:ext uri="{BB962C8B-B14F-4D97-AF65-F5344CB8AC3E}">
        <p14:creationId xmlns:p14="http://schemas.microsoft.com/office/powerpoint/2010/main" val="2234748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4" y="1678966"/>
            <a:ext cx="5775639" cy="5020653"/>
          </a:xfrm>
        </p:spPr>
        <p:txBody>
          <a:bodyPr>
            <a:normAutofit lnSpcReduction="10000"/>
          </a:bodyPr>
          <a:lstStyle/>
          <a:p>
            <a:pPr marL="0" indent="0">
              <a:buNone/>
            </a:pPr>
            <a:r>
              <a:rPr lang="en-US" b="1" dirty="0">
                <a:solidFill>
                  <a:srgbClr val="FF0000"/>
                </a:solidFill>
              </a:rPr>
              <a:t>The Red Cross organized Voluntary Aid Detachments (VADs) </a:t>
            </a:r>
            <a:r>
              <a:rPr lang="en-US" dirty="0"/>
              <a:t>who drove ambulances and acted as nurses in RAMC Hospitals. </a:t>
            </a:r>
            <a:r>
              <a:rPr lang="en-US" b="1" dirty="0"/>
              <a:t>These nurses were often middle-class single women, with little relevant experience, but vital for completing basic tasks like cleaning floors, changing beds and emptying bedpans. </a:t>
            </a:r>
            <a:r>
              <a:rPr lang="en-US" dirty="0"/>
              <a:t>No official register of nurses was kept until 1919, but VADs often annoyed properly trained nurses – they felt that volunteers undermined respect for qualified nurses … but volunteers were vital.</a:t>
            </a:r>
            <a:endParaRPr lang="en-US" b="1" dirty="0"/>
          </a:p>
        </p:txBody>
      </p:sp>
      <p:pic>
        <p:nvPicPr>
          <p:cNvPr id="2050" name="Picture 2" descr="What was a VAD nurse? | Century Ireland">
            <a:extLst>
              <a:ext uri="{FF2B5EF4-FFF2-40B4-BE49-F238E27FC236}">
                <a16:creationId xmlns:a16="http://schemas.microsoft.com/office/drawing/2014/main" id="{65A75CE6-096D-D44B-8848-C45B1884D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655" y="1678966"/>
            <a:ext cx="5533899" cy="487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049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E444E-67FE-D54D-81B5-A0E1AD84C6ED}"/>
              </a:ext>
            </a:extLst>
          </p:cNvPr>
          <p:cNvPicPr>
            <a:picLocks noChangeAspect="1"/>
          </p:cNvPicPr>
          <p:nvPr/>
        </p:nvPicPr>
        <p:blipFill>
          <a:blip r:embed="rId2"/>
          <a:stretch>
            <a:fillRect/>
          </a:stretch>
        </p:blipFill>
        <p:spPr>
          <a:xfrm>
            <a:off x="169291" y="114268"/>
            <a:ext cx="3919262" cy="6658139"/>
          </a:xfrm>
          <a:prstGeom prst="rect">
            <a:avLst/>
          </a:prstGeom>
        </p:spPr>
      </p:pic>
      <p:pic>
        <p:nvPicPr>
          <p:cNvPr id="5" name="Picture 4">
            <a:extLst>
              <a:ext uri="{FF2B5EF4-FFF2-40B4-BE49-F238E27FC236}">
                <a16:creationId xmlns:a16="http://schemas.microsoft.com/office/drawing/2014/main" id="{C7F97958-ABEA-9147-9D01-84378F0EEAEA}"/>
              </a:ext>
            </a:extLst>
          </p:cNvPr>
          <p:cNvPicPr>
            <a:picLocks noChangeAspect="1"/>
          </p:cNvPicPr>
          <p:nvPr/>
        </p:nvPicPr>
        <p:blipFill rotWithShape="1">
          <a:blip r:embed="rId3"/>
          <a:srcRect l="14819" t="2915" r="3943"/>
          <a:stretch/>
        </p:blipFill>
        <p:spPr>
          <a:xfrm>
            <a:off x="8018263" y="99930"/>
            <a:ext cx="4004446" cy="6658139"/>
          </a:xfrm>
          <a:prstGeom prst="rect">
            <a:avLst/>
          </a:prstGeom>
        </p:spPr>
      </p:pic>
      <p:pic>
        <p:nvPicPr>
          <p:cNvPr id="6" name="Picture 5">
            <a:extLst>
              <a:ext uri="{FF2B5EF4-FFF2-40B4-BE49-F238E27FC236}">
                <a16:creationId xmlns:a16="http://schemas.microsoft.com/office/drawing/2014/main" id="{0911B844-D1E1-9D41-917C-C2D4B1792692}"/>
              </a:ext>
            </a:extLst>
          </p:cNvPr>
          <p:cNvPicPr>
            <a:picLocks noChangeAspect="1"/>
          </p:cNvPicPr>
          <p:nvPr/>
        </p:nvPicPr>
        <p:blipFill>
          <a:blip r:embed="rId4"/>
          <a:stretch>
            <a:fillRect/>
          </a:stretch>
        </p:blipFill>
        <p:spPr>
          <a:xfrm>
            <a:off x="4256693" y="114269"/>
            <a:ext cx="3625887" cy="6658139"/>
          </a:xfrm>
          <a:prstGeom prst="rect">
            <a:avLst/>
          </a:prstGeom>
        </p:spPr>
      </p:pic>
    </p:spTree>
    <p:extLst>
      <p:ext uri="{BB962C8B-B14F-4D97-AF65-F5344CB8AC3E}">
        <p14:creationId xmlns:p14="http://schemas.microsoft.com/office/powerpoint/2010/main" val="528226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40</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5032376"/>
          </a:xfrm>
        </p:spPr>
        <p:txBody>
          <a:bodyPr>
            <a:normAutofit fontScale="85000" lnSpcReduction="10000"/>
          </a:bodyPr>
          <a:lstStyle/>
          <a:p>
            <a:pPr marL="0" indent="0" algn="ctr">
              <a:buNone/>
            </a:pPr>
            <a:r>
              <a:rPr lang="en-US" sz="7200" b="1" dirty="0"/>
              <a:t>The Duchess of Sutherland was nicknamed “Meddlesome Millie” </a:t>
            </a:r>
          </a:p>
          <a:p>
            <a:pPr marL="0" indent="0" algn="ctr">
              <a:buNone/>
            </a:pPr>
            <a:r>
              <a:rPr lang="en-US" sz="7200" b="1" dirty="0"/>
              <a:t>before WW1 broke out in 1914.</a:t>
            </a:r>
          </a:p>
          <a:p>
            <a:pPr marL="0" indent="0" algn="ctr">
              <a:buNone/>
            </a:pPr>
            <a:r>
              <a:rPr lang="en-US" sz="7200" dirty="0"/>
              <a:t>How did she win a French Croix de Guerre, a Belgian Red Cross Medal </a:t>
            </a:r>
          </a:p>
          <a:p>
            <a:pPr marL="0" indent="0" algn="ctr">
              <a:buNone/>
            </a:pPr>
            <a:r>
              <a:rPr lang="en-US" sz="7200" dirty="0"/>
              <a:t>&amp; a British Red Cross Medal?</a:t>
            </a:r>
          </a:p>
        </p:txBody>
      </p:sp>
    </p:spTree>
    <p:extLst>
      <p:ext uri="{BB962C8B-B14F-4D97-AF65-F5344CB8AC3E}">
        <p14:creationId xmlns:p14="http://schemas.microsoft.com/office/powerpoint/2010/main" val="197738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D5C6-9871-904D-BD43-445A1C5D56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8C39D3-3792-AC41-8308-2791C23062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7513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35972" y="1678966"/>
            <a:ext cx="7993320" cy="5020653"/>
          </a:xfrm>
        </p:spPr>
        <p:txBody>
          <a:bodyPr>
            <a:normAutofit lnSpcReduction="10000"/>
          </a:bodyPr>
          <a:lstStyle/>
          <a:p>
            <a:pPr marL="0" indent="0">
              <a:buNone/>
            </a:pPr>
            <a:r>
              <a:rPr lang="en-US" dirty="0"/>
              <a:t>Despite the achievements of women like Dr. Elizabeth Garrett &amp; </a:t>
            </a:r>
            <a:r>
              <a:rPr lang="en-US" b="1" dirty="0">
                <a:solidFill>
                  <a:srgbClr val="0070C0"/>
                </a:solidFill>
              </a:rPr>
              <a:t>1876 Medical Act (that allowed women Medical Degrees)</a:t>
            </a:r>
            <a:r>
              <a:rPr lang="en-US" dirty="0"/>
              <a:t> </a:t>
            </a:r>
            <a:r>
              <a:rPr lang="en-US" b="1" dirty="0"/>
              <a:t>female doctors who volunteered to help on the Western Front were not welcomed at all</a:t>
            </a:r>
            <a:r>
              <a:rPr lang="en-US" dirty="0"/>
              <a:t>. </a:t>
            </a:r>
            <a:r>
              <a:rPr lang="en-US" b="1" dirty="0">
                <a:solidFill>
                  <a:srgbClr val="FF0000"/>
                </a:solidFill>
              </a:rPr>
              <a:t>Dr. Elsie Inglis </a:t>
            </a:r>
            <a:r>
              <a:rPr lang="en-US" dirty="0"/>
              <a:t>offered to take women’s medical units to create a 100-bed Hospital, but she was impolitely informed </a:t>
            </a:r>
            <a:r>
              <a:rPr lang="en-US" b="1" dirty="0"/>
              <a:t>“hysterical women were the last people wanted at the Front!” </a:t>
            </a:r>
            <a:r>
              <a:rPr lang="en-US" dirty="0"/>
              <a:t>Her persistence was met by the War Office telling her </a:t>
            </a:r>
            <a:r>
              <a:rPr lang="en-US" b="1" dirty="0"/>
              <a:t>“My good lady, go home and sit still!” </a:t>
            </a:r>
            <a:r>
              <a:rPr lang="en-US" dirty="0"/>
              <a:t>But the French Government finally took up Dr. Inglis on her offer and she opened a 600-bed Hospital at the Abbey of </a:t>
            </a:r>
            <a:r>
              <a:rPr lang="en-US" dirty="0" err="1"/>
              <a:t>Royaumont</a:t>
            </a:r>
            <a:r>
              <a:rPr lang="en-US" dirty="0"/>
              <a:t> … which proved essential in treating </a:t>
            </a:r>
            <a:r>
              <a:rPr lang="en-US" u="sng" dirty="0"/>
              <a:t>British</a:t>
            </a:r>
            <a:r>
              <a:rPr lang="en-US" dirty="0"/>
              <a:t> soldiers wounded at The Battle of the Somme!</a:t>
            </a:r>
          </a:p>
        </p:txBody>
      </p:sp>
      <p:pic>
        <p:nvPicPr>
          <p:cNvPr id="4" name="Picture 3">
            <a:extLst>
              <a:ext uri="{FF2B5EF4-FFF2-40B4-BE49-F238E27FC236}">
                <a16:creationId xmlns:a16="http://schemas.microsoft.com/office/drawing/2014/main" id="{BA0FA510-E0A1-354A-A16D-B955A398B19F}"/>
              </a:ext>
            </a:extLst>
          </p:cNvPr>
          <p:cNvPicPr>
            <a:picLocks noChangeAspect="1"/>
          </p:cNvPicPr>
          <p:nvPr/>
        </p:nvPicPr>
        <p:blipFill>
          <a:blip r:embed="rId2"/>
          <a:stretch>
            <a:fillRect/>
          </a:stretch>
        </p:blipFill>
        <p:spPr>
          <a:xfrm>
            <a:off x="162708" y="1678966"/>
            <a:ext cx="3762705" cy="4917091"/>
          </a:xfrm>
          <a:prstGeom prst="rect">
            <a:avLst/>
          </a:prstGeom>
        </p:spPr>
      </p:pic>
    </p:spTree>
    <p:extLst>
      <p:ext uri="{BB962C8B-B14F-4D97-AF65-F5344CB8AC3E}">
        <p14:creationId xmlns:p14="http://schemas.microsoft.com/office/powerpoint/2010/main" val="994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4" y="1678966"/>
            <a:ext cx="5880742" cy="5020653"/>
          </a:xfrm>
        </p:spPr>
        <p:txBody>
          <a:bodyPr>
            <a:normAutofit/>
          </a:bodyPr>
          <a:lstStyle/>
          <a:p>
            <a:pPr marL="0" indent="0">
              <a:buNone/>
            </a:pPr>
            <a:r>
              <a:rPr lang="en-US" b="1" dirty="0">
                <a:solidFill>
                  <a:srgbClr val="FF0000"/>
                </a:solidFill>
              </a:rPr>
              <a:t>Dr. Flora Murray &amp; Dr. Louisa Garrett </a:t>
            </a:r>
            <a:r>
              <a:rPr lang="en-US" dirty="0"/>
              <a:t>(daughter of Dr. Elizabeth Garrett) </a:t>
            </a:r>
            <a:r>
              <a:rPr lang="en-US" b="1" dirty="0">
                <a:solidFill>
                  <a:srgbClr val="FF0000"/>
                </a:solidFill>
              </a:rPr>
              <a:t>founded the Women’s Hospital Corps in 1914, staffed entirely by Suffragists, </a:t>
            </a:r>
            <a:r>
              <a:rPr lang="en-US" b="1" dirty="0"/>
              <a:t>but were not granted permission to open a Military Hospital in London! </a:t>
            </a:r>
            <a:r>
              <a:rPr lang="en-US" dirty="0"/>
              <a:t>Instead, they were forced to open their Military Hospitals in Paris &amp; </a:t>
            </a:r>
            <a:r>
              <a:rPr lang="en-US" dirty="0" err="1"/>
              <a:t>Boulgne</a:t>
            </a:r>
            <a:r>
              <a:rPr lang="en-US" dirty="0"/>
              <a:t>. </a:t>
            </a:r>
            <a:r>
              <a:rPr lang="en-US" b="1" dirty="0"/>
              <a:t>Similarly, Mabel Stobart successfully founded a Military Hospital staffed only by women by 1915 … but it was in Belgium, not Britain!</a:t>
            </a:r>
          </a:p>
        </p:txBody>
      </p:sp>
      <p:pic>
        <p:nvPicPr>
          <p:cNvPr id="5" name="Picture 4">
            <a:extLst>
              <a:ext uri="{FF2B5EF4-FFF2-40B4-BE49-F238E27FC236}">
                <a16:creationId xmlns:a16="http://schemas.microsoft.com/office/drawing/2014/main" id="{9A5959FB-4C4B-CA40-914B-B51627A713E3}"/>
              </a:ext>
            </a:extLst>
          </p:cNvPr>
          <p:cNvPicPr>
            <a:picLocks noChangeAspect="1"/>
          </p:cNvPicPr>
          <p:nvPr/>
        </p:nvPicPr>
        <p:blipFill>
          <a:blip r:embed="rId2"/>
          <a:stretch>
            <a:fillRect/>
          </a:stretch>
        </p:blipFill>
        <p:spPr>
          <a:xfrm>
            <a:off x="6393519" y="1678966"/>
            <a:ext cx="5394035" cy="4618643"/>
          </a:xfrm>
          <a:prstGeom prst="rect">
            <a:avLst/>
          </a:prstGeom>
        </p:spPr>
      </p:pic>
    </p:spTree>
    <p:extLst>
      <p:ext uri="{BB962C8B-B14F-4D97-AF65-F5344CB8AC3E}">
        <p14:creationId xmlns:p14="http://schemas.microsoft.com/office/powerpoint/2010/main" val="3830374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41</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fontScale="92500" lnSpcReduction="20000"/>
          </a:bodyPr>
          <a:lstStyle/>
          <a:p>
            <a:pPr marL="0" indent="0" algn="ctr">
              <a:buNone/>
            </a:pPr>
            <a:r>
              <a:rPr lang="en-US" sz="7200" b="1" dirty="0"/>
              <a:t>Dr. Hector Munro set up an Ambulance Corps in Belgium    to move wounded soldiers. </a:t>
            </a:r>
          </a:p>
          <a:p>
            <a:pPr marL="0" indent="0" algn="ctr">
              <a:buNone/>
            </a:pPr>
            <a:r>
              <a:rPr lang="en-US" sz="7200" dirty="0"/>
              <a:t>Who were the ‘Angels of </a:t>
            </a:r>
            <a:r>
              <a:rPr lang="en-US" sz="7200" dirty="0" err="1"/>
              <a:t>Pervyse</a:t>
            </a:r>
            <a:r>
              <a:rPr lang="en-US" sz="7200" dirty="0"/>
              <a:t>’ who moved their First Aid post </a:t>
            </a:r>
          </a:p>
          <a:p>
            <a:pPr marL="0" indent="0" algn="ctr">
              <a:buNone/>
            </a:pPr>
            <a:r>
              <a:rPr lang="en-US" sz="7200" dirty="0"/>
              <a:t>just 100m from the Front Line?</a:t>
            </a:r>
          </a:p>
        </p:txBody>
      </p:sp>
    </p:spTree>
    <p:extLst>
      <p:ext uri="{BB962C8B-B14F-4D97-AF65-F5344CB8AC3E}">
        <p14:creationId xmlns:p14="http://schemas.microsoft.com/office/powerpoint/2010/main" val="170697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4. Government Action &amp; War, 1905-1920</a:t>
            </a:r>
          </a:p>
        </p:txBody>
      </p:sp>
    </p:spTree>
    <p:extLst>
      <p:ext uri="{BB962C8B-B14F-4D97-AF65-F5344CB8AC3E}">
        <p14:creationId xmlns:p14="http://schemas.microsoft.com/office/powerpoint/2010/main" val="43330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63A8-F7FF-DB45-A00A-32920FF5B7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DA4711-D7CE-B348-9A1C-923B65E8C9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49762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687614" y="1696169"/>
            <a:ext cx="6823602" cy="5020653"/>
          </a:xfrm>
        </p:spPr>
        <p:txBody>
          <a:bodyPr>
            <a:normAutofit/>
          </a:bodyPr>
          <a:lstStyle/>
          <a:p>
            <a:pPr marL="0" indent="0">
              <a:buNone/>
            </a:pPr>
            <a:r>
              <a:rPr lang="en-US" dirty="0"/>
              <a:t>The largest Voluntary Hospital was in France and </a:t>
            </a:r>
            <a:r>
              <a:rPr lang="en-US" b="1" dirty="0">
                <a:solidFill>
                  <a:srgbClr val="FF0000"/>
                </a:solidFill>
              </a:rPr>
              <a:t>one of the Hospitals closest to the Front Line was run by </a:t>
            </a:r>
            <a:r>
              <a:rPr lang="en-US" b="1" dirty="0">
                <a:solidFill>
                  <a:srgbClr val="0070C0"/>
                </a:solidFill>
              </a:rPr>
              <a:t>Dr. Frances </a:t>
            </a:r>
            <a:r>
              <a:rPr lang="en-US" b="1" dirty="0" err="1">
                <a:solidFill>
                  <a:srgbClr val="0070C0"/>
                </a:solidFill>
              </a:rPr>
              <a:t>Ivens</a:t>
            </a:r>
            <a:r>
              <a:rPr lang="en-US" b="1" dirty="0">
                <a:solidFill>
                  <a:srgbClr val="0070C0"/>
                </a:solidFill>
              </a:rPr>
              <a:t> </a:t>
            </a:r>
            <a:r>
              <a:rPr lang="en-US" b="1" dirty="0">
                <a:solidFill>
                  <a:srgbClr val="FF0000"/>
                </a:solidFill>
              </a:rPr>
              <a:t>– a surgeon &amp; </a:t>
            </a:r>
            <a:r>
              <a:rPr lang="en-US" b="1" dirty="0" err="1">
                <a:solidFill>
                  <a:srgbClr val="FF0000"/>
                </a:solidFill>
              </a:rPr>
              <a:t>gynaecologist</a:t>
            </a:r>
            <a:r>
              <a:rPr lang="en-US" b="1" dirty="0">
                <a:solidFill>
                  <a:srgbClr val="FF0000"/>
                </a:solidFill>
              </a:rPr>
              <a:t> who led Liverpool’s Stanley Hospital &amp; led Liverpool’s Women’s Suffrage movement. </a:t>
            </a:r>
            <a:r>
              <a:rPr lang="en-US" dirty="0"/>
              <a:t>It had over 600 beds and an excellent X-ray unit – vital for locating bullets &amp; shrapnel before surgery was performed. </a:t>
            </a:r>
            <a:r>
              <a:rPr lang="en-US" b="1" dirty="0"/>
              <a:t>Between January 1915 and February 1919, the surgeons under Dr. </a:t>
            </a:r>
            <a:r>
              <a:rPr lang="en-US" b="1" dirty="0" err="1"/>
              <a:t>Ivens</a:t>
            </a:r>
            <a:r>
              <a:rPr lang="en-US" b="1" dirty="0"/>
              <a:t>’ direction performed 7,204 operations on wounded soldiers.</a:t>
            </a:r>
          </a:p>
        </p:txBody>
      </p:sp>
      <p:pic>
        <p:nvPicPr>
          <p:cNvPr id="5" name="Picture 4">
            <a:extLst>
              <a:ext uri="{FF2B5EF4-FFF2-40B4-BE49-F238E27FC236}">
                <a16:creationId xmlns:a16="http://schemas.microsoft.com/office/drawing/2014/main" id="{4F9C01BF-3E4E-A94C-A767-00467C736F74}"/>
              </a:ext>
            </a:extLst>
          </p:cNvPr>
          <p:cNvPicPr>
            <a:picLocks noChangeAspect="1"/>
          </p:cNvPicPr>
          <p:nvPr/>
        </p:nvPicPr>
        <p:blipFill rotWithShape="1">
          <a:blip r:embed="rId2"/>
          <a:srcRect t="5478"/>
          <a:stretch/>
        </p:blipFill>
        <p:spPr>
          <a:xfrm>
            <a:off x="680783" y="1696169"/>
            <a:ext cx="3849175" cy="4620548"/>
          </a:xfrm>
          <a:prstGeom prst="rect">
            <a:avLst/>
          </a:prstGeom>
        </p:spPr>
      </p:pic>
    </p:spTree>
    <p:extLst>
      <p:ext uri="{BB962C8B-B14F-4D97-AF65-F5344CB8AC3E}">
        <p14:creationId xmlns:p14="http://schemas.microsoft.com/office/powerpoint/2010/main" val="2682508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2708"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0362" y="1678966"/>
            <a:ext cx="7572909" cy="5020653"/>
          </a:xfrm>
        </p:spPr>
        <p:txBody>
          <a:bodyPr>
            <a:normAutofit lnSpcReduction="10000"/>
          </a:bodyPr>
          <a:lstStyle/>
          <a:p>
            <a:pPr marL="0" indent="0">
              <a:buNone/>
            </a:pPr>
            <a:r>
              <a:rPr lang="en-US" b="1" dirty="0">
                <a:solidFill>
                  <a:srgbClr val="FF0000"/>
                </a:solidFill>
              </a:rPr>
              <a:t>At the start of WW1, in 1914, less than 1% of doctors were female and most general hospitals did not accept women doctors. </a:t>
            </a:r>
            <a:r>
              <a:rPr lang="en-US" dirty="0"/>
              <a:t>As a result, their medical experience was limited to being General Practitioners or working in hospitals for women &amp; children. Although nurses &amp; VADs became more welcome during WW1, the War Office instructed female doctors to stay in Britain to plug the gaps left by male doctors off to The Front. </a:t>
            </a:r>
            <a:r>
              <a:rPr lang="en-US" b="1" dirty="0">
                <a:solidFill>
                  <a:srgbClr val="FF0000"/>
                </a:solidFill>
              </a:rPr>
              <a:t>In 1916, however, the RAMC in Malta requested medical women &amp; 80 female doctors were working in Malta by 1917.</a:t>
            </a:r>
            <a:r>
              <a:rPr lang="en-US" dirty="0"/>
              <a:t> Unfortunately, while male RAMC doctors automatically became temporary Army Officers … women were denied such promotion!</a:t>
            </a:r>
          </a:p>
        </p:txBody>
      </p:sp>
      <p:pic>
        <p:nvPicPr>
          <p:cNvPr id="4" name="Picture 3">
            <a:extLst>
              <a:ext uri="{FF2B5EF4-FFF2-40B4-BE49-F238E27FC236}">
                <a16:creationId xmlns:a16="http://schemas.microsoft.com/office/drawing/2014/main" id="{96554C37-19E5-BB48-A4BC-13B40B42C78C}"/>
              </a:ext>
            </a:extLst>
          </p:cNvPr>
          <p:cNvPicPr>
            <a:picLocks noChangeAspect="1"/>
          </p:cNvPicPr>
          <p:nvPr/>
        </p:nvPicPr>
        <p:blipFill>
          <a:blip r:embed="rId2"/>
          <a:stretch>
            <a:fillRect/>
          </a:stretch>
        </p:blipFill>
        <p:spPr>
          <a:xfrm>
            <a:off x="7683063" y="1678966"/>
            <a:ext cx="4248576" cy="4825631"/>
          </a:xfrm>
          <a:prstGeom prst="rect">
            <a:avLst/>
          </a:prstGeom>
        </p:spPr>
      </p:pic>
    </p:spTree>
    <p:extLst>
      <p:ext uri="{BB962C8B-B14F-4D97-AF65-F5344CB8AC3E}">
        <p14:creationId xmlns:p14="http://schemas.microsoft.com/office/powerpoint/2010/main" val="1221060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288222" y="1552301"/>
            <a:ext cx="7830206" cy="5161831"/>
          </a:xfrm>
        </p:spPr>
        <p:txBody>
          <a:bodyPr>
            <a:noAutofit/>
          </a:bodyPr>
          <a:lstStyle/>
          <a:p>
            <a:pPr marL="0" indent="0">
              <a:buNone/>
            </a:pPr>
            <a:r>
              <a:rPr lang="en-US" sz="2700" dirty="0"/>
              <a:t>The Home Front in Britain lost over half of its male doctors when they joined the Army, 1914-1918. </a:t>
            </a:r>
            <a:r>
              <a:rPr lang="en-US" sz="2700" b="1" dirty="0"/>
              <a:t>Hospitals needed to replace these males who had either volunteered in 1914 &amp; 1915 (or had been conscripted in 1916) plus new Military Hospitals also needed staffing – to help severely wounded soldiers. </a:t>
            </a:r>
            <a:r>
              <a:rPr lang="en-US" sz="2700" b="1" dirty="0">
                <a:solidFill>
                  <a:srgbClr val="FF0000"/>
                </a:solidFill>
              </a:rPr>
              <a:t>Dr. Louisa Garrett &amp; Dr. Flora Murray</a:t>
            </a:r>
            <a:r>
              <a:rPr lang="en-US" sz="2700" dirty="0"/>
              <a:t> </a:t>
            </a:r>
            <a:r>
              <a:rPr lang="en-US" sz="2700" b="1" dirty="0">
                <a:solidFill>
                  <a:srgbClr val="FF0000"/>
                </a:solidFill>
              </a:rPr>
              <a:t>were finally put in charge of </a:t>
            </a:r>
            <a:r>
              <a:rPr lang="en-US" sz="2700" b="1" dirty="0" err="1">
                <a:solidFill>
                  <a:srgbClr val="FF0000"/>
                </a:solidFill>
              </a:rPr>
              <a:t>Endell</a:t>
            </a:r>
            <a:r>
              <a:rPr lang="en-US" sz="2700" b="1" dirty="0">
                <a:solidFill>
                  <a:srgbClr val="FF0000"/>
                </a:solidFill>
              </a:rPr>
              <a:t> St. Military Hospital, London, in 1915, which had 573 beds &amp; was staffed only by women:</a:t>
            </a:r>
            <a:r>
              <a:rPr lang="en-US" sz="2700" dirty="0"/>
              <a:t> </a:t>
            </a:r>
            <a:r>
              <a:rPr lang="en-US" sz="2700" b="1" dirty="0"/>
              <a:t>15 doctors, surgeons, ophthalmic surgeons, dental surgeons, an </a:t>
            </a:r>
            <a:r>
              <a:rPr lang="en-US" sz="2700" b="1" dirty="0" err="1"/>
              <a:t>anaesthetist</a:t>
            </a:r>
            <a:r>
              <a:rPr lang="en-US" sz="2700" b="1" dirty="0"/>
              <a:t>, bacteriologists,       7 assistant doctors and a full staff of women medical assistants</a:t>
            </a:r>
            <a:r>
              <a:rPr lang="en-US" sz="2700" dirty="0"/>
              <a:t>. </a:t>
            </a:r>
            <a:r>
              <a:rPr lang="en-US" sz="2700" b="1" dirty="0">
                <a:solidFill>
                  <a:srgbClr val="0070C0"/>
                </a:solidFill>
              </a:rPr>
              <a:t>Over 24,000 soldiers were treated at </a:t>
            </a:r>
            <a:r>
              <a:rPr lang="en-US" sz="2700" b="1" dirty="0" err="1">
                <a:solidFill>
                  <a:srgbClr val="0070C0"/>
                </a:solidFill>
              </a:rPr>
              <a:t>Endell</a:t>
            </a:r>
            <a:r>
              <a:rPr lang="en-US" sz="2700" b="1" dirty="0">
                <a:solidFill>
                  <a:srgbClr val="0070C0"/>
                </a:solidFill>
              </a:rPr>
              <a:t> St, 1915-1919.</a:t>
            </a:r>
          </a:p>
        </p:txBody>
      </p:sp>
      <p:pic>
        <p:nvPicPr>
          <p:cNvPr id="4" name="Picture 3">
            <a:extLst>
              <a:ext uri="{FF2B5EF4-FFF2-40B4-BE49-F238E27FC236}">
                <a16:creationId xmlns:a16="http://schemas.microsoft.com/office/drawing/2014/main" id="{C5482CA4-0288-634D-83A8-10A720992EC9}"/>
              </a:ext>
            </a:extLst>
          </p:cNvPr>
          <p:cNvPicPr>
            <a:picLocks noChangeAspect="1"/>
          </p:cNvPicPr>
          <p:nvPr/>
        </p:nvPicPr>
        <p:blipFill>
          <a:blip r:embed="rId2"/>
          <a:stretch>
            <a:fillRect/>
          </a:stretch>
        </p:blipFill>
        <p:spPr>
          <a:xfrm>
            <a:off x="183729" y="1552302"/>
            <a:ext cx="3928963" cy="5164520"/>
          </a:xfrm>
          <a:prstGeom prst="rect">
            <a:avLst/>
          </a:prstGeom>
        </p:spPr>
      </p:pic>
    </p:spTree>
    <p:extLst>
      <p:ext uri="{BB962C8B-B14F-4D97-AF65-F5344CB8AC3E}">
        <p14:creationId xmlns:p14="http://schemas.microsoft.com/office/powerpoint/2010/main" val="279789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2708"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62708" y="1697298"/>
            <a:ext cx="7454231" cy="5020653"/>
          </a:xfrm>
        </p:spPr>
        <p:txBody>
          <a:bodyPr>
            <a:normAutofit lnSpcReduction="10000"/>
          </a:bodyPr>
          <a:lstStyle/>
          <a:p>
            <a:pPr marL="0" indent="0">
              <a:buNone/>
            </a:pPr>
            <a:r>
              <a:rPr lang="en-US" b="1" dirty="0"/>
              <a:t>The shortage of male doctors during WW1 saw attitudes change towards female doctors … but this positive shift was only temporary.</a:t>
            </a:r>
            <a:r>
              <a:rPr lang="en-US" b="1" dirty="0">
                <a:solidFill>
                  <a:srgbClr val="FF0000"/>
                </a:solidFill>
              </a:rPr>
              <a:t> Although around 1/5 of women doctors were engaged in vital war work (often abroad, for other Armies) they were simply expected to return to GP roles after November 1918. </a:t>
            </a:r>
            <a:r>
              <a:rPr lang="en-US" b="1" dirty="0"/>
              <a:t>In London, however, 12 Hospital Schools began to accept women during WW1 and the London School of Medicine for Women became the largest trainer of doctors in the country. </a:t>
            </a:r>
            <a:r>
              <a:rPr lang="en-US" b="1" dirty="0">
                <a:solidFill>
                  <a:srgbClr val="0070C0"/>
                </a:solidFill>
              </a:rPr>
              <a:t>In 1911, there were 610 qualified women doctors, but by 1921 there were 1,500. </a:t>
            </a:r>
            <a:r>
              <a:rPr lang="en-US" b="1" dirty="0"/>
              <a:t>After 1918, however, the Royal Free Hospital was the only teaching hospital accepting females.</a:t>
            </a:r>
            <a:endParaRPr lang="en-US" dirty="0"/>
          </a:p>
        </p:txBody>
      </p:sp>
      <p:pic>
        <p:nvPicPr>
          <p:cNvPr id="5" name="Picture 4">
            <a:extLst>
              <a:ext uri="{FF2B5EF4-FFF2-40B4-BE49-F238E27FC236}">
                <a16:creationId xmlns:a16="http://schemas.microsoft.com/office/drawing/2014/main" id="{4B576B16-44D7-4A4E-BB72-8B5C40C046EE}"/>
              </a:ext>
            </a:extLst>
          </p:cNvPr>
          <p:cNvPicPr>
            <a:picLocks noChangeAspect="1"/>
          </p:cNvPicPr>
          <p:nvPr/>
        </p:nvPicPr>
        <p:blipFill>
          <a:blip r:embed="rId2"/>
          <a:stretch>
            <a:fillRect/>
          </a:stretch>
        </p:blipFill>
        <p:spPr>
          <a:xfrm>
            <a:off x="7598979" y="1763049"/>
            <a:ext cx="4420791" cy="4741548"/>
          </a:xfrm>
          <a:prstGeom prst="rect">
            <a:avLst/>
          </a:prstGeom>
        </p:spPr>
      </p:pic>
    </p:spTree>
    <p:extLst>
      <p:ext uri="{BB962C8B-B14F-4D97-AF65-F5344CB8AC3E}">
        <p14:creationId xmlns:p14="http://schemas.microsoft.com/office/powerpoint/2010/main" val="819510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767145" y="1531281"/>
            <a:ext cx="3883776" cy="5161831"/>
          </a:xfrm>
        </p:spPr>
        <p:txBody>
          <a:bodyPr>
            <a:noAutofit/>
          </a:bodyPr>
          <a:lstStyle/>
          <a:p>
            <a:pPr marL="0" indent="0">
              <a:buNone/>
            </a:pPr>
            <a:r>
              <a:rPr lang="en-US" sz="2700" b="1" dirty="0"/>
              <a:t>The British Government encouraged women to volunteer their help for the war effort during WW1, but it was not on an equal footing with men. </a:t>
            </a:r>
            <a:r>
              <a:rPr lang="en-US" sz="2700" dirty="0"/>
              <a:t>Tens of thousands of untrained women worked as midwives or nurses on the Home Front, but their lack of qualifications saw them regarded as mere ‘servants’ rather than in the Military Service.</a:t>
            </a:r>
            <a:endParaRPr lang="en-US" sz="2700" b="1" dirty="0">
              <a:solidFill>
                <a:srgbClr val="0070C0"/>
              </a:solidFill>
            </a:endParaRPr>
          </a:p>
        </p:txBody>
      </p:sp>
      <p:pic>
        <p:nvPicPr>
          <p:cNvPr id="6" name="Picture 5">
            <a:extLst>
              <a:ext uri="{FF2B5EF4-FFF2-40B4-BE49-F238E27FC236}">
                <a16:creationId xmlns:a16="http://schemas.microsoft.com/office/drawing/2014/main" id="{A22068C7-F6E7-9343-B595-0CEE11322114}"/>
              </a:ext>
            </a:extLst>
          </p:cNvPr>
          <p:cNvPicPr>
            <a:picLocks noChangeAspect="1"/>
          </p:cNvPicPr>
          <p:nvPr/>
        </p:nvPicPr>
        <p:blipFill>
          <a:blip r:embed="rId2"/>
          <a:stretch>
            <a:fillRect/>
          </a:stretch>
        </p:blipFill>
        <p:spPr>
          <a:xfrm>
            <a:off x="541078" y="1668080"/>
            <a:ext cx="7089433" cy="4972912"/>
          </a:xfrm>
          <a:prstGeom prst="rect">
            <a:avLst/>
          </a:prstGeom>
        </p:spPr>
      </p:pic>
    </p:spTree>
    <p:extLst>
      <p:ext uri="{BB962C8B-B14F-4D97-AF65-F5344CB8AC3E}">
        <p14:creationId xmlns:p14="http://schemas.microsoft.com/office/powerpoint/2010/main" val="343702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15636" y="1863970"/>
            <a:ext cx="11649694" cy="4994030"/>
          </a:xfrm>
        </p:spPr>
        <p:txBody>
          <a:bodyPr>
            <a:normAutofit fontScale="85000" lnSpcReduction="20000"/>
          </a:bodyPr>
          <a:lstStyle/>
          <a:p>
            <a:pPr marL="0" indent="0" algn="ctr">
              <a:buNone/>
            </a:pPr>
            <a:r>
              <a:rPr lang="en-US" sz="7200" b="1" dirty="0"/>
              <a:t>How far was WW1 responsible     for changes in the role of Women        in Medicine 1875-1920?</a:t>
            </a:r>
          </a:p>
          <a:p>
            <a:pPr marL="0" indent="0">
              <a:buNone/>
            </a:pPr>
            <a:r>
              <a:rPr lang="en-US" sz="4800" dirty="0"/>
              <a:t>You may use the following in your answer:</a:t>
            </a:r>
          </a:p>
          <a:p>
            <a:pPr lvl="3"/>
            <a:r>
              <a:rPr lang="en-US" sz="3800" dirty="0"/>
              <a:t>Medical Act, 1876</a:t>
            </a:r>
          </a:p>
          <a:p>
            <a:pPr lvl="3"/>
            <a:r>
              <a:rPr lang="en-US" sz="3800" dirty="0"/>
              <a:t>VADs during WW1</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4685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A9E4-BD64-E740-ACB6-E592D3EB22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AB193A-AF59-3A42-912F-25E2F372C1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0931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38</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a:bodyPr>
          <a:lstStyle/>
          <a:p>
            <a:pPr marL="0" indent="0" algn="ctr">
              <a:buNone/>
            </a:pPr>
            <a:r>
              <a:rPr lang="en-US" sz="7200" b="1" dirty="0"/>
              <a:t>People expected war to be over by Christmas, 1914. </a:t>
            </a:r>
          </a:p>
          <a:p>
            <a:pPr marL="0" indent="0" algn="ctr">
              <a:buNone/>
            </a:pPr>
            <a:r>
              <a:rPr lang="en-US" sz="7200" dirty="0"/>
              <a:t>Why did the war actually      last until 1918 instead?</a:t>
            </a:r>
          </a:p>
        </p:txBody>
      </p:sp>
    </p:spTree>
    <p:extLst>
      <p:ext uri="{BB962C8B-B14F-4D97-AF65-F5344CB8AC3E}">
        <p14:creationId xmlns:p14="http://schemas.microsoft.com/office/powerpoint/2010/main" val="195213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DDB1-7F34-D840-B5E8-22E237A920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CEEF74-7661-BB4F-B081-A93A82C9DB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993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6" y="1837347"/>
            <a:ext cx="6043246" cy="5020653"/>
          </a:xfrm>
        </p:spPr>
        <p:txBody>
          <a:bodyPr>
            <a:normAutofit lnSpcReduction="10000"/>
          </a:bodyPr>
          <a:lstStyle/>
          <a:p>
            <a:pPr marL="0" indent="0">
              <a:buNone/>
            </a:pPr>
            <a:r>
              <a:rPr lang="en-US" dirty="0"/>
              <a:t>Unlike all the wars that had gone before, World War One saw soldiers fighting a new style of warfare. </a:t>
            </a:r>
            <a:r>
              <a:rPr lang="en-US" b="1" dirty="0">
                <a:solidFill>
                  <a:srgbClr val="FF0000"/>
                </a:solidFill>
              </a:rPr>
              <a:t>The development of new weapons &amp; new tactics meant worse injuries that needed medical treatment. </a:t>
            </a:r>
            <a:r>
              <a:rPr lang="en-US" dirty="0"/>
              <a:t>It was very dangerous to be out in the open, so trenches were dug on “The Western Front” across Belgium &amp; France. This was of attrition meant the only way to gain an advantage was to attack using huge numbers of soldiers in Battles; </a:t>
            </a:r>
            <a:r>
              <a:rPr lang="en-US" b="1" dirty="0"/>
              <a:t>resulting in massive numbers of casualties, putting enormous strain on existing Army Medical services.</a:t>
            </a:r>
          </a:p>
        </p:txBody>
      </p:sp>
      <p:pic>
        <p:nvPicPr>
          <p:cNvPr id="7" name="Picture 6">
            <a:extLst>
              <a:ext uri="{FF2B5EF4-FFF2-40B4-BE49-F238E27FC236}">
                <a16:creationId xmlns:a16="http://schemas.microsoft.com/office/drawing/2014/main" id="{C1FA1023-5EF0-DC42-9C97-DAE20AD45040}"/>
              </a:ext>
            </a:extLst>
          </p:cNvPr>
          <p:cNvPicPr>
            <a:picLocks noChangeAspect="1"/>
          </p:cNvPicPr>
          <p:nvPr/>
        </p:nvPicPr>
        <p:blipFill rotWithShape="1">
          <a:blip r:embed="rId2"/>
          <a:srcRect l="25113" t="14406" r="12426" b="5153"/>
          <a:stretch/>
        </p:blipFill>
        <p:spPr>
          <a:xfrm>
            <a:off x="6447693" y="1837346"/>
            <a:ext cx="5551570" cy="4773661"/>
          </a:xfrm>
          <a:prstGeom prst="rect">
            <a:avLst/>
          </a:prstGeom>
        </p:spPr>
      </p:pic>
    </p:spTree>
    <p:extLst>
      <p:ext uri="{BB962C8B-B14F-4D97-AF65-F5344CB8AC3E}">
        <p14:creationId xmlns:p14="http://schemas.microsoft.com/office/powerpoint/2010/main" val="370821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447692" y="1681532"/>
            <a:ext cx="5251939" cy="5020653"/>
          </a:xfrm>
        </p:spPr>
        <p:txBody>
          <a:bodyPr>
            <a:normAutofit lnSpcReduction="10000"/>
          </a:bodyPr>
          <a:lstStyle/>
          <a:p>
            <a:pPr marL="0" indent="0">
              <a:buNone/>
            </a:pPr>
            <a:r>
              <a:rPr lang="en-US" dirty="0"/>
              <a:t>The First World War led to far more casualties than any previous war. Most injuries were caused by bullets or shrapnel and many wounds became infected as bits of muddy clothing were carried into wounds. </a:t>
            </a:r>
            <a:r>
              <a:rPr lang="en-US" b="1" dirty="0"/>
              <a:t>Gangrene in WW1 was a particular problem – when the blood supply cannot reach a part of the body, so it begins to rots. </a:t>
            </a:r>
          </a:p>
          <a:p>
            <a:pPr marL="0" indent="0">
              <a:buNone/>
            </a:pPr>
            <a:r>
              <a:rPr lang="en-US" dirty="0"/>
              <a:t>The microorganisms causing gangrene produce foul smelling gas and, in trenches, gangrene usually proved fatal.</a:t>
            </a:r>
          </a:p>
        </p:txBody>
      </p:sp>
      <p:pic>
        <p:nvPicPr>
          <p:cNvPr id="4" name="Picture 3">
            <a:extLst>
              <a:ext uri="{FF2B5EF4-FFF2-40B4-BE49-F238E27FC236}">
                <a16:creationId xmlns:a16="http://schemas.microsoft.com/office/drawing/2014/main" id="{B1FD2FBC-DC6A-3B4E-B3E9-72F51F86FE13}"/>
              </a:ext>
            </a:extLst>
          </p:cNvPr>
          <p:cNvPicPr>
            <a:picLocks noChangeAspect="1"/>
          </p:cNvPicPr>
          <p:nvPr/>
        </p:nvPicPr>
        <p:blipFill>
          <a:blip r:embed="rId2"/>
          <a:stretch>
            <a:fillRect/>
          </a:stretch>
        </p:blipFill>
        <p:spPr>
          <a:xfrm>
            <a:off x="393211" y="1678965"/>
            <a:ext cx="5902293" cy="4825631"/>
          </a:xfrm>
          <a:prstGeom prst="rect">
            <a:avLst/>
          </a:prstGeom>
        </p:spPr>
      </p:pic>
    </p:spTree>
    <p:extLst>
      <p:ext uri="{BB962C8B-B14F-4D97-AF65-F5344CB8AC3E}">
        <p14:creationId xmlns:p14="http://schemas.microsoft.com/office/powerpoint/2010/main" val="3050281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404446" y="353403"/>
            <a:ext cx="11383108" cy="1325563"/>
          </a:xfrm>
        </p:spPr>
        <p:txBody>
          <a:bodyPr/>
          <a:lstStyle/>
          <a:p>
            <a:r>
              <a:rPr lang="en-US" b="1" dirty="0">
                <a:solidFill>
                  <a:srgbClr val="7030A0"/>
                </a:solidFill>
              </a:rPr>
              <a:t>(b) The First World War, 1914-1918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445" y="1678966"/>
            <a:ext cx="5879123" cy="5020653"/>
          </a:xfrm>
        </p:spPr>
        <p:txBody>
          <a:bodyPr>
            <a:normAutofit lnSpcReduction="10000"/>
          </a:bodyPr>
          <a:lstStyle/>
          <a:p>
            <a:pPr marL="0" indent="0">
              <a:buNone/>
            </a:pPr>
            <a:r>
              <a:rPr lang="en-US" b="1" dirty="0">
                <a:solidFill>
                  <a:srgbClr val="FF0000"/>
                </a:solidFill>
              </a:rPr>
              <a:t>For the first time, too, medical treatment had to be provided to those suffering the effects of poison gas attack. </a:t>
            </a:r>
            <a:r>
              <a:rPr lang="en-US" b="1" dirty="0"/>
              <a:t>Chlorine and Phosgene gases killed few soldiers, but they needed to be given oxygen &amp; hospitalized for up to 2 months. </a:t>
            </a:r>
            <a:r>
              <a:rPr lang="en-US" b="1" dirty="0">
                <a:solidFill>
                  <a:srgbClr val="0070C0"/>
                </a:solidFill>
              </a:rPr>
              <a:t>Mustard gas, however, saw soldiers need to bathe with hot soapy water to remove the chemical from their skin – making portable showers a requirement of Medical Units. </a:t>
            </a:r>
            <a:r>
              <a:rPr lang="en-US" b="1" dirty="0"/>
              <a:t>186,000 soldiers were injured by gas, 80% of these by Mustard gas, but only 2.6% died after gas attack.</a:t>
            </a:r>
          </a:p>
        </p:txBody>
      </p:sp>
      <p:pic>
        <p:nvPicPr>
          <p:cNvPr id="5" name="Picture 4">
            <a:extLst>
              <a:ext uri="{FF2B5EF4-FFF2-40B4-BE49-F238E27FC236}">
                <a16:creationId xmlns:a16="http://schemas.microsoft.com/office/drawing/2014/main" id="{2531D6B2-5610-8049-BF21-0507145EB7EC}"/>
              </a:ext>
            </a:extLst>
          </p:cNvPr>
          <p:cNvPicPr>
            <a:picLocks noChangeAspect="1"/>
          </p:cNvPicPr>
          <p:nvPr/>
        </p:nvPicPr>
        <p:blipFill rotWithShape="1">
          <a:blip r:embed="rId2"/>
          <a:srcRect l="12115" r="13530"/>
          <a:stretch/>
        </p:blipFill>
        <p:spPr>
          <a:xfrm>
            <a:off x="6389077" y="1678966"/>
            <a:ext cx="5398476" cy="4867817"/>
          </a:xfrm>
          <a:prstGeom prst="rect">
            <a:avLst/>
          </a:prstGeom>
        </p:spPr>
      </p:pic>
    </p:spTree>
    <p:extLst>
      <p:ext uri="{BB962C8B-B14F-4D97-AF65-F5344CB8AC3E}">
        <p14:creationId xmlns:p14="http://schemas.microsoft.com/office/powerpoint/2010/main" val="261384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39</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lnSpcReduction="10000"/>
          </a:bodyPr>
          <a:lstStyle/>
          <a:p>
            <a:pPr marL="0" indent="0" algn="ctr">
              <a:buNone/>
            </a:pPr>
            <a:r>
              <a:rPr lang="en-US" sz="7200" b="1" dirty="0"/>
              <a:t>Phosgene, Chlorine &amp; Mustard Gas were used extensively    on The Western Front. </a:t>
            </a:r>
          </a:p>
          <a:p>
            <a:pPr marL="0" indent="0" algn="ctr">
              <a:buNone/>
            </a:pPr>
            <a:r>
              <a:rPr lang="en-US" sz="7200" dirty="0"/>
              <a:t>Find out when these 3 gases were first used in attacks?</a:t>
            </a:r>
          </a:p>
        </p:txBody>
      </p:sp>
    </p:spTree>
    <p:extLst>
      <p:ext uri="{BB962C8B-B14F-4D97-AF65-F5344CB8AC3E}">
        <p14:creationId xmlns:p14="http://schemas.microsoft.com/office/powerpoint/2010/main" val="878515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5170</TotalTime>
  <Words>2065</Words>
  <Application>Microsoft Macintosh PowerPoint</Application>
  <PresentationFormat>Widescreen</PresentationFormat>
  <Paragraphs>74</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Edexcel IGCSE History P2: Breadth Study B1</vt:lpstr>
      <vt:lpstr>PowerPoint Presentation</vt:lpstr>
      <vt:lpstr>Edexcel IGCSE History P2: Breadth Study B2</vt:lpstr>
      <vt:lpstr>Activity 38</vt:lpstr>
      <vt:lpstr>PowerPoint Presentation</vt:lpstr>
      <vt:lpstr>(b) The First World War, 1914-1918 </vt:lpstr>
      <vt:lpstr>(b) The First World War, 1914-1918 </vt:lpstr>
      <vt:lpstr>(b) The First World War, 1914-1918 </vt:lpstr>
      <vt:lpstr>Activity 39</vt:lpstr>
      <vt:lpstr>PowerPoint Presentation</vt:lpstr>
      <vt:lpstr>(b) The First World War, 1914-1918 </vt:lpstr>
      <vt:lpstr>PowerPoint Presentation</vt:lpstr>
      <vt:lpstr>PowerPoint Presentation</vt:lpstr>
      <vt:lpstr>(b) The First World War, 1914-1918 </vt:lpstr>
      <vt:lpstr>PowerPoint Presentation</vt:lpstr>
      <vt:lpstr>(b) The First World War, 1914-1918 </vt:lpstr>
      <vt:lpstr>(b) The First World War, 1914-1918 </vt:lpstr>
      <vt:lpstr>(b) The First World War, 1914-1918 </vt:lpstr>
      <vt:lpstr>PowerPoint Presentation</vt:lpstr>
      <vt:lpstr>(b) The First World War, 1914-1918 </vt:lpstr>
      <vt:lpstr>(b) The First World War, 1914-1918 </vt:lpstr>
      <vt:lpstr>PowerPoint Presentation</vt:lpstr>
      <vt:lpstr>(b) The First World War, 1914-1918 </vt:lpstr>
      <vt:lpstr>PowerPoint Presentation</vt:lpstr>
      <vt:lpstr>Activity 40</vt:lpstr>
      <vt:lpstr>PowerPoint Presentation</vt:lpstr>
      <vt:lpstr>(b) The First World War, 1914-1918 </vt:lpstr>
      <vt:lpstr>(b) The First World War, 1914-1918 </vt:lpstr>
      <vt:lpstr>Activity 41</vt:lpstr>
      <vt:lpstr>PowerPoint Presentation</vt:lpstr>
      <vt:lpstr>(b) The First World War, 1914-1918 </vt:lpstr>
      <vt:lpstr>(b) The First World War, 1914-1918 </vt:lpstr>
      <vt:lpstr>(b) The First World War, 1914-1918 </vt:lpstr>
      <vt:lpstr>(b) The First World War, 1914-1918 </vt:lpstr>
      <vt:lpstr>(b) The First World War, 1914-1918 </vt:lpstr>
      <vt:lpstr>Exam-Style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65</cp:revision>
  <dcterms:created xsi:type="dcterms:W3CDTF">2021-05-05T18:42:06Z</dcterms:created>
  <dcterms:modified xsi:type="dcterms:W3CDTF">2021-11-17T16:02:39Z</dcterms:modified>
</cp:coreProperties>
</file>