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9" r:id="rId3"/>
    <p:sldId id="286" r:id="rId4"/>
    <p:sldId id="425" r:id="rId5"/>
    <p:sldId id="435" r:id="rId6"/>
    <p:sldId id="419" r:id="rId7"/>
    <p:sldId id="434" r:id="rId8"/>
    <p:sldId id="420" r:id="rId9"/>
    <p:sldId id="271" r:id="rId10"/>
    <p:sldId id="421" r:id="rId11"/>
    <p:sldId id="422" r:id="rId12"/>
    <p:sldId id="423" r:id="rId13"/>
    <p:sldId id="424" r:id="rId14"/>
    <p:sldId id="426" r:id="rId15"/>
    <p:sldId id="427" r:id="rId16"/>
    <p:sldId id="428" r:id="rId17"/>
    <p:sldId id="429" r:id="rId18"/>
    <p:sldId id="432" r:id="rId19"/>
    <p:sldId id="433" r:id="rId20"/>
    <p:sldId id="430" r:id="rId21"/>
    <p:sldId id="431" r:id="rId22"/>
    <p:sldId id="436" r:id="rId23"/>
    <p:sldId id="308" r:id="rId24"/>
    <p:sldId id="41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36"/>
    <p:restoredTop sz="94568"/>
  </p:normalViewPr>
  <p:slideViewPr>
    <p:cSldViewPr snapToGrid="0" snapToObjects="1">
      <p:cViewPr varScale="1">
        <p:scale>
          <a:sx n="110" d="100"/>
          <a:sy n="110" d="100"/>
        </p:scale>
        <p:origin x="90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190755-375F-2244-BEDD-70BAECD90497}" type="datetimeFigureOut">
              <a:rPr lang="en-US" smtClean="0"/>
              <a:t>11/22/21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813B4D-3BD1-4E4B-A2B0-D198BE80C7BF}" type="slidenum">
              <a:rPr lang="en-US" smtClean="0"/>
              <a:t>‹#›</a:t>
            </a:fld>
            <a:endParaRPr lang="en-US"/>
          </a:p>
        </p:txBody>
      </p:sp>
    </p:spTree>
    <p:extLst>
      <p:ext uri="{BB962C8B-B14F-4D97-AF65-F5344CB8AC3E}">
        <p14:creationId xmlns:p14="http://schemas.microsoft.com/office/powerpoint/2010/main" val="3612961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C3443-B9D3-6444-B5B1-AA82955B4B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B313CC-26F8-9A4D-BAAA-2E226A8570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B5A56F-470B-C545-AA54-9D9A78DD83A3}"/>
              </a:ext>
            </a:extLst>
          </p:cNvPr>
          <p:cNvSpPr>
            <a:spLocks noGrp="1"/>
          </p:cNvSpPr>
          <p:nvPr>
            <p:ph type="dt" sz="half" idx="10"/>
          </p:nvPr>
        </p:nvSpPr>
        <p:spPr/>
        <p:txBody>
          <a:bodyPr/>
          <a:lstStyle/>
          <a:p>
            <a:fld id="{587600F5-199C-7440-82DF-49BD86033751}" type="datetimeFigureOut">
              <a:rPr lang="en-US" smtClean="0"/>
              <a:t>11/22/21</a:t>
            </a:fld>
            <a:endParaRPr lang="en-US"/>
          </a:p>
        </p:txBody>
      </p:sp>
      <p:sp>
        <p:nvSpPr>
          <p:cNvPr id="5" name="Footer Placeholder 4">
            <a:extLst>
              <a:ext uri="{FF2B5EF4-FFF2-40B4-BE49-F238E27FC236}">
                <a16:creationId xmlns:a16="http://schemas.microsoft.com/office/drawing/2014/main" id="{D602F0B2-AD6B-9B48-89F3-F6695F4D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10827-465E-8846-90A6-6572347E71C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421949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740F-5F1C-004A-8D61-289D32D2D1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C3EC0E-84B0-1242-878D-2E61705A83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9B664-F0C5-184B-B3D7-72B4A3A11B4D}"/>
              </a:ext>
            </a:extLst>
          </p:cNvPr>
          <p:cNvSpPr>
            <a:spLocks noGrp="1"/>
          </p:cNvSpPr>
          <p:nvPr>
            <p:ph type="dt" sz="half" idx="10"/>
          </p:nvPr>
        </p:nvSpPr>
        <p:spPr/>
        <p:txBody>
          <a:bodyPr/>
          <a:lstStyle/>
          <a:p>
            <a:fld id="{587600F5-199C-7440-82DF-49BD86033751}" type="datetimeFigureOut">
              <a:rPr lang="en-US" smtClean="0"/>
              <a:t>11/22/21</a:t>
            </a:fld>
            <a:endParaRPr lang="en-US"/>
          </a:p>
        </p:txBody>
      </p:sp>
      <p:sp>
        <p:nvSpPr>
          <p:cNvPr id="5" name="Footer Placeholder 4">
            <a:extLst>
              <a:ext uri="{FF2B5EF4-FFF2-40B4-BE49-F238E27FC236}">
                <a16:creationId xmlns:a16="http://schemas.microsoft.com/office/drawing/2014/main" id="{C61D04A1-C358-BF44-9F43-804E63082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589D7-592F-8448-85E5-AD49DA94919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4461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216323-6857-F54C-84B4-D074972623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184E33-9DE5-8044-96AD-E6A03647BA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1BD10-7199-CD4E-A70D-6BFBB8D00FF2}"/>
              </a:ext>
            </a:extLst>
          </p:cNvPr>
          <p:cNvSpPr>
            <a:spLocks noGrp="1"/>
          </p:cNvSpPr>
          <p:nvPr>
            <p:ph type="dt" sz="half" idx="10"/>
          </p:nvPr>
        </p:nvSpPr>
        <p:spPr/>
        <p:txBody>
          <a:bodyPr/>
          <a:lstStyle/>
          <a:p>
            <a:fld id="{587600F5-199C-7440-82DF-49BD86033751}" type="datetimeFigureOut">
              <a:rPr lang="en-US" smtClean="0"/>
              <a:t>11/22/21</a:t>
            </a:fld>
            <a:endParaRPr lang="en-US"/>
          </a:p>
        </p:txBody>
      </p:sp>
      <p:sp>
        <p:nvSpPr>
          <p:cNvPr id="5" name="Footer Placeholder 4">
            <a:extLst>
              <a:ext uri="{FF2B5EF4-FFF2-40B4-BE49-F238E27FC236}">
                <a16:creationId xmlns:a16="http://schemas.microsoft.com/office/drawing/2014/main" id="{AFF17EB2-0C42-5E4A-A3B3-085ABAC9A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375AA-10EA-8A43-8EE2-3167896236D2}"/>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82734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70001-B610-C64A-A741-055E36150D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4380F-8D8D-0542-BE38-11DAAB858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AC8BD-9D9F-F64D-81EF-6FAF4B544063}"/>
              </a:ext>
            </a:extLst>
          </p:cNvPr>
          <p:cNvSpPr>
            <a:spLocks noGrp="1"/>
          </p:cNvSpPr>
          <p:nvPr>
            <p:ph type="dt" sz="half" idx="10"/>
          </p:nvPr>
        </p:nvSpPr>
        <p:spPr/>
        <p:txBody>
          <a:bodyPr/>
          <a:lstStyle/>
          <a:p>
            <a:fld id="{587600F5-199C-7440-82DF-49BD86033751}" type="datetimeFigureOut">
              <a:rPr lang="en-US" smtClean="0"/>
              <a:t>11/22/21</a:t>
            </a:fld>
            <a:endParaRPr lang="en-US"/>
          </a:p>
        </p:txBody>
      </p:sp>
      <p:sp>
        <p:nvSpPr>
          <p:cNvPr id="5" name="Footer Placeholder 4">
            <a:extLst>
              <a:ext uri="{FF2B5EF4-FFF2-40B4-BE49-F238E27FC236}">
                <a16:creationId xmlns:a16="http://schemas.microsoft.com/office/drawing/2014/main" id="{09A33584-566B-6841-804F-1FB4E8037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ED3F7-6C9D-5148-AC26-246EC4491CF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330858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65FB-A55E-C84B-B19F-971AF09BC7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3887E9-9024-DA4A-8542-8989FDF086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BD36EB-438F-F04A-813A-153E0B1B9810}"/>
              </a:ext>
            </a:extLst>
          </p:cNvPr>
          <p:cNvSpPr>
            <a:spLocks noGrp="1"/>
          </p:cNvSpPr>
          <p:nvPr>
            <p:ph type="dt" sz="half" idx="10"/>
          </p:nvPr>
        </p:nvSpPr>
        <p:spPr/>
        <p:txBody>
          <a:bodyPr/>
          <a:lstStyle/>
          <a:p>
            <a:fld id="{587600F5-199C-7440-82DF-49BD86033751}" type="datetimeFigureOut">
              <a:rPr lang="en-US" smtClean="0"/>
              <a:t>11/22/21</a:t>
            </a:fld>
            <a:endParaRPr lang="en-US"/>
          </a:p>
        </p:txBody>
      </p:sp>
      <p:sp>
        <p:nvSpPr>
          <p:cNvPr id="5" name="Footer Placeholder 4">
            <a:extLst>
              <a:ext uri="{FF2B5EF4-FFF2-40B4-BE49-F238E27FC236}">
                <a16:creationId xmlns:a16="http://schemas.microsoft.com/office/drawing/2014/main" id="{F6F9C055-B43E-4646-8CD4-7E696729A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D17F8-F452-DB4B-91CE-59DA81788C5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55887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CBC3-1034-3A49-98DA-91D552FFB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50566-D7E8-264C-BCA0-5B0BF93E39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94F6F-842B-804B-A059-E2F1074C16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19A8D6-CBD8-5B49-B186-1D291AE195EC}"/>
              </a:ext>
            </a:extLst>
          </p:cNvPr>
          <p:cNvSpPr>
            <a:spLocks noGrp="1"/>
          </p:cNvSpPr>
          <p:nvPr>
            <p:ph type="dt" sz="half" idx="10"/>
          </p:nvPr>
        </p:nvSpPr>
        <p:spPr/>
        <p:txBody>
          <a:bodyPr/>
          <a:lstStyle/>
          <a:p>
            <a:fld id="{587600F5-199C-7440-82DF-49BD86033751}" type="datetimeFigureOut">
              <a:rPr lang="en-US" smtClean="0"/>
              <a:t>11/22/21</a:t>
            </a:fld>
            <a:endParaRPr lang="en-US"/>
          </a:p>
        </p:txBody>
      </p:sp>
      <p:sp>
        <p:nvSpPr>
          <p:cNvPr id="6" name="Footer Placeholder 5">
            <a:extLst>
              <a:ext uri="{FF2B5EF4-FFF2-40B4-BE49-F238E27FC236}">
                <a16:creationId xmlns:a16="http://schemas.microsoft.com/office/drawing/2014/main" id="{FB244545-7A0C-8747-BFE5-3E834F448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909BE-DF96-5D40-90C8-04F8A0E1D89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806458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C18F5-B0E3-B143-9D47-CCF4DA428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A8ADEC-3768-CB41-ACC8-691AEBC5F7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B5313A-8AE3-1E42-B50A-470A15BEFD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1754E6-B58F-EF4E-8224-DEFAA13782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AB8A0-F154-8543-BA09-33E4BD92A6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43A9BB-966B-1C4B-877B-6BD7D9A8067A}"/>
              </a:ext>
            </a:extLst>
          </p:cNvPr>
          <p:cNvSpPr>
            <a:spLocks noGrp="1"/>
          </p:cNvSpPr>
          <p:nvPr>
            <p:ph type="dt" sz="half" idx="10"/>
          </p:nvPr>
        </p:nvSpPr>
        <p:spPr/>
        <p:txBody>
          <a:bodyPr/>
          <a:lstStyle/>
          <a:p>
            <a:fld id="{587600F5-199C-7440-82DF-49BD86033751}" type="datetimeFigureOut">
              <a:rPr lang="en-US" smtClean="0"/>
              <a:t>11/22/21</a:t>
            </a:fld>
            <a:endParaRPr lang="en-US"/>
          </a:p>
        </p:txBody>
      </p:sp>
      <p:sp>
        <p:nvSpPr>
          <p:cNvPr id="8" name="Footer Placeholder 7">
            <a:extLst>
              <a:ext uri="{FF2B5EF4-FFF2-40B4-BE49-F238E27FC236}">
                <a16:creationId xmlns:a16="http://schemas.microsoft.com/office/drawing/2014/main" id="{0D76B314-53C8-1547-B8A5-C1F84F8141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F7784-FA06-2A43-BF25-6826030BF7BD}"/>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155790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68E8-739F-6E41-8CB1-8A93ED146B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D6EF19-A8DF-3946-8406-AF5DF078FF00}"/>
              </a:ext>
            </a:extLst>
          </p:cNvPr>
          <p:cNvSpPr>
            <a:spLocks noGrp="1"/>
          </p:cNvSpPr>
          <p:nvPr>
            <p:ph type="dt" sz="half" idx="10"/>
          </p:nvPr>
        </p:nvSpPr>
        <p:spPr/>
        <p:txBody>
          <a:bodyPr/>
          <a:lstStyle/>
          <a:p>
            <a:fld id="{587600F5-199C-7440-82DF-49BD86033751}" type="datetimeFigureOut">
              <a:rPr lang="en-US" smtClean="0"/>
              <a:t>11/22/21</a:t>
            </a:fld>
            <a:endParaRPr lang="en-US"/>
          </a:p>
        </p:txBody>
      </p:sp>
      <p:sp>
        <p:nvSpPr>
          <p:cNvPr id="4" name="Footer Placeholder 3">
            <a:extLst>
              <a:ext uri="{FF2B5EF4-FFF2-40B4-BE49-F238E27FC236}">
                <a16:creationId xmlns:a16="http://schemas.microsoft.com/office/drawing/2014/main" id="{5E64954E-7F41-DB44-BDB5-809BA6D1A7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FCE67B-CAE5-A645-810A-7BFC1AD1EE1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958458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889AB-9E01-2741-9EC8-E64D0DF695DA}"/>
              </a:ext>
            </a:extLst>
          </p:cNvPr>
          <p:cNvSpPr>
            <a:spLocks noGrp="1"/>
          </p:cNvSpPr>
          <p:nvPr>
            <p:ph type="dt" sz="half" idx="10"/>
          </p:nvPr>
        </p:nvSpPr>
        <p:spPr/>
        <p:txBody>
          <a:bodyPr/>
          <a:lstStyle/>
          <a:p>
            <a:fld id="{587600F5-199C-7440-82DF-49BD86033751}" type="datetimeFigureOut">
              <a:rPr lang="en-US" smtClean="0"/>
              <a:t>11/22/21</a:t>
            </a:fld>
            <a:endParaRPr lang="en-US"/>
          </a:p>
        </p:txBody>
      </p:sp>
      <p:sp>
        <p:nvSpPr>
          <p:cNvPr id="3" name="Footer Placeholder 2">
            <a:extLst>
              <a:ext uri="{FF2B5EF4-FFF2-40B4-BE49-F238E27FC236}">
                <a16:creationId xmlns:a16="http://schemas.microsoft.com/office/drawing/2014/main" id="{2BB573B2-EE38-C747-957C-647CBE761C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9FE609-9FAD-9D4C-B38E-C7002AF599D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28177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9CB5-1E73-3040-B49C-972697294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7334B7-906A-384A-99A7-36AF591279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863A03-1BB8-904B-830C-3F52E3B0E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F2C40-00C5-2E40-9EF4-C48E8BC3333D}"/>
              </a:ext>
            </a:extLst>
          </p:cNvPr>
          <p:cNvSpPr>
            <a:spLocks noGrp="1"/>
          </p:cNvSpPr>
          <p:nvPr>
            <p:ph type="dt" sz="half" idx="10"/>
          </p:nvPr>
        </p:nvSpPr>
        <p:spPr/>
        <p:txBody>
          <a:bodyPr/>
          <a:lstStyle/>
          <a:p>
            <a:fld id="{587600F5-199C-7440-82DF-49BD86033751}" type="datetimeFigureOut">
              <a:rPr lang="en-US" smtClean="0"/>
              <a:t>11/22/21</a:t>
            </a:fld>
            <a:endParaRPr lang="en-US"/>
          </a:p>
        </p:txBody>
      </p:sp>
      <p:sp>
        <p:nvSpPr>
          <p:cNvPr id="6" name="Footer Placeholder 5">
            <a:extLst>
              <a:ext uri="{FF2B5EF4-FFF2-40B4-BE49-F238E27FC236}">
                <a16:creationId xmlns:a16="http://schemas.microsoft.com/office/drawing/2014/main" id="{A6F3BD48-4F3A-C74B-94C5-E12356FB7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B4644-343A-C247-A1C5-5B872A25A12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055124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1E9DE-CE6E-C947-838C-A8F870B90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F0960C-0219-6E40-9E27-0EB539279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84F7AE-FF0E-ED48-9F14-FB4C75223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1EFAB-F79D-194D-AB2A-B6248EA8FC63}"/>
              </a:ext>
            </a:extLst>
          </p:cNvPr>
          <p:cNvSpPr>
            <a:spLocks noGrp="1"/>
          </p:cNvSpPr>
          <p:nvPr>
            <p:ph type="dt" sz="half" idx="10"/>
          </p:nvPr>
        </p:nvSpPr>
        <p:spPr/>
        <p:txBody>
          <a:bodyPr/>
          <a:lstStyle/>
          <a:p>
            <a:fld id="{587600F5-199C-7440-82DF-49BD86033751}" type="datetimeFigureOut">
              <a:rPr lang="en-US" smtClean="0"/>
              <a:t>11/22/21</a:t>
            </a:fld>
            <a:endParaRPr lang="en-US"/>
          </a:p>
        </p:txBody>
      </p:sp>
      <p:sp>
        <p:nvSpPr>
          <p:cNvPr id="6" name="Footer Placeholder 5">
            <a:extLst>
              <a:ext uri="{FF2B5EF4-FFF2-40B4-BE49-F238E27FC236}">
                <a16:creationId xmlns:a16="http://schemas.microsoft.com/office/drawing/2014/main" id="{11781DF5-E77E-3F47-9F6C-9069ED201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3FBCA-18B1-C64F-8103-B6180DA84573}"/>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80798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7EBCB7-B0FD-724C-83DF-CF59E50010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693DC2-08FA-6443-B18C-5BFE7550D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BD51A-1CB7-E74C-8E08-FFB22224DC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600F5-199C-7440-82DF-49BD86033751}" type="datetimeFigureOut">
              <a:rPr lang="en-US" smtClean="0"/>
              <a:t>11/22/21</a:t>
            </a:fld>
            <a:endParaRPr lang="en-US"/>
          </a:p>
        </p:txBody>
      </p:sp>
      <p:sp>
        <p:nvSpPr>
          <p:cNvPr id="5" name="Footer Placeholder 4">
            <a:extLst>
              <a:ext uri="{FF2B5EF4-FFF2-40B4-BE49-F238E27FC236}">
                <a16:creationId xmlns:a16="http://schemas.microsoft.com/office/drawing/2014/main" id="{4E1EA122-4EBB-6D42-B890-26711A6F3D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083E83-B569-3F4C-A3AA-9B922BF96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E93FF-18B3-3D48-BF07-E6FCB4F455CF}" type="slidenum">
              <a:rPr lang="en-US" smtClean="0"/>
              <a:t>‹#›</a:t>
            </a:fld>
            <a:endParaRPr lang="en-US"/>
          </a:p>
        </p:txBody>
      </p:sp>
    </p:spTree>
    <p:extLst>
      <p:ext uri="{BB962C8B-B14F-4D97-AF65-F5344CB8AC3E}">
        <p14:creationId xmlns:p14="http://schemas.microsoft.com/office/powerpoint/2010/main" val="1142572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 Id="rId9" Type="http://schemas.openxmlformats.org/officeDocument/2006/relationships/image" Target="../media/image8.tiff"/></Relationships>
</file>

<file path=ppt/slides/_rels/slide2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p:txBody>
          <a:bodyPr>
            <a:normAutofit/>
          </a:bodyPr>
          <a:lstStyle/>
          <a:p>
            <a:r>
              <a:rPr lang="en-US" sz="8000" b="1" dirty="0"/>
              <a:t>Edexcel IGCSE History</a:t>
            </a:r>
            <a:br>
              <a:rPr lang="en-US" sz="8000" b="1" dirty="0"/>
            </a:br>
            <a:r>
              <a:rPr lang="en-US" sz="8000" b="1" dirty="0"/>
              <a:t>P2: Breadth Study B1</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p:txBody>
          <a:bodyPr>
            <a:noAutofit/>
          </a:bodyPr>
          <a:lstStyle/>
          <a:p>
            <a:r>
              <a:rPr lang="en-US" sz="6000" dirty="0">
                <a:solidFill>
                  <a:srgbClr val="FF0000"/>
                </a:solidFill>
              </a:rPr>
              <a:t>Changes in Medicine, </a:t>
            </a:r>
          </a:p>
          <a:p>
            <a:r>
              <a:rPr lang="en-US" sz="6000" dirty="0">
                <a:solidFill>
                  <a:srgbClr val="FF0000"/>
                </a:solidFill>
              </a:rPr>
              <a:t>1848-1948</a:t>
            </a:r>
          </a:p>
        </p:txBody>
      </p:sp>
    </p:spTree>
    <p:extLst>
      <p:ext uri="{BB962C8B-B14F-4D97-AF65-F5344CB8AC3E}">
        <p14:creationId xmlns:p14="http://schemas.microsoft.com/office/powerpoint/2010/main" val="2949502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(a) The Liberal Govt Public Health Measures, 1906-11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04173" y="1825623"/>
            <a:ext cx="6285051" cy="4914867"/>
          </a:xfrm>
        </p:spPr>
        <p:txBody>
          <a:bodyPr>
            <a:normAutofit/>
          </a:bodyPr>
          <a:lstStyle/>
          <a:p>
            <a:pPr marL="0" indent="0">
              <a:buNone/>
            </a:pPr>
            <a:r>
              <a:rPr lang="en-US" b="1" dirty="0">
                <a:solidFill>
                  <a:srgbClr val="FF0000"/>
                </a:solidFill>
              </a:rPr>
              <a:t>When the Liberal Party won a landslide victory in the 1906 General Election, there was hope that their huge majority would allow the introduction of reforms</a:t>
            </a:r>
            <a:r>
              <a:rPr lang="en-US" dirty="0">
                <a:solidFill>
                  <a:srgbClr val="FF0000"/>
                </a:solidFill>
              </a:rPr>
              <a:t>. </a:t>
            </a:r>
            <a:r>
              <a:rPr lang="en-US" dirty="0"/>
              <a:t>The Liberals seemed sympathetic to ordinary people, so the voters who had elected them expected improvements. The Liberals did not let their voters down and began passing measures to deal with the problems associated with poverty; many see this as the beginnings of the modern Welfare State in the UK today.</a:t>
            </a:r>
          </a:p>
        </p:txBody>
      </p:sp>
      <p:pic>
        <p:nvPicPr>
          <p:cNvPr id="4" name="Picture 3">
            <a:extLst>
              <a:ext uri="{FF2B5EF4-FFF2-40B4-BE49-F238E27FC236}">
                <a16:creationId xmlns:a16="http://schemas.microsoft.com/office/drawing/2014/main" id="{B1FFC865-A362-7F47-ABEC-2A00CD3788B9}"/>
              </a:ext>
            </a:extLst>
          </p:cNvPr>
          <p:cNvPicPr>
            <a:picLocks noChangeAspect="1"/>
          </p:cNvPicPr>
          <p:nvPr/>
        </p:nvPicPr>
        <p:blipFill>
          <a:blip r:embed="rId2"/>
          <a:stretch>
            <a:fillRect/>
          </a:stretch>
        </p:blipFill>
        <p:spPr>
          <a:xfrm>
            <a:off x="6493396" y="1825622"/>
            <a:ext cx="5594429" cy="4784997"/>
          </a:xfrm>
          <a:prstGeom prst="rect">
            <a:avLst/>
          </a:prstGeom>
        </p:spPr>
      </p:pic>
    </p:spTree>
    <p:extLst>
      <p:ext uri="{BB962C8B-B14F-4D97-AF65-F5344CB8AC3E}">
        <p14:creationId xmlns:p14="http://schemas.microsoft.com/office/powerpoint/2010/main" val="2932754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(a) The Liberal Govt Public Health Measures, 1906-11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705576" y="1814049"/>
            <a:ext cx="6366818" cy="4914867"/>
          </a:xfrm>
        </p:spPr>
        <p:txBody>
          <a:bodyPr>
            <a:normAutofit/>
          </a:bodyPr>
          <a:lstStyle/>
          <a:p>
            <a:pPr marL="0" indent="0">
              <a:buNone/>
            </a:pPr>
            <a:r>
              <a:rPr lang="en-US" b="1" dirty="0"/>
              <a:t>IMPROVING THE HEALTH OF CHILDREN</a:t>
            </a:r>
          </a:p>
          <a:p>
            <a:r>
              <a:rPr lang="en-US" b="1" dirty="0">
                <a:solidFill>
                  <a:srgbClr val="FF0000"/>
                </a:solidFill>
              </a:rPr>
              <a:t>In 1906, free school meals were introduced for children from poor families</a:t>
            </a:r>
            <a:r>
              <a:rPr lang="en-US" dirty="0"/>
              <a:t>. Local Authorities received a Government Grant to cover half the cost of these meals.</a:t>
            </a:r>
          </a:p>
          <a:p>
            <a:r>
              <a:rPr lang="en-US" b="1" dirty="0">
                <a:solidFill>
                  <a:srgbClr val="0070C0"/>
                </a:solidFill>
              </a:rPr>
              <a:t>Compared to the 3,000,000 free meals provided in 1906, this figure had risen to 14,000,000 free meals by 1914.</a:t>
            </a:r>
          </a:p>
          <a:p>
            <a:r>
              <a:rPr lang="en-US" dirty="0"/>
              <a:t>Having one proper meal each day hugely improved children’s health &amp; growth. </a:t>
            </a:r>
          </a:p>
        </p:txBody>
      </p:sp>
      <p:pic>
        <p:nvPicPr>
          <p:cNvPr id="5" name="Picture 4">
            <a:extLst>
              <a:ext uri="{FF2B5EF4-FFF2-40B4-BE49-F238E27FC236}">
                <a16:creationId xmlns:a16="http://schemas.microsoft.com/office/drawing/2014/main" id="{20A8C97A-51D3-3B45-9D40-DB8D7E219408}"/>
              </a:ext>
            </a:extLst>
          </p:cNvPr>
          <p:cNvPicPr>
            <a:picLocks noChangeAspect="1"/>
          </p:cNvPicPr>
          <p:nvPr/>
        </p:nvPicPr>
        <p:blipFill>
          <a:blip r:embed="rId2"/>
          <a:stretch>
            <a:fillRect/>
          </a:stretch>
        </p:blipFill>
        <p:spPr>
          <a:xfrm>
            <a:off x="119606" y="1814049"/>
            <a:ext cx="5585970" cy="4551582"/>
          </a:xfrm>
          <a:prstGeom prst="rect">
            <a:avLst/>
          </a:prstGeom>
        </p:spPr>
      </p:pic>
    </p:spTree>
    <p:extLst>
      <p:ext uri="{BB962C8B-B14F-4D97-AF65-F5344CB8AC3E}">
        <p14:creationId xmlns:p14="http://schemas.microsoft.com/office/powerpoint/2010/main" val="957284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(a) The Liberal Govt Public Health Measures, 1906-11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39490" y="1802326"/>
            <a:ext cx="6413710" cy="4914867"/>
          </a:xfrm>
        </p:spPr>
        <p:txBody>
          <a:bodyPr>
            <a:normAutofit lnSpcReduction="10000"/>
          </a:bodyPr>
          <a:lstStyle/>
          <a:p>
            <a:pPr marL="0" indent="0">
              <a:buNone/>
            </a:pPr>
            <a:r>
              <a:rPr lang="en-US" b="1" dirty="0"/>
              <a:t>IMPROVING THE HEALTH OF CHILDREN</a:t>
            </a:r>
          </a:p>
          <a:p>
            <a:r>
              <a:rPr lang="en-US" b="1" dirty="0">
                <a:solidFill>
                  <a:srgbClr val="FF0000"/>
                </a:solidFill>
              </a:rPr>
              <a:t>Also in 1906, the Board of Health produced a booklet for Schools, instructing that all children should be taught about hygiene </a:t>
            </a:r>
            <a:r>
              <a:rPr lang="en-US" dirty="0"/>
              <a:t>to help reduce the spread of disease.</a:t>
            </a:r>
          </a:p>
          <a:p>
            <a:r>
              <a:rPr lang="en-US" b="1" dirty="0">
                <a:solidFill>
                  <a:srgbClr val="0070C0"/>
                </a:solidFill>
              </a:rPr>
              <a:t>In 1907, the School Medical Service was set up. </a:t>
            </a:r>
            <a:r>
              <a:rPr lang="en-US" dirty="0"/>
              <a:t>It ensured that children were checked for illnesses &amp; conditions like </a:t>
            </a:r>
            <a:r>
              <a:rPr lang="en-US" b="1" dirty="0">
                <a:solidFill>
                  <a:srgbClr val="FF0000"/>
                </a:solidFill>
              </a:rPr>
              <a:t>ringworm, lice or nits</a:t>
            </a:r>
            <a:r>
              <a:rPr lang="en-US" dirty="0"/>
              <a:t>. Health Visitors would visit homes, too, to check the health of youngsters – even though many families could not afford treatment. </a:t>
            </a:r>
          </a:p>
        </p:txBody>
      </p:sp>
      <p:pic>
        <p:nvPicPr>
          <p:cNvPr id="1026" name="Picture 2" descr="Heading for a comeback? | Primary schools | The Guardian">
            <a:extLst>
              <a:ext uri="{FF2B5EF4-FFF2-40B4-BE49-F238E27FC236}">
                <a16:creationId xmlns:a16="http://schemas.microsoft.com/office/drawing/2014/main" id="{2A2ABE9F-83C4-114B-BBD8-97F393E206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802325"/>
            <a:ext cx="5499309" cy="4578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148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(a) The Liberal Govt Public Health Measures, 1906-11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6096000" y="1778880"/>
            <a:ext cx="5908431" cy="4914867"/>
          </a:xfrm>
        </p:spPr>
        <p:txBody>
          <a:bodyPr>
            <a:normAutofit lnSpcReduction="10000"/>
          </a:bodyPr>
          <a:lstStyle/>
          <a:p>
            <a:pPr marL="0" indent="0">
              <a:buNone/>
            </a:pPr>
            <a:r>
              <a:rPr lang="en-US" b="1" dirty="0"/>
              <a:t>IMPROVING THE HEALTH OF CHILDREN</a:t>
            </a:r>
          </a:p>
          <a:p>
            <a:r>
              <a:rPr lang="en-US" b="1" dirty="0">
                <a:solidFill>
                  <a:srgbClr val="FF0000"/>
                </a:solidFill>
              </a:rPr>
              <a:t>The Children &amp; Young Persons Act, 1908 protected children by making it illegal to sell them alcohol, tobacco and fireworks; </a:t>
            </a:r>
            <a:r>
              <a:rPr lang="en-US" b="1" dirty="0"/>
              <a:t>Juvenile Courts &amp; </a:t>
            </a:r>
            <a:r>
              <a:rPr lang="en-US" b="1" dirty="0" err="1"/>
              <a:t>Borstals</a:t>
            </a:r>
            <a:r>
              <a:rPr lang="en-US" b="1" dirty="0"/>
              <a:t> were set up for children who committed crimes too. </a:t>
            </a:r>
          </a:p>
          <a:p>
            <a:r>
              <a:rPr lang="en-US" b="1" dirty="0">
                <a:solidFill>
                  <a:srgbClr val="0070C0"/>
                </a:solidFill>
              </a:rPr>
              <a:t>The Children &amp; Young Persons Act, 1908 also protected children by making it a crime to send a child out on the streets begging and a crime to neglect children; </a:t>
            </a:r>
            <a:r>
              <a:rPr lang="en-US" b="1" dirty="0"/>
              <a:t>Working hours for children were limited too.</a:t>
            </a:r>
            <a:endParaRPr lang="en-US" dirty="0"/>
          </a:p>
        </p:txBody>
      </p:sp>
      <p:pic>
        <p:nvPicPr>
          <p:cNvPr id="4" name="Picture 3">
            <a:extLst>
              <a:ext uri="{FF2B5EF4-FFF2-40B4-BE49-F238E27FC236}">
                <a16:creationId xmlns:a16="http://schemas.microsoft.com/office/drawing/2014/main" id="{B535BE14-099B-B943-83FE-300DCAC6974E}"/>
              </a:ext>
            </a:extLst>
          </p:cNvPr>
          <p:cNvPicPr>
            <a:picLocks noChangeAspect="1"/>
          </p:cNvPicPr>
          <p:nvPr/>
        </p:nvPicPr>
        <p:blipFill>
          <a:blip r:embed="rId2"/>
          <a:stretch>
            <a:fillRect/>
          </a:stretch>
        </p:blipFill>
        <p:spPr>
          <a:xfrm>
            <a:off x="187569" y="1778880"/>
            <a:ext cx="5826369" cy="4873132"/>
          </a:xfrm>
          <a:prstGeom prst="rect">
            <a:avLst/>
          </a:prstGeom>
        </p:spPr>
      </p:pic>
    </p:spTree>
    <p:extLst>
      <p:ext uri="{BB962C8B-B14F-4D97-AF65-F5344CB8AC3E}">
        <p14:creationId xmlns:p14="http://schemas.microsoft.com/office/powerpoint/2010/main" val="1455929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(a) The Liberal Govt Public Health Measures, 1906-11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87568" y="1778880"/>
            <a:ext cx="6752494" cy="4914867"/>
          </a:xfrm>
        </p:spPr>
        <p:txBody>
          <a:bodyPr>
            <a:normAutofit lnSpcReduction="10000"/>
          </a:bodyPr>
          <a:lstStyle/>
          <a:p>
            <a:pPr marL="0" indent="0">
              <a:buNone/>
            </a:pPr>
            <a:r>
              <a:rPr lang="en-US" b="1" dirty="0"/>
              <a:t>IMPROVING THE LIVES OF THE OLD</a:t>
            </a:r>
          </a:p>
          <a:p>
            <a:r>
              <a:rPr lang="en-US" b="1" dirty="0">
                <a:solidFill>
                  <a:srgbClr val="FF0000"/>
                </a:solidFill>
              </a:rPr>
              <a:t>In 1908, old age pensions were introduced for people over 70 who earned less than £31.50 per year. </a:t>
            </a:r>
            <a:r>
              <a:rPr lang="en-US" b="1" dirty="0"/>
              <a:t>They received 25p per week (about 1/6 of a working man’s weekly wage) but pension payments could be withheld for alcoholics or any people imprisoned within the previous 10 years.</a:t>
            </a:r>
          </a:p>
          <a:p>
            <a:r>
              <a:rPr lang="en-US" b="1" dirty="0">
                <a:solidFill>
                  <a:srgbClr val="0070C0"/>
                </a:solidFill>
              </a:rPr>
              <a:t>Only 600,000 pensions were granted in 1908, but they certainly helped the elderly afford housing, heating &amp; food to stay healthy &amp; combat disease.</a:t>
            </a:r>
            <a:endParaRPr lang="en-US" dirty="0"/>
          </a:p>
        </p:txBody>
      </p:sp>
      <p:pic>
        <p:nvPicPr>
          <p:cNvPr id="5" name="Picture 4">
            <a:extLst>
              <a:ext uri="{FF2B5EF4-FFF2-40B4-BE49-F238E27FC236}">
                <a16:creationId xmlns:a16="http://schemas.microsoft.com/office/drawing/2014/main" id="{D741E828-0D1E-9646-967E-598B16117476}"/>
              </a:ext>
            </a:extLst>
          </p:cNvPr>
          <p:cNvPicPr>
            <a:picLocks noChangeAspect="1"/>
          </p:cNvPicPr>
          <p:nvPr/>
        </p:nvPicPr>
        <p:blipFill>
          <a:blip r:embed="rId2"/>
          <a:stretch>
            <a:fillRect/>
          </a:stretch>
        </p:blipFill>
        <p:spPr>
          <a:xfrm>
            <a:off x="7057293" y="1778881"/>
            <a:ext cx="4947140" cy="4551582"/>
          </a:xfrm>
          <a:prstGeom prst="rect">
            <a:avLst/>
          </a:prstGeom>
        </p:spPr>
      </p:pic>
    </p:spTree>
    <p:extLst>
      <p:ext uri="{BB962C8B-B14F-4D97-AF65-F5344CB8AC3E}">
        <p14:creationId xmlns:p14="http://schemas.microsoft.com/office/powerpoint/2010/main" val="3684612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(a) The Liberal Govt Public Health Measures, 1906-11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083349" y="1690689"/>
            <a:ext cx="6986955" cy="4914867"/>
          </a:xfrm>
        </p:spPr>
        <p:txBody>
          <a:bodyPr>
            <a:normAutofit/>
          </a:bodyPr>
          <a:lstStyle/>
          <a:p>
            <a:pPr marL="0" indent="0">
              <a:buNone/>
            </a:pPr>
            <a:r>
              <a:rPr lang="en-US" b="1" dirty="0"/>
              <a:t>IMPROVING THE LIVES OF THE UNEMPLOYED</a:t>
            </a:r>
          </a:p>
          <a:p>
            <a:r>
              <a:rPr lang="en-US" b="1" dirty="0">
                <a:solidFill>
                  <a:srgbClr val="FF0000"/>
                </a:solidFill>
              </a:rPr>
              <a:t>In 1909, </a:t>
            </a:r>
            <a:r>
              <a:rPr lang="en-US" b="1" dirty="0" err="1">
                <a:solidFill>
                  <a:srgbClr val="FF0000"/>
                </a:solidFill>
              </a:rPr>
              <a:t>Labour</a:t>
            </a:r>
            <a:r>
              <a:rPr lang="en-US" b="1" dirty="0">
                <a:solidFill>
                  <a:srgbClr val="FF0000"/>
                </a:solidFill>
              </a:rPr>
              <a:t> Exchanges were set up as a result of The </a:t>
            </a:r>
            <a:r>
              <a:rPr lang="en-US" b="1" dirty="0" err="1">
                <a:solidFill>
                  <a:srgbClr val="FF0000"/>
                </a:solidFill>
              </a:rPr>
              <a:t>Labour</a:t>
            </a:r>
            <a:r>
              <a:rPr lang="en-US" b="1" dirty="0">
                <a:solidFill>
                  <a:srgbClr val="FF0000"/>
                </a:solidFill>
              </a:rPr>
              <a:t> Exchange Act. These were places where unemployed people could go to look for work. Employers could advertise vacant positions at the </a:t>
            </a:r>
            <a:r>
              <a:rPr lang="en-US" b="1" dirty="0" err="1">
                <a:solidFill>
                  <a:srgbClr val="FF0000"/>
                </a:solidFill>
              </a:rPr>
              <a:t>Labour</a:t>
            </a:r>
            <a:r>
              <a:rPr lang="en-US" b="1" dirty="0">
                <a:solidFill>
                  <a:srgbClr val="FF0000"/>
                </a:solidFill>
              </a:rPr>
              <a:t> Exchange. Potential employees could apply for these jobs, then, rather than end up in Workhouses or begging on the streets.         </a:t>
            </a:r>
            <a:r>
              <a:rPr lang="en-US" b="1" dirty="0"/>
              <a:t>A regular wage meant a worker’s family would be more likely to eat properly, live in decent accommodation &amp; fight diseases.</a:t>
            </a:r>
          </a:p>
        </p:txBody>
      </p:sp>
      <p:pic>
        <p:nvPicPr>
          <p:cNvPr id="4098" name="Picture 2" descr="Labour Exchange Act 1909 | Schoolshistory.org.uk">
            <a:extLst>
              <a:ext uri="{FF2B5EF4-FFF2-40B4-BE49-F238E27FC236}">
                <a16:creationId xmlns:a16="http://schemas.microsoft.com/office/drawing/2014/main" id="{782CD552-D991-5747-AA6D-AD940F4D73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23" y="1838017"/>
            <a:ext cx="4919226" cy="4620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360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(a) The Liberal Govt Public Health Measures, 1906-11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363413" y="1778880"/>
            <a:ext cx="6916617" cy="4914867"/>
          </a:xfrm>
        </p:spPr>
        <p:txBody>
          <a:bodyPr>
            <a:normAutofit/>
          </a:bodyPr>
          <a:lstStyle/>
          <a:p>
            <a:pPr marL="0" indent="0">
              <a:buNone/>
            </a:pPr>
            <a:r>
              <a:rPr lang="en-US" b="1" u="sng" dirty="0"/>
              <a:t>NOT</a:t>
            </a:r>
            <a:r>
              <a:rPr lang="en-US" b="1" dirty="0"/>
              <a:t> IMPROVING THE LIVES OF THE ILL</a:t>
            </a:r>
          </a:p>
          <a:p>
            <a:r>
              <a:rPr lang="en-US" b="1" dirty="0">
                <a:solidFill>
                  <a:srgbClr val="FF0000"/>
                </a:solidFill>
              </a:rPr>
              <a:t>Every visit to the doctor had to be paid for &amp; prescribed medicines had to be paid for, too, so people close to the poverty line often avoided seeing a doctor until it was too late. </a:t>
            </a:r>
            <a:r>
              <a:rPr lang="en-US" b="1" dirty="0"/>
              <a:t>Town &amp; City Hospitals had free dispensaries for those who queued, but ready-made medicines &amp; pills from a pharmacist were only affordable to the rich</a:t>
            </a:r>
            <a:r>
              <a:rPr lang="en-US" b="1" dirty="0">
                <a:solidFill>
                  <a:srgbClr val="FF0000"/>
                </a:solidFill>
              </a:rPr>
              <a:t>. Traditional folk remedies (like ‘vinegar &amp; brown paper’ for headaches) were utterly ineffective, but all the poor could afford.</a:t>
            </a:r>
            <a:endParaRPr lang="en-US" dirty="0"/>
          </a:p>
        </p:txBody>
      </p:sp>
      <p:pic>
        <p:nvPicPr>
          <p:cNvPr id="6" name="Picture 5">
            <a:extLst>
              <a:ext uri="{FF2B5EF4-FFF2-40B4-BE49-F238E27FC236}">
                <a16:creationId xmlns:a16="http://schemas.microsoft.com/office/drawing/2014/main" id="{5802C456-746A-534D-8B0B-D2240F96B5EC}"/>
              </a:ext>
            </a:extLst>
          </p:cNvPr>
          <p:cNvPicPr>
            <a:picLocks noChangeAspect="1"/>
          </p:cNvPicPr>
          <p:nvPr/>
        </p:nvPicPr>
        <p:blipFill>
          <a:blip r:embed="rId2"/>
          <a:stretch>
            <a:fillRect/>
          </a:stretch>
        </p:blipFill>
        <p:spPr>
          <a:xfrm>
            <a:off x="7362092" y="1778880"/>
            <a:ext cx="4466495" cy="4762089"/>
          </a:xfrm>
          <a:prstGeom prst="rect">
            <a:avLst/>
          </a:prstGeom>
        </p:spPr>
      </p:pic>
    </p:spTree>
    <p:extLst>
      <p:ext uri="{BB962C8B-B14F-4D97-AF65-F5344CB8AC3E}">
        <p14:creationId xmlns:p14="http://schemas.microsoft.com/office/powerpoint/2010/main" val="561715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EE950D-D4C6-4741-8AB9-40EC97435D4B}"/>
              </a:ext>
            </a:extLst>
          </p:cNvPr>
          <p:cNvSpPr txBox="1"/>
          <p:nvPr/>
        </p:nvSpPr>
        <p:spPr>
          <a:xfrm>
            <a:off x="187572" y="56138"/>
            <a:ext cx="6283566" cy="6801862"/>
          </a:xfrm>
          <a:prstGeom prst="rect">
            <a:avLst/>
          </a:prstGeom>
          <a:noFill/>
        </p:spPr>
        <p:txBody>
          <a:bodyPr wrap="square" rtlCol="0">
            <a:spAutoFit/>
          </a:bodyPr>
          <a:lstStyle/>
          <a:p>
            <a:pPr algn="ctr"/>
            <a:r>
              <a:rPr lang="en-US" sz="2800" dirty="0">
                <a:latin typeface="American Typewriter" panose="02090604020004020304" pitchFamily="18" charset="77"/>
              </a:rPr>
              <a:t>Jack and Jill</a:t>
            </a:r>
            <a:br>
              <a:rPr lang="en-US" sz="2800" dirty="0">
                <a:latin typeface="American Typewriter" panose="02090604020004020304" pitchFamily="18" charset="77"/>
              </a:rPr>
            </a:br>
            <a:r>
              <a:rPr lang="en-US" sz="2800" dirty="0">
                <a:latin typeface="American Typewriter" panose="02090604020004020304" pitchFamily="18" charset="77"/>
              </a:rPr>
              <a:t>went up the hill</a:t>
            </a:r>
            <a:br>
              <a:rPr lang="en-US" sz="2800" dirty="0">
                <a:latin typeface="American Typewriter" panose="02090604020004020304" pitchFamily="18" charset="77"/>
              </a:rPr>
            </a:br>
            <a:r>
              <a:rPr lang="en-US" sz="2800" dirty="0">
                <a:latin typeface="American Typewriter" panose="02090604020004020304" pitchFamily="18" charset="77"/>
              </a:rPr>
              <a:t>to fetch a pail of water.</a:t>
            </a:r>
            <a:br>
              <a:rPr lang="en-US" sz="2800" dirty="0">
                <a:latin typeface="American Typewriter" panose="02090604020004020304" pitchFamily="18" charset="77"/>
              </a:rPr>
            </a:br>
            <a:r>
              <a:rPr lang="en-US" sz="2800" dirty="0">
                <a:latin typeface="American Typewriter" panose="02090604020004020304" pitchFamily="18" charset="77"/>
              </a:rPr>
              <a:t>Jack fell down and broke his crown</a:t>
            </a:r>
            <a:br>
              <a:rPr lang="en-US" sz="2800" dirty="0">
                <a:latin typeface="American Typewriter" panose="02090604020004020304" pitchFamily="18" charset="77"/>
              </a:rPr>
            </a:br>
            <a:r>
              <a:rPr lang="en-US" sz="2800" dirty="0">
                <a:latin typeface="American Typewriter" panose="02090604020004020304" pitchFamily="18" charset="77"/>
              </a:rPr>
              <a:t>and Jill came tumbling after.</a:t>
            </a:r>
          </a:p>
          <a:p>
            <a:pPr algn="ctr"/>
            <a:endParaRPr lang="en-US" sz="800" dirty="0">
              <a:latin typeface="American Typewriter" panose="02090604020004020304" pitchFamily="18" charset="77"/>
            </a:endParaRPr>
          </a:p>
          <a:p>
            <a:pPr algn="ctr"/>
            <a:r>
              <a:rPr lang="en-US" sz="2800" dirty="0">
                <a:latin typeface="American Typewriter" panose="02090604020004020304" pitchFamily="18" charset="77"/>
              </a:rPr>
              <a:t>Up Jack got</a:t>
            </a:r>
            <a:br>
              <a:rPr lang="en-US" sz="2800" dirty="0">
                <a:latin typeface="American Typewriter" panose="02090604020004020304" pitchFamily="18" charset="77"/>
              </a:rPr>
            </a:br>
            <a:r>
              <a:rPr lang="en-US" sz="2800" dirty="0">
                <a:latin typeface="American Typewriter" panose="02090604020004020304" pitchFamily="18" charset="77"/>
              </a:rPr>
              <a:t>and home did trot,</a:t>
            </a:r>
            <a:br>
              <a:rPr lang="en-US" sz="2800" dirty="0">
                <a:latin typeface="American Typewriter" panose="02090604020004020304" pitchFamily="18" charset="77"/>
              </a:rPr>
            </a:br>
            <a:r>
              <a:rPr lang="en-US" sz="2800" dirty="0">
                <a:latin typeface="American Typewriter" panose="02090604020004020304" pitchFamily="18" charset="77"/>
              </a:rPr>
              <a:t>as fast as he could caper;</a:t>
            </a:r>
            <a:br>
              <a:rPr lang="en-US" sz="2800" dirty="0">
                <a:latin typeface="American Typewriter" panose="02090604020004020304" pitchFamily="18" charset="77"/>
              </a:rPr>
            </a:br>
            <a:r>
              <a:rPr lang="en-US" sz="2800" dirty="0">
                <a:latin typeface="American Typewriter" panose="02090604020004020304" pitchFamily="18" charset="77"/>
              </a:rPr>
              <a:t>he went to bed to mend his head</a:t>
            </a:r>
            <a:br>
              <a:rPr lang="en-US" sz="2800" dirty="0">
                <a:latin typeface="American Typewriter" panose="02090604020004020304" pitchFamily="18" charset="77"/>
              </a:rPr>
            </a:br>
            <a:r>
              <a:rPr lang="en-US" sz="2800" dirty="0">
                <a:latin typeface="American Typewriter" panose="02090604020004020304" pitchFamily="18" charset="77"/>
              </a:rPr>
              <a:t>with vinegar and brown paper.</a:t>
            </a:r>
            <a:br>
              <a:rPr lang="en-US" sz="2800" dirty="0">
                <a:latin typeface="American Typewriter" panose="02090604020004020304" pitchFamily="18" charset="77"/>
              </a:rPr>
            </a:br>
            <a:endParaRPr lang="en-US" sz="800" dirty="0">
              <a:latin typeface="American Typewriter" panose="02090604020004020304" pitchFamily="18" charset="77"/>
            </a:endParaRPr>
          </a:p>
          <a:p>
            <a:pPr algn="ctr"/>
            <a:r>
              <a:rPr lang="en-US" sz="2800" dirty="0">
                <a:latin typeface="American Typewriter" panose="02090604020004020304" pitchFamily="18" charset="77"/>
              </a:rPr>
              <a:t>Jill came in</a:t>
            </a:r>
            <a:br>
              <a:rPr lang="en-US" sz="2800" dirty="0">
                <a:latin typeface="American Typewriter" panose="02090604020004020304" pitchFamily="18" charset="77"/>
              </a:rPr>
            </a:br>
            <a:r>
              <a:rPr lang="en-US" sz="2800" dirty="0">
                <a:latin typeface="American Typewriter" panose="02090604020004020304" pitchFamily="18" charset="77"/>
              </a:rPr>
              <a:t>and she did grin</a:t>
            </a:r>
            <a:br>
              <a:rPr lang="en-US" sz="2800" dirty="0">
                <a:latin typeface="American Typewriter" panose="02090604020004020304" pitchFamily="18" charset="77"/>
              </a:rPr>
            </a:br>
            <a:r>
              <a:rPr lang="en-US" sz="2800" dirty="0">
                <a:latin typeface="American Typewriter" panose="02090604020004020304" pitchFamily="18" charset="77"/>
              </a:rPr>
              <a:t>to see his paper plaster;</a:t>
            </a:r>
            <a:br>
              <a:rPr lang="en-US" sz="2800" dirty="0">
                <a:latin typeface="American Typewriter" panose="02090604020004020304" pitchFamily="18" charset="77"/>
              </a:rPr>
            </a:br>
            <a:r>
              <a:rPr lang="en-US" sz="2800" dirty="0">
                <a:latin typeface="American Typewriter" panose="02090604020004020304" pitchFamily="18" charset="77"/>
              </a:rPr>
              <a:t>Mother, </a:t>
            </a:r>
            <a:r>
              <a:rPr lang="en-US" sz="2800" dirty="0" err="1">
                <a:latin typeface="American Typewriter" panose="02090604020004020304" pitchFamily="18" charset="77"/>
              </a:rPr>
              <a:t>vex’d</a:t>
            </a:r>
            <a:r>
              <a:rPr lang="en-US" sz="2800" dirty="0">
                <a:latin typeface="American Typewriter" panose="02090604020004020304" pitchFamily="18" charset="77"/>
              </a:rPr>
              <a:t>, did whip her next</a:t>
            </a:r>
            <a:br>
              <a:rPr lang="en-US" sz="2800" dirty="0">
                <a:latin typeface="American Typewriter" panose="02090604020004020304" pitchFamily="18" charset="77"/>
              </a:rPr>
            </a:br>
            <a:r>
              <a:rPr lang="en-US" sz="2800" dirty="0">
                <a:latin typeface="American Typewriter" panose="02090604020004020304" pitchFamily="18" charset="77"/>
              </a:rPr>
              <a:t>for causing Jack's disaster.</a:t>
            </a:r>
          </a:p>
        </p:txBody>
      </p:sp>
      <p:pic>
        <p:nvPicPr>
          <p:cNvPr id="6146" name="Picture 2" descr="Curious Origins of Nursery Rhymes: Jack and Jill - Owlcation">
            <a:extLst>
              <a:ext uri="{FF2B5EF4-FFF2-40B4-BE49-F238E27FC236}">
                <a16:creationId xmlns:a16="http://schemas.microsoft.com/office/drawing/2014/main" id="{619249D7-BDD4-3F47-AC6A-FACEA3B447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12" r="6612"/>
          <a:stretch/>
        </p:blipFill>
        <p:spPr bwMode="auto">
          <a:xfrm>
            <a:off x="6342185" y="0"/>
            <a:ext cx="5662243" cy="6801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623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Activity 37</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201881" y="1825624"/>
            <a:ext cx="11768445" cy="4798459"/>
          </a:xfrm>
        </p:spPr>
        <p:txBody>
          <a:bodyPr>
            <a:normAutofit fontScale="92500"/>
          </a:bodyPr>
          <a:lstStyle/>
          <a:p>
            <a:pPr marL="0" indent="0" algn="ctr">
              <a:buNone/>
            </a:pPr>
            <a:r>
              <a:rPr lang="en-US" sz="7200" b="1" dirty="0"/>
              <a:t>Some of the traditional folk remedies are still used today. </a:t>
            </a:r>
            <a:r>
              <a:rPr lang="en-US" sz="7200" dirty="0"/>
              <a:t>What are </a:t>
            </a:r>
            <a:r>
              <a:rPr lang="en-US" sz="7200" b="1" dirty="0">
                <a:solidFill>
                  <a:srgbClr val="FF0000"/>
                </a:solidFill>
              </a:rPr>
              <a:t>MILKWEED, WILLOW, SNOWDROPS </a:t>
            </a:r>
            <a:r>
              <a:rPr lang="en-US" sz="7200" dirty="0"/>
              <a:t>and</a:t>
            </a:r>
            <a:r>
              <a:rPr lang="en-US" sz="7200" b="1" dirty="0">
                <a:solidFill>
                  <a:srgbClr val="FF0000"/>
                </a:solidFill>
              </a:rPr>
              <a:t> COW’S STOMACH JUICE </a:t>
            </a:r>
            <a:r>
              <a:rPr lang="en-US" sz="7200" dirty="0"/>
              <a:t>used to treat?</a:t>
            </a:r>
          </a:p>
        </p:txBody>
      </p:sp>
    </p:spTree>
    <p:extLst>
      <p:ext uri="{BB962C8B-B14F-4D97-AF65-F5344CB8AC3E}">
        <p14:creationId xmlns:p14="http://schemas.microsoft.com/office/powerpoint/2010/main" val="878515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D1780C-E408-3143-94AE-722C18C27B9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76248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F03915-0292-4441-B846-B2337FA105C9}"/>
              </a:ext>
            </a:extLst>
          </p:cNvPr>
          <p:cNvPicPr>
            <a:picLocks noChangeAspect="1"/>
          </p:cNvPicPr>
          <p:nvPr/>
        </p:nvPicPr>
        <p:blipFill>
          <a:blip r:embed="rId2"/>
          <a:stretch>
            <a:fillRect/>
          </a:stretch>
        </p:blipFill>
        <p:spPr>
          <a:xfrm>
            <a:off x="7629982" y="103659"/>
            <a:ext cx="4432300" cy="3325340"/>
          </a:xfrm>
          <a:prstGeom prst="rect">
            <a:avLst/>
          </a:prstGeom>
        </p:spPr>
      </p:pic>
      <p:pic>
        <p:nvPicPr>
          <p:cNvPr id="9" name="Picture 8">
            <a:extLst>
              <a:ext uri="{FF2B5EF4-FFF2-40B4-BE49-F238E27FC236}">
                <a16:creationId xmlns:a16="http://schemas.microsoft.com/office/drawing/2014/main" id="{AD716692-9DAD-A742-98C8-F3185598292F}"/>
              </a:ext>
            </a:extLst>
          </p:cNvPr>
          <p:cNvPicPr>
            <a:picLocks noChangeAspect="1"/>
          </p:cNvPicPr>
          <p:nvPr/>
        </p:nvPicPr>
        <p:blipFill>
          <a:blip r:embed="rId3"/>
          <a:stretch>
            <a:fillRect/>
          </a:stretch>
        </p:blipFill>
        <p:spPr>
          <a:xfrm>
            <a:off x="9012202" y="3553920"/>
            <a:ext cx="3050080" cy="3050080"/>
          </a:xfrm>
          <a:prstGeom prst="rect">
            <a:avLst/>
          </a:prstGeom>
        </p:spPr>
      </p:pic>
      <p:pic>
        <p:nvPicPr>
          <p:cNvPr id="2" name="Picture 1">
            <a:extLst>
              <a:ext uri="{FF2B5EF4-FFF2-40B4-BE49-F238E27FC236}">
                <a16:creationId xmlns:a16="http://schemas.microsoft.com/office/drawing/2014/main" id="{B60F0666-2C0A-6A41-81DD-EC9738E2FBBD}"/>
              </a:ext>
            </a:extLst>
          </p:cNvPr>
          <p:cNvPicPr>
            <a:picLocks noChangeAspect="1"/>
          </p:cNvPicPr>
          <p:nvPr/>
        </p:nvPicPr>
        <p:blipFill>
          <a:blip r:embed="rId4"/>
          <a:stretch>
            <a:fillRect/>
          </a:stretch>
        </p:blipFill>
        <p:spPr>
          <a:xfrm>
            <a:off x="4164405" y="3429000"/>
            <a:ext cx="5246242" cy="3429000"/>
          </a:xfrm>
          <a:prstGeom prst="rect">
            <a:avLst/>
          </a:prstGeom>
        </p:spPr>
      </p:pic>
      <p:pic>
        <p:nvPicPr>
          <p:cNvPr id="10" name="Picture 9">
            <a:extLst>
              <a:ext uri="{FF2B5EF4-FFF2-40B4-BE49-F238E27FC236}">
                <a16:creationId xmlns:a16="http://schemas.microsoft.com/office/drawing/2014/main" id="{CC88F83F-9BDD-5F4C-9E14-610BDD363E25}"/>
              </a:ext>
            </a:extLst>
          </p:cNvPr>
          <p:cNvPicPr>
            <a:picLocks noChangeAspect="1"/>
          </p:cNvPicPr>
          <p:nvPr/>
        </p:nvPicPr>
        <p:blipFill>
          <a:blip r:embed="rId5"/>
          <a:stretch>
            <a:fillRect/>
          </a:stretch>
        </p:blipFill>
        <p:spPr>
          <a:xfrm>
            <a:off x="2275580" y="3804745"/>
            <a:ext cx="1988076" cy="2949595"/>
          </a:xfrm>
          <a:prstGeom prst="rect">
            <a:avLst/>
          </a:prstGeom>
        </p:spPr>
      </p:pic>
      <p:pic>
        <p:nvPicPr>
          <p:cNvPr id="11" name="Picture 10">
            <a:extLst>
              <a:ext uri="{FF2B5EF4-FFF2-40B4-BE49-F238E27FC236}">
                <a16:creationId xmlns:a16="http://schemas.microsoft.com/office/drawing/2014/main" id="{759BF170-7DEF-C748-A3A4-DFBAB2AB5D9F}"/>
              </a:ext>
            </a:extLst>
          </p:cNvPr>
          <p:cNvPicPr>
            <a:picLocks noChangeAspect="1"/>
          </p:cNvPicPr>
          <p:nvPr/>
        </p:nvPicPr>
        <p:blipFill>
          <a:blip r:embed="rId6"/>
          <a:stretch>
            <a:fillRect/>
          </a:stretch>
        </p:blipFill>
        <p:spPr>
          <a:xfrm>
            <a:off x="129718" y="103659"/>
            <a:ext cx="2655523" cy="3627512"/>
          </a:xfrm>
          <a:prstGeom prst="rect">
            <a:avLst/>
          </a:prstGeom>
        </p:spPr>
      </p:pic>
      <p:pic>
        <p:nvPicPr>
          <p:cNvPr id="12" name="Picture 11">
            <a:extLst>
              <a:ext uri="{FF2B5EF4-FFF2-40B4-BE49-F238E27FC236}">
                <a16:creationId xmlns:a16="http://schemas.microsoft.com/office/drawing/2014/main" id="{168E2093-0B91-0142-B9D4-BEA3C0B0DA47}"/>
              </a:ext>
            </a:extLst>
          </p:cNvPr>
          <p:cNvPicPr>
            <a:picLocks noChangeAspect="1"/>
          </p:cNvPicPr>
          <p:nvPr/>
        </p:nvPicPr>
        <p:blipFill rotWithShape="1">
          <a:blip r:embed="rId7"/>
          <a:srcRect l="20143" r="9257"/>
          <a:stretch/>
        </p:blipFill>
        <p:spPr>
          <a:xfrm>
            <a:off x="2896967" y="103658"/>
            <a:ext cx="2347695" cy="3627513"/>
          </a:xfrm>
          <a:prstGeom prst="rect">
            <a:avLst/>
          </a:prstGeom>
        </p:spPr>
      </p:pic>
      <p:pic>
        <p:nvPicPr>
          <p:cNvPr id="13" name="Picture 12">
            <a:extLst>
              <a:ext uri="{FF2B5EF4-FFF2-40B4-BE49-F238E27FC236}">
                <a16:creationId xmlns:a16="http://schemas.microsoft.com/office/drawing/2014/main" id="{C89196B6-7FBB-4449-81E9-CA2D5EB49D9D}"/>
              </a:ext>
            </a:extLst>
          </p:cNvPr>
          <p:cNvPicPr>
            <a:picLocks noChangeAspect="1"/>
          </p:cNvPicPr>
          <p:nvPr/>
        </p:nvPicPr>
        <p:blipFill>
          <a:blip r:embed="rId8"/>
          <a:stretch>
            <a:fillRect/>
          </a:stretch>
        </p:blipFill>
        <p:spPr>
          <a:xfrm>
            <a:off x="129718" y="3804745"/>
            <a:ext cx="1988076" cy="2953601"/>
          </a:xfrm>
          <a:prstGeom prst="rect">
            <a:avLst/>
          </a:prstGeom>
        </p:spPr>
      </p:pic>
      <p:pic>
        <p:nvPicPr>
          <p:cNvPr id="14" name="Picture 13">
            <a:extLst>
              <a:ext uri="{FF2B5EF4-FFF2-40B4-BE49-F238E27FC236}">
                <a16:creationId xmlns:a16="http://schemas.microsoft.com/office/drawing/2014/main" id="{063C4B8C-B423-9345-A974-7D2AF1D78414}"/>
              </a:ext>
            </a:extLst>
          </p:cNvPr>
          <p:cNvPicPr>
            <a:picLocks noChangeAspect="1"/>
          </p:cNvPicPr>
          <p:nvPr/>
        </p:nvPicPr>
        <p:blipFill>
          <a:blip r:embed="rId9"/>
          <a:stretch>
            <a:fillRect/>
          </a:stretch>
        </p:blipFill>
        <p:spPr>
          <a:xfrm>
            <a:off x="5347557" y="103658"/>
            <a:ext cx="2179529" cy="3325341"/>
          </a:xfrm>
          <a:prstGeom prst="rect">
            <a:avLst/>
          </a:prstGeom>
        </p:spPr>
      </p:pic>
    </p:spTree>
    <p:extLst>
      <p:ext uri="{BB962C8B-B14F-4D97-AF65-F5344CB8AC3E}">
        <p14:creationId xmlns:p14="http://schemas.microsoft.com/office/powerpoint/2010/main" val="3064704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(a) The Liberal Govt Public Health Measures, 1906-11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888523" y="1690689"/>
            <a:ext cx="7181781" cy="4914867"/>
          </a:xfrm>
        </p:spPr>
        <p:txBody>
          <a:bodyPr>
            <a:normAutofit/>
          </a:bodyPr>
          <a:lstStyle/>
          <a:p>
            <a:pPr marL="0" indent="0">
              <a:buNone/>
            </a:pPr>
            <a:r>
              <a:rPr lang="en-US" b="1" dirty="0"/>
              <a:t>THE NATIONAL INSURANCE ACT, 1911</a:t>
            </a:r>
          </a:p>
          <a:p>
            <a:r>
              <a:rPr lang="en-US" b="1" dirty="0">
                <a:solidFill>
                  <a:srgbClr val="FF0000"/>
                </a:solidFill>
              </a:rPr>
              <a:t>Under the terms of the Act, money was paid into the National Insurance Scheme by workers &amp; their employers. </a:t>
            </a:r>
            <a:r>
              <a:rPr lang="en-US" b="1" dirty="0"/>
              <a:t>Any worker who became ill could receive free medical care from a doctor linked to the Scheme; they could also claim sickness benefit payments. </a:t>
            </a:r>
            <a:r>
              <a:rPr lang="en-US" b="1" dirty="0">
                <a:solidFill>
                  <a:srgbClr val="FF0000"/>
                </a:solidFill>
              </a:rPr>
              <a:t>Maternity Grants were given to mothers to help with buying baby essentials. </a:t>
            </a:r>
            <a:r>
              <a:rPr lang="en-US" b="1" dirty="0"/>
              <a:t>Workers could also pay into a fund (if they opted to) that would provide unemployment benefit payments if they lost their jobs. </a:t>
            </a:r>
          </a:p>
        </p:txBody>
      </p:sp>
      <p:pic>
        <p:nvPicPr>
          <p:cNvPr id="4" name="Picture 3">
            <a:extLst>
              <a:ext uri="{FF2B5EF4-FFF2-40B4-BE49-F238E27FC236}">
                <a16:creationId xmlns:a16="http://schemas.microsoft.com/office/drawing/2014/main" id="{9BF8B11E-D4D7-5143-BDC8-1FBD58A6F6B7}"/>
              </a:ext>
            </a:extLst>
          </p:cNvPr>
          <p:cNvPicPr>
            <a:picLocks noChangeAspect="1"/>
          </p:cNvPicPr>
          <p:nvPr/>
        </p:nvPicPr>
        <p:blipFill rotWithShape="1">
          <a:blip r:embed="rId2"/>
          <a:srcRect b="23087"/>
          <a:stretch/>
        </p:blipFill>
        <p:spPr>
          <a:xfrm>
            <a:off x="121696" y="1690689"/>
            <a:ext cx="4609418" cy="4914866"/>
          </a:xfrm>
          <a:prstGeom prst="rect">
            <a:avLst/>
          </a:prstGeom>
        </p:spPr>
      </p:pic>
    </p:spTree>
    <p:extLst>
      <p:ext uri="{BB962C8B-B14F-4D97-AF65-F5344CB8AC3E}">
        <p14:creationId xmlns:p14="http://schemas.microsoft.com/office/powerpoint/2010/main" val="2766902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(a) The Liberal Govt Public Health Measures, 1906-11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21695" y="1693253"/>
            <a:ext cx="6384613" cy="5167311"/>
          </a:xfrm>
        </p:spPr>
        <p:txBody>
          <a:bodyPr>
            <a:normAutofit/>
          </a:bodyPr>
          <a:lstStyle/>
          <a:p>
            <a:pPr marL="0" indent="0">
              <a:buNone/>
            </a:pPr>
            <a:r>
              <a:rPr lang="en-US" b="1" dirty="0"/>
              <a:t>THE NATIONAL INSURANCE ACT, 1911</a:t>
            </a:r>
          </a:p>
          <a:p>
            <a:r>
              <a:rPr lang="en-US" b="1" dirty="0">
                <a:solidFill>
                  <a:srgbClr val="0070C0"/>
                </a:solidFill>
              </a:rPr>
              <a:t>Unfortunately, the Act only applied to workers; members of their family who became ill could not receive treatment.</a:t>
            </a:r>
          </a:p>
          <a:p>
            <a:r>
              <a:rPr lang="en-US" b="1" dirty="0"/>
              <a:t>Furthermore, any people who were unemployed or self-employed were not covered by the National Insurance Act.</a:t>
            </a:r>
          </a:p>
          <a:p>
            <a:r>
              <a:rPr lang="en-US" b="1" dirty="0">
                <a:solidFill>
                  <a:srgbClr val="0070C0"/>
                </a:solidFill>
              </a:rPr>
              <a:t>A third criticism of the Act’s limitations was the fact that women did not benefit from the Liberal Reforms – mothers still struggle, especially if their husbands were the only ones who worked. </a:t>
            </a:r>
          </a:p>
        </p:txBody>
      </p:sp>
      <p:pic>
        <p:nvPicPr>
          <p:cNvPr id="5" name="Picture 4">
            <a:extLst>
              <a:ext uri="{FF2B5EF4-FFF2-40B4-BE49-F238E27FC236}">
                <a16:creationId xmlns:a16="http://schemas.microsoft.com/office/drawing/2014/main" id="{1A9B4CA8-479C-4841-B8A0-3CC58E772842}"/>
              </a:ext>
            </a:extLst>
          </p:cNvPr>
          <p:cNvPicPr>
            <a:picLocks noChangeAspect="1"/>
          </p:cNvPicPr>
          <p:nvPr/>
        </p:nvPicPr>
        <p:blipFill rotWithShape="1">
          <a:blip r:embed="rId2"/>
          <a:srcRect l="4296" t="3403" r="2344" b="4488"/>
          <a:stretch/>
        </p:blipFill>
        <p:spPr>
          <a:xfrm>
            <a:off x="6506308" y="1791921"/>
            <a:ext cx="5563995" cy="4783015"/>
          </a:xfrm>
          <a:prstGeom prst="rect">
            <a:avLst/>
          </a:prstGeom>
        </p:spPr>
      </p:pic>
    </p:spTree>
    <p:extLst>
      <p:ext uri="{BB962C8B-B14F-4D97-AF65-F5344CB8AC3E}">
        <p14:creationId xmlns:p14="http://schemas.microsoft.com/office/powerpoint/2010/main" val="3698689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43703B-2E0C-1848-B4FE-11D00EBF1CD6}"/>
              </a:ext>
            </a:extLst>
          </p:cNvPr>
          <p:cNvPicPr>
            <a:picLocks noChangeAspect="1"/>
          </p:cNvPicPr>
          <p:nvPr/>
        </p:nvPicPr>
        <p:blipFill rotWithShape="1">
          <a:blip r:embed="rId2"/>
          <a:srcRect l="6666" t="11801" r="4943" b="8506"/>
          <a:stretch/>
        </p:blipFill>
        <p:spPr>
          <a:xfrm>
            <a:off x="751489" y="149061"/>
            <a:ext cx="10689021" cy="6559878"/>
          </a:xfrm>
          <a:prstGeom prst="rect">
            <a:avLst/>
          </a:prstGeom>
        </p:spPr>
      </p:pic>
    </p:spTree>
    <p:extLst>
      <p:ext uri="{BB962C8B-B14F-4D97-AF65-F5344CB8AC3E}">
        <p14:creationId xmlns:p14="http://schemas.microsoft.com/office/powerpoint/2010/main" val="2839587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483476" y="1825625"/>
            <a:ext cx="11288110" cy="4777194"/>
          </a:xfrm>
        </p:spPr>
        <p:txBody>
          <a:bodyPr>
            <a:normAutofit fontScale="92500"/>
          </a:bodyPr>
          <a:lstStyle/>
          <a:p>
            <a:pPr marL="0" indent="0" algn="ctr">
              <a:buNone/>
            </a:pPr>
            <a:r>
              <a:rPr lang="en-US" sz="7200" dirty="0"/>
              <a:t>Explain </a:t>
            </a:r>
            <a:r>
              <a:rPr lang="en-US" sz="7200" b="1" dirty="0"/>
              <a:t>two</a:t>
            </a:r>
            <a:r>
              <a:rPr lang="en-US" sz="7200" dirty="0"/>
              <a:t> ways in which public health provision in </a:t>
            </a:r>
            <a:r>
              <a:rPr lang="en-US" sz="7200"/>
              <a:t>Britain 1905-1920 </a:t>
            </a:r>
            <a:r>
              <a:rPr lang="en-US" sz="7200" dirty="0"/>
              <a:t>was different from public health </a:t>
            </a:r>
            <a:r>
              <a:rPr lang="en-US" sz="7200"/>
              <a:t>provision from 1875-1905. </a:t>
            </a:r>
            <a:r>
              <a:rPr lang="en-US" sz="7200" b="1" dirty="0">
                <a:solidFill>
                  <a:srgbClr val="FF0000"/>
                </a:solidFill>
              </a:rPr>
              <a:t>(6 marks)</a:t>
            </a:r>
          </a:p>
        </p:txBody>
      </p:sp>
    </p:spTree>
    <p:extLst>
      <p:ext uri="{BB962C8B-B14F-4D97-AF65-F5344CB8AC3E}">
        <p14:creationId xmlns:p14="http://schemas.microsoft.com/office/powerpoint/2010/main" val="3131517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4A9E4-BD64-E740-ACB6-E592D3EB221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5AB193A-AF59-3A42-912F-25E2F372C16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50931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a:xfrm>
            <a:off x="1524000" y="532525"/>
            <a:ext cx="9144000" cy="2387600"/>
          </a:xfrm>
        </p:spPr>
        <p:txBody>
          <a:bodyPr>
            <a:normAutofit/>
          </a:bodyPr>
          <a:lstStyle/>
          <a:p>
            <a:r>
              <a:rPr lang="en-US" sz="8000" b="1" dirty="0"/>
              <a:t>Edexcel IGCSE History</a:t>
            </a:r>
            <a:br>
              <a:rPr lang="en-US" sz="8000" b="1" dirty="0"/>
            </a:br>
            <a:r>
              <a:rPr lang="en-US" sz="8000" b="1" dirty="0"/>
              <a:t>P2: Breadth Study B2</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a:xfrm>
            <a:off x="966951" y="3150093"/>
            <a:ext cx="10258097" cy="2977438"/>
          </a:xfrm>
        </p:spPr>
        <p:txBody>
          <a:bodyPr>
            <a:noAutofit/>
          </a:bodyPr>
          <a:lstStyle/>
          <a:p>
            <a:r>
              <a:rPr lang="en-US" sz="6000" dirty="0">
                <a:solidFill>
                  <a:srgbClr val="FF0000"/>
                </a:solidFill>
              </a:rPr>
              <a:t>Changes in Medicine, </a:t>
            </a:r>
          </a:p>
          <a:p>
            <a:r>
              <a:rPr lang="en-US" sz="6000" dirty="0">
                <a:solidFill>
                  <a:srgbClr val="FF0000"/>
                </a:solidFill>
              </a:rPr>
              <a:t>1848-1948</a:t>
            </a:r>
            <a:endParaRPr lang="en-US" sz="1000" dirty="0">
              <a:solidFill>
                <a:srgbClr val="FF0000"/>
              </a:solidFill>
            </a:endParaRPr>
          </a:p>
          <a:p>
            <a:r>
              <a:rPr lang="en-US" sz="4000" b="1" dirty="0">
                <a:solidFill>
                  <a:srgbClr val="0070C0"/>
                </a:solidFill>
              </a:rPr>
              <a:t>4. Government Action &amp; War, 1905-1920</a:t>
            </a:r>
          </a:p>
        </p:txBody>
      </p:sp>
    </p:spTree>
    <p:extLst>
      <p:ext uri="{BB962C8B-B14F-4D97-AF65-F5344CB8AC3E}">
        <p14:creationId xmlns:p14="http://schemas.microsoft.com/office/powerpoint/2010/main" val="433303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Activity 35</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201881" y="1825624"/>
            <a:ext cx="11768445" cy="4798459"/>
          </a:xfrm>
        </p:spPr>
        <p:txBody>
          <a:bodyPr>
            <a:normAutofit/>
          </a:bodyPr>
          <a:lstStyle/>
          <a:p>
            <a:pPr marL="0" indent="0" algn="ctr">
              <a:buNone/>
            </a:pPr>
            <a:r>
              <a:rPr lang="en-US" sz="7200" b="1" dirty="0"/>
              <a:t>Wealthy Victorian Factory Owners in the 19</a:t>
            </a:r>
            <a:r>
              <a:rPr lang="en-US" sz="7200" b="1" baseline="30000" dirty="0"/>
              <a:t>th</a:t>
            </a:r>
            <a:r>
              <a:rPr lang="en-US" sz="7200" b="1" dirty="0"/>
              <a:t> Century were often ‘philanthropists’. </a:t>
            </a:r>
          </a:p>
          <a:p>
            <a:pPr marL="0" indent="0" algn="ctr">
              <a:buNone/>
            </a:pPr>
            <a:r>
              <a:rPr lang="en-US" sz="7200" dirty="0"/>
              <a:t>What is a ‘philanthropist’?</a:t>
            </a:r>
          </a:p>
        </p:txBody>
      </p:sp>
    </p:spTree>
    <p:extLst>
      <p:ext uri="{BB962C8B-B14F-4D97-AF65-F5344CB8AC3E}">
        <p14:creationId xmlns:p14="http://schemas.microsoft.com/office/powerpoint/2010/main" val="1952133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1DDB1-7F34-D840-B5E8-22E237A920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7CEEF74-7661-BB4F-B081-A93A82C9DBD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59937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Activity 36</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201881" y="1825624"/>
            <a:ext cx="11768445" cy="4798459"/>
          </a:xfrm>
        </p:spPr>
        <p:txBody>
          <a:bodyPr>
            <a:normAutofit lnSpcReduction="10000"/>
          </a:bodyPr>
          <a:lstStyle/>
          <a:p>
            <a:pPr marL="0" indent="0" algn="ctr">
              <a:buNone/>
            </a:pPr>
            <a:r>
              <a:rPr lang="en-US" sz="7200" b="1" dirty="0"/>
              <a:t>William Lever (</a:t>
            </a:r>
            <a:r>
              <a:rPr lang="en-US" sz="7200" b="1" dirty="0">
                <a:solidFill>
                  <a:srgbClr val="FF0000"/>
                </a:solidFill>
              </a:rPr>
              <a:t>soap</a:t>
            </a:r>
            <a:r>
              <a:rPr lang="en-US" sz="7200" b="1" dirty="0"/>
              <a:t>), Richard &amp; George Cadbury (</a:t>
            </a:r>
            <a:r>
              <a:rPr lang="en-US" sz="7200" b="1" dirty="0">
                <a:solidFill>
                  <a:srgbClr val="FF0000"/>
                </a:solidFill>
              </a:rPr>
              <a:t>chocolate</a:t>
            </a:r>
            <a:r>
              <a:rPr lang="en-US" sz="7200" b="1" dirty="0"/>
              <a:t>) &amp; Joseph Rowntree (</a:t>
            </a:r>
            <a:r>
              <a:rPr lang="en-US" sz="7200" b="1" dirty="0">
                <a:solidFill>
                  <a:srgbClr val="FF0000"/>
                </a:solidFill>
              </a:rPr>
              <a:t>sweets</a:t>
            </a:r>
            <a:r>
              <a:rPr lang="en-US" sz="7200" b="1" dirty="0"/>
              <a:t>) all cared for their workers. </a:t>
            </a:r>
            <a:r>
              <a:rPr lang="en-US" sz="7200" dirty="0"/>
              <a:t>What villages did they build?</a:t>
            </a:r>
          </a:p>
        </p:txBody>
      </p:sp>
    </p:spTree>
    <p:extLst>
      <p:ext uri="{BB962C8B-B14F-4D97-AF65-F5344CB8AC3E}">
        <p14:creationId xmlns:p14="http://schemas.microsoft.com/office/powerpoint/2010/main" val="102883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90D30-9830-0A42-BAC7-9EE2D6ABA88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40E4E1F-1245-5941-8C35-9976D399D1E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221286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(a) The Liberal Govt Public Health Measures, 1906-11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04174" y="1825624"/>
            <a:ext cx="5578996" cy="4860183"/>
          </a:xfrm>
        </p:spPr>
        <p:txBody>
          <a:bodyPr>
            <a:normAutofit lnSpcReduction="10000"/>
          </a:bodyPr>
          <a:lstStyle/>
          <a:p>
            <a:pPr marL="0" indent="0">
              <a:buNone/>
            </a:pPr>
            <a:r>
              <a:rPr lang="en-US" dirty="0"/>
              <a:t>Although there were improvements in hygiene &amp; housing during the late 19</a:t>
            </a:r>
            <a:r>
              <a:rPr lang="en-US" baseline="30000" dirty="0"/>
              <a:t>th</a:t>
            </a:r>
            <a:r>
              <a:rPr lang="en-US" dirty="0"/>
              <a:t> Century, the general standard of health remained poor. Between 1891 and 1903, surveys by philanthropists </a:t>
            </a:r>
            <a:r>
              <a:rPr lang="en-US" b="1" dirty="0">
                <a:solidFill>
                  <a:srgbClr val="FF0000"/>
                </a:solidFill>
              </a:rPr>
              <a:t>Seebohm Rowntree &amp; Charles Booth </a:t>
            </a:r>
            <a:r>
              <a:rPr lang="en-US" b="1" dirty="0">
                <a:solidFill>
                  <a:srgbClr val="0070C0"/>
                </a:solidFill>
              </a:rPr>
              <a:t>categorically</a:t>
            </a:r>
            <a:r>
              <a:rPr lang="en-US" dirty="0">
                <a:solidFill>
                  <a:srgbClr val="0070C0"/>
                </a:solidFill>
              </a:rPr>
              <a:t> </a:t>
            </a:r>
            <a:r>
              <a:rPr lang="en-US" b="1" dirty="0">
                <a:solidFill>
                  <a:srgbClr val="0070C0"/>
                </a:solidFill>
              </a:rPr>
              <a:t>proved that very large numbers of people lived below the poverty line</a:t>
            </a:r>
            <a:r>
              <a:rPr lang="en-US" dirty="0">
                <a:solidFill>
                  <a:srgbClr val="0070C0"/>
                </a:solidFill>
              </a:rPr>
              <a:t> </a:t>
            </a:r>
            <a:r>
              <a:rPr lang="en-US" dirty="0"/>
              <a:t>– existing in dirty, poor conditions, where disease spread easily, with poor nutrition making health recovery unlikely. Death during childhood was common.</a:t>
            </a:r>
          </a:p>
        </p:txBody>
      </p:sp>
      <p:pic>
        <p:nvPicPr>
          <p:cNvPr id="4" name="Picture 3">
            <a:extLst>
              <a:ext uri="{FF2B5EF4-FFF2-40B4-BE49-F238E27FC236}">
                <a16:creationId xmlns:a16="http://schemas.microsoft.com/office/drawing/2014/main" id="{FE554852-8F8C-6C42-890C-49A344DC7CFB}"/>
              </a:ext>
            </a:extLst>
          </p:cNvPr>
          <p:cNvPicPr>
            <a:picLocks noChangeAspect="1"/>
          </p:cNvPicPr>
          <p:nvPr/>
        </p:nvPicPr>
        <p:blipFill rotWithShape="1">
          <a:blip r:embed="rId2"/>
          <a:srcRect l="5151" r="13009"/>
          <a:stretch/>
        </p:blipFill>
        <p:spPr>
          <a:xfrm>
            <a:off x="5683170" y="1825625"/>
            <a:ext cx="3117448" cy="4575176"/>
          </a:xfrm>
          <a:prstGeom prst="rect">
            <a:avLst/>
          </a:prstGeom>
        </p:spPr>
      </p:pic>
      <p:pic>
        <p:nvPicPr>
          <p:cNvPr id="5" name="Picture 4">
            <a:extLst>
              <a:ext uri="{FF2B5EF4-FFF2-40B4-BE49-F238E27FC236}">
                <a16:creationId xmlns:a16="http://schemas.microsoft.com/office/drawing/2014/main" id="{36E68C33-E4DE-784A-AB04-71615CCC9648}"/>
              </a:ext>
            </a:extLst>
          </p:cNvPr>
          <p:cNvPicPr>
            <a:picLocks noChangeAspect="1"/>
          </p:cNvPicPr>
          <p:nvPr/>
        </p:nvPicPr>
        <p:blipFill rotWithShape="1">
          <a:blip r:embed="rId3"/>
          <a:srcRect l="14531" r="14379"/>
          <a:stretch/>
        </p:blipFill>
        <p:spPr>
          <a:xfrm>
            <a:off x="8795185" y="1825623"/>
            <a:ext cx="3292641" cy="4575175"/>
          </a:xfrm>
          <a:prstGeom prst="rect">
            <a:avLst/>
          </a:prstGeom>
        </p:spPr>
      </p:pic>
    </p:spTree>
    <p:extLst>
      <p:ext uri="{BB962C8B-B14F-4D97-AF65-F5344CB8AC3E}">
        <p14:creationId xmlns:p14="http://schemas.microsoft.com/office/powerpoint/2010/main" val="3708216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(a) The Liberal Govt Public Health Measures, 1906-11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6630364" y="1703049"/>
            <a:ext cx="5486398" cy="4914867"/>
          </a:xfrm>
        </p:spPr>
        <p:txBody>
          <a:bodyPr>
            <a:normAutofit lnSpcReduction="10000"/>
          </a:bodyPr>
          <a:lstStyle/>
          <a:p>
            <a:pPr marL="0" indent="0">
              <a:buNone/>
            </a:pPr>
            <a:r>
              <a:rPr lang="en-US" dirty="0"/>
              <a:t>Politicians were motivated to try to improve the health of the nation when it was found that over </a:t>
            </a:r>
            <a:r>
              <a:rPr lang="en-US" b="1" dirty="0">
                <a:solidFill>
                  <a:srgbClr val="FF0000"/>
                </a:solidFill>
              </a:rPr>
              <a:t>1/3 of Army volunteers for the Boer Wars (1899-1902) were unfit for service</a:t>
            </a:r>
            <a:r>
              <a:rPr lang="en-US" dirty="0">
                <a:solidFill>
                  <a:srgbClr val="FF0000"/>
                </a:solidFill>
              </a:rPr>
              <a:t>. </a:t>
            </a:r>
            <a:r>
              <a:rPr lang="en-US" dirty="0"/>
              <a:t>This shocked the people in power.  </a:t>
            </a:r>
            <a:r>
              <a:rPr lang="en-US" b="1" dirty="0">
                <a:solidFill>
                  <a:srgbClr val="FF0000"/>
                </a:solidFill>
              </a:rPr>
              <a:t>In some parts of the UK, like the slums of Manchester, the number of unfit volunteers was nearer 90%. </a:t>
            </a:r>
            <a:r>
              <a:rPr lang="en-US" dirty="0"/>
              <a:t>As Britain ruled a large Empire, an effective, well-trained Army &amp; Navy was essential – so an unhealthy &amp; unfit nation of men weakened the whole British Empire overall.</a:t>
            </a:r>
          </a:p>
        </p:txBody>
      </p:sp>
      <p:pic>
        <p:nvPicPr>
          <p:cNvPr id="6" name="Picture 5">
            <a:extLst>
              <a:ext uri="{FF2B5EF4-FFF2-40B4-BE49-F238E27FC236}">
                <a16:creationId xmlns:a16="http://schemas.microsoft.com/office/drawing/2014/main" id="{ADDCA610-8EBB-5F4E-B153-D4DA7BC9C5D0}"/>
              </a:ext>
            </a:extLst>
          </p:cNvPr>
          <p:cNvPicPr>
            <a:picLocks noChangeAspect="1"/>
          </p:cNvPicPr>
          <p:nvPr/>
        </p:nvPicPr>
        <p:blipFill>
          <a:blip r:embed="rId2"/>
          <a:stretch>
            <a:fillRect/>
          </a:stretch>
        </p:blipFill>
        <p:spPr>
          <a:xfrm>
            <a:off x="75238" y="1703049"/>
            <a:ext cx="6393082" cy="4914868"/>
          </a:xfrm>
          <a:prstGeom prst="rect">
            <a:avLst/>
          </a:prstGeom>
        </p:spPr>
      </p:pic>
    </p:spTree>
    <p:extLst>
      <p:ext uri="{BB962C8B-B14F-4D97-AF65-F5344CB8AC3E}">
        <p14:creationId xmlns:p14="http://schemas.microsoft.com/office/powerpoint/2010/main" val="16244955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4154</TotalTime>
  <Words>1297</Words>
  <Application>Microsoft Macintosh PowerPoint</Application>
  <PresentationFormat>Widescreen</PresentationFormat>
  <Paragraphs>57</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American Typewriter</vt:lpstr>
      <vt:lpstr>Arial</vt:lpstr>
      <vt:lpstr>Calibri</vt:lpstr>
      <vt:lpstr>Calibri Light</vt:lpstr>
      <vt:lpstr>Office Theme</vt:lpstr>
      <vt:lpstr>Edexcel IGCSE History P2: Breadth Study B1</vt:lpstr>
      <vt:lpstr>PowerPoint Presentation</vt:lpstr>
      <vt:lpstr>Edexcel IGCSE History P2: Breadth Study B2</vt:lpstr>
      <vt:lpstr>Activity 35</vt:lpstr>
      <vt:lpstr>PowerPoint Presentation</vt:lpstr>
      <vt:lpstr>Activity 36</vt:lpstr>
      <vt:lpstr>PowerPoint Presentation</vt:lpstr>
      <vt:lpstr>(a) The Liberal Govt Public Health Measures, 1906-11 </vt:lpstr>
      <vt:lpstr>(a) The Liberal Govt Public Health Measures, 1906-11 </vt:lpstr>
      <vt:lpstr>(a) The Liberal Govt Public Health Measures, 1906-11 </vt:lpstr>
      <vt:lpstr>(a) The Liberal Govt Public Health Measures, 1906-11 </vt:lpstr>
      <vt:lpstr>(a) The Liberal Govt Public Health Measures, 1906-11 </vt:lpstr>
      <vt:lpstr>(a) The Liberal Govt Public Health Measures, 1906-11 </vt:lpstr>
      <vt:lpstr>(a) The Liberal Govt Public Health Measures, 1906-11 </vt:lpstr>
      <vt:lpstr>(a) The Liberal Govt Public Health Measures, 1906-11 </vt:lpstr>
      <vt:lpstr>(a) The Liberal Govt Public Health Measures, 1906-11 </vt:lpstr>
      <vt:lpstr>PowerPoint Presentation</vt:lpstr>
      <vt:lpstr>Activity 37</vt:lpstr>
      <vt:lpstr>PowerPoint Presentation</vt:lpstr>
      <vt:lpstr>(a) The Liberal Govt Public Health Measures, 1906-11 </vt:lpstr>
      <vt:lpstr>(a) The Liberal Govt Public Health Measures, 1906-11 </vt:lpstr>
      <vt:lpstr>PowerPoint Presentation</vt:lpstr>
      <vt:lpstr>Exam-Style Question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Edexcel IGCSE History Investigation A1</dc:title>
  <dc:creator>Chris Skerry</dc:creator>
  <cp:lastModifiedBy>Chris Skerry</cp:lastModifiedBy>
  <cp:revision>62</cp:revision>
  <dcterms:created xsi:type="dcterms:W3CDTF">2021-05-05T18:42:06Z</dcterms:created>
  <dcterms:modified xsi:type="dcterms:W3CDTF">2021-11-22T20:51:13Z</dcterms:modified>
</cp:coreProperties>
</file>