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9" r:id="rId3"/>
    <p:sldId id="286" r:id="rId4"/>
    <p:sldId id="292" r:id="rId5"/>
    <p:sldId id="436" r:id="rId6"/>
    <p:sldId id="421" r:id="rId7"/>
    <p:sldId id="427" r:id="rId8"/>
    <p:sldId id="437" r:id="rId9"/>
    <p:sldId id="438" r:id="rId10"/>
    <p:sldId id="439" r:id="rId11"/>
    <p:sldId id="440" r:id="rId12"/>
    <p:sldId id="441" r:id="rId13"/>
    <p:sldId id="442" r:id="rId14"/>
    <p:sldId id="443" r:id="rId15"/>
    <p:sldId id="444" r:id="rId16"/>
    <p:sldId id="445" r:id="rId17"/>
    <p:sldId id="416" r:id="rId18"/>
    <p:sldId id="430"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6"/>
    <p:restoredTop sz="94603"/>
  </p:normalViewPr>
  <p:slideViewPr>
    <p:cSldViewPr snapToGrid="0" snapToObjects="1">
      <p:cViewPr varScale="1">
        <p:scale>
          <a:sx n="109" d="100"/>
          <a:sy n="109" d="100"/>
        </p:scale>
        <p:origin x="9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10/25/21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10/25/21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10/25/21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9478" y="8857"/>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89477" y="1084213"/>
            <a:ext cx="6815414" cy="5577361"/>
          </a:xfrm>
        </p:spPr>
        <p:txBody>
          <a:bodyPr>
            <a:noAutofit/>
          </a:bodyPr>
          <a:lstStyle/>
          <a:p>
            <a:pPr marL="0" indent="0">
              <a:buNone/>
            </a:pPr>
            <a:r>
              <a:rPr lang="en-US" sz="2700" dirty="0"/>
              <a:t>Other European Scientists were all inspired by Pasteur &amp; Koch. Diphtheria, a disease caused my microorganisms in milk, killed around 8,000 children per year in the 19</a:t>
            </a:r>
            <a:r>
              <a:rPr lang="en-US" sz="2700" baseline="30000" dirty="0"/>
              <a:t>th</a:t>
            </a:r>
            <a:r>
              <a:rPr lang="en-US" sz="2700" dirty="0"/>
              <a:t> Century. A Russian Scientist, named </a:t>
            </a:r>
            <a:r>
              <a:rPr lang="en-US" sz="2700" b="1" dirty="0">
                <a:solidFill>
                  <a:srgbClr val="FF0000"/>
                </a:solidFill>
              </a:rPr>
              <a:t>Elie</a:t>
            </a:r>
            <a:r>
              <a:rPr lang="en-US" sz="2700" dirty="0"/>
              <a:t> </a:t>
            </a:r>
            <a:r>
              <a:rPr lang="en-US" sz="2700" b="1" dirty="0">
                <a:solidFill>
                  <a:srgbClr val="FF0000"/>
                </a:solidFill>
              </a:rPr>
              <a:t>Metchnikoff</a:t>
            </a:r>
            <a:r>
              <a:rPr lang="en-US" sz="2700" dirty="0"/>
              <a:t>, showed that the Diphtheria microorganism generated a poison in the body. This poison then created a membrane in the throat that stopped patients breathing. </a:t>
            </a:r>
            <a:r>
              <a:rPr lang="en-US" sz="2700" b="1" dirty="0">
                <a:solidFill>
                  <a:srgbClr val="FF0000"/>
                </a:solidFill>
              </a:rPr>
              <a:t>In 1890, Emil von Behring identified the antitoxins produced in the body to fight Diphtheria and, when these antitoxins were injected into patients they fought the disease effectively</a:t>
            </a:r>
            <a:r>
              <a:rPr lang="en-US" sz="2700" dirty="0"/>
              <a:t>. </a:t>
            </a:r>
            <a:r>
              <a:rPr lang="en-US" sz="2700" b="1" dirty="0">
                <a:solidFill>
                  <a:srgbClr val="0070C0"/>
                </a:solidFill>
              </a:rPr>
              <a:t>Emil von Behring had found a cure that could finally be used as a </a:t>
            </a:r>
            <a:r>
              <a:rPr lang="en-US" sz="2700" b="1" u="sng" dirty="0">
                <a:solidFill>
                  <a:srgbClr val="0070C0"/>
                </a:solidFill>
              </a:rPr>
              <a:t>treatment</a:t>
            </a:r>
            <a:r>
              <a:rPr lang="en-US" sz="2700" b="1" dirty="0">
                <a:solidFill>
                  <a:srgbClr val="0070C0"/>
                </a:solidFill>
              </a:rPr>
              <a:t> for Diphtheria!</a:t>
            </a:r>
          </a:p>
        </p:txBody>
      </p:sp>
      <p:pic>
        <p:nvPicPr>
          <p:cNvPr id="5" name="Picture 4">
            <a:extLst>
              <a:ext uri="{FF2B5EF4-FFF2-40B4-BE49-F238E27FC236}">
                <a16:creationId xmlns:a16="http://schemas.microsoft.com/office/drawing/2014/main" id="{1FD5CAA8-050A-404E-9CA4-D04282573643}"/>
              </a:ext>
            </a:extLst>
          </p:cNvPr>
          <p:cNvPicPr>
            <a:picLocks noChangeAspect="1"/>
          </p:cNvPicPr>
          <p:nvPr/>
        </p:nvPicPr>
        <p:blipFill rotWithShape="1">
          <a:blip r:embed="rId2"/>
          <a:srcRect l="22111" t="12101"/>
          <a:stretch/>
        </p:blipFill>
        <p:spPr>
          <a:xfrm>
            <a:off x="6986954" y="1015885"/>
            <a:ext cx="3903476" cy="3165348"/>
          </a:xfrm>
          <a:prstGeom prst="rect">
            <a:avLst/>
          </a:prstGeom>
        </p:spPr>
      </p:pic>
      <p:pic>
        <p:nvPicPr>
          <p:cNvPr id="6" name="Picture 5">
            <a:extLst>
              <a:ext uri="{FF2B5EF4-FFF2-40B4-BE49-F238E27FC236}">
                <a16:creationId xmlns:a16="http://schemas.microsoft.com/office/drawing/2014/main" id="{A31B6923-6EB3-E44C-868D-68CE341BFC21}"/>
              </a:ext>
            </a:extLst>
          </p:cNvPr>
          <p:cNvPicPr>
            <a:picLocks noChangeAspect="1"/>
          </p:cNvPicPr>
          <p:nvPr/>
        </p:nvPicPr>
        <p:blipFill rotWithShape="1">
          <a:blip r:embed="rId3"/>
          <a:srcRect t="12173" r="41459" b="17346"/>
          <a:stretch/>
        </p:blipFill>
        <p:spPr>
          <a:xfrm>
            <a:off x="8581293" y="3962400"/>
            <a:ext cx="3521230" cy="2699174"/>
          </a:xfrm>
          <a:prstGeom prst="rect">
            <a:avLst/>
          </a:prstGeom>
        </p:spPr>
      </p:pic>
    </p:spTree>
    <p:extLst>
      <p:ext uri="{BB962C8B-B14F-4D97-AF65-F5344CB8AC3E}">
        <p14:creationId xmlns:p14="http://schemas.microsoft.com/office/powerpoint/2010/main" val="105665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586550" y="1521989"/>
            <a:ext cx="6084276" cy="4952016"/>
          </a:xfrm>
        </p:spPr>
        <p:txBody>
          <a:bodyPr>
            <a:normAutofit/>
          </a:bodyPr>
          <a:lstStyle/>
          <a:p>
            <a:pPr marL="0" indent="0">
              <a:buNone/>
            </a:pPr>
            <a:r>
              <a:rPr lang="en-US" b="1" dirty="0">
                <a:solidFill>
                  <a:srgbClr val="FF0000"/>
                </a:solidFill>
              </a:rPr>
              <a:t>Paul Ehrlich</a:t>
            </a:r>
            <a:r>
              <a:rPr lang="en-US" b="1" dirty="0"/>
              <a:t> </a:t>
            </a:r>
            <a:r>
              <a:rPr lang="en-US" dirty="0"/>
              <a:t>was on Koch’s research team and had also worked with Emil von Behring. In 1896, he led a team working on possible treatments. He tried to combine Koch’s dye work with Behring’s antitoxin work – to develop a chemical that could kill the microorganism of a specific disease. This became known as the </a:t>
            </a:r>
            <a:r>
              <a:rPr lang="en-US" b="1" dirty="0">
                <a:solidFill>
                  <a:srgbClr val="FF0000"/>
                </a:solidFill>
              </a:rPr>
              <a:t>“magic bullet” </a:t>
            </a:r>
            <a:r>
              <a:rPr lang="en-US" dirty="0"/>
              <a:t>as it would kill the disease but do no other harm to the body. It became Ehrlich’s work’s focus for developing treatments for diseases.</a:t>
            </a:r>
          </a:p>
        </p:txBody>
      </p:sp>
      <p:pic>
        <p:nvPicPr>
          <p:cNvPr id="8" name="Picture 2" descr="TEXAS HISTORY MINUTE: Nobel prize winner Paul Ehrlich helped cure many  diseases">
            <a:extLst>
              <a:ext uri="{FF2B5EF4-FFF2-40B4-BE49-F238E27FC236}">
                <a16:creationId xmlns:a16="http://schemas.microsoft.com/office/drawing/2014/main" id="{0A333A9A-B44E-154A-8349-B80B08A448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61"/>
          <a:stretch/>
        </p:blipFill>
        <p:spPr bwMode="auto">
          <a:xfrm>
            <a:off x="516988" y="1521989"/>
            <a:ext cx="4754212" cy="507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4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9478" y="8857"/>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7569" y="1424182"/>
            <a:ext cx="8522677" cy="5140741"/>
          </a:xfrm>
        </p:spPr>
        <p:txBody>
          <a:bodyPr>
            <a:noAutofit/>
          </a:bodyPr>
          <a:lstStyle/>
          <a:p>
            <a:pPr marL="0" indent="0">
              <a:buNone/>
            </a:pPr>
            <a:r>
              <a:rPr lang="en-US" dirty="0"/>
              <a:t>If left untreated, the disease sexually transmitted disease syphilis affects the brain and can lead to a stroke, dementia, vision issues &amp; heart problems. As a result, most Victorians really feared syphilis. The usual remedy used, however, was just as dangerous as syphilis itself – mercury – a poisonous metal that can cause kidney failure &amp; lead to death. </a:t>
            </a:r>
            <a:r>
              <a:rPr lang="en-US" b="1" dirty="0">
                <a:solidFill>
                  <a:srgbClr val="FF0000"/>
                </a:solidFill>
              </a:rPr>
              <a:t>In 1905, Ehrlich experimented to find a “magic bullet” that could treat syphilis without damaging other cells in the body. </a:t>
            </a:r>
            <a:r>
              <a:rPr lang="en-US" dirty="0"/>
              <a:t>He tried various compounds of poisonous arsenic and, four years later, his first “magic bullet” was found in 1909 – </a:t>
            </a:r>
            <a:r>
              <a:rPr lang="en-US" b="1" dirty="0">
                <a:solidFill>
                  <a:srgbClr val="FF0000"/>
                </a:solidFill>
              </a:rPr>
              <a:t>it was the first ever chemical cure for a disease &amp; named Salvarsan 606 </a:t>
            </a:r>
            <a:r>
              <a:rPr lang="en-US" dirty="0"/>
              <a:t>(after 605 earlier failed compounds before it).  </a:t>
            </a:r>
          </a:p>
        </p:txBody>
      </p:sp>
      <p:pic>
        <p:nvPicPr>
          <p:cNvPr id="4" name="Picture 3">
            <a:extLst>
              <a:ext uri="{FF2B5EF4-FFF2-40B4-BE49-F238E27FC236}">
                <a16:creationId xmlns:a16="http://schemas.microsoft.com/office/drawing/2014/main" id="{3B0BCCE2-6E48-E049-BF86-D9DB4A8A785C}"/>
              </a:ext>
            </a:extLst>
          </p:cNvPr>
          <p:cNvPicPr>
            <a:picLocks noChangeAspect="1"/>
          </p:cNvPicPr>
          <p:nvPr/>
        </p:nvPicPr>
        <p:blipFill rotWithShape="1">
          <a:blip r:embed="rId2"/>
          <a:srcRect l="19496" r="29164" b="5575"/>
          <a:stretch/>
        </p:blipFill>
        <p:spPr>
          <a:xfrm>
            <a:off x="9270114" y="140675"/>
            <a:ext cx="2441240" cy="6565239"/>
          </a:xfrm>
          <a:prstGeom prst="rect">
            <a:avLst/>
          </a:prstGeom>
        </p:spPr>
      </p:pic>
    </p:spTree>
    <p:extLst>
      <p:ext uri="{BB962C8B-B14F-4D97-AF65-F5344CB8AC3E}">
        <p14:creationId xmlns:p14="http://schemas.microsoft.com/office/powerpoint/2010/main" val="58050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096000" y="1707547"/>
            <a:ext cx="5791200" cy="4822207"/>
          </a:xfrm>
        </p:spPr>
        <p:txBody>
          <a:bodyPr>
            <a:normAutofit fontScale="92500"/>
          </a:bodyPr>
          <a:lstStyle/>
          <a:p>
            <a:pPr marL="0" indent="0">
              <a:buNone/>
            </a:pPr>
            <a:r>
              <a:rPr lang="en-US" dirty="0"/>
              <a:t>As new areas of Science developed, supported by technology, the discovery of X-rays had a major impact on medicine. In 1895, a German physicist, </a:t>
            </a:r>
            <a:r>
              <a:rPr lang="en-US" b="1" dirty="0">
                <a:solidFill>
                  <a:srgbClr val="FF0000"/>
                </a:solidFill>
              </a:rPr>
              <a:t>Wilhelm Rontgen</a:t>
            </a:r>
            <a:r>
              <a:rPr lang="en-US" dirty="0"/>
              <a:t> was investigating cathode rays and happened upon the fact that </a:t>
            </a:r>
            <a:r>
              <a:rPr lang="en-US" b="1" dirty="0">
                <a:solidFill>
                  <a:srgbClr val="FF0000"/>
                </a:solidFill>
              </a:rPr>
              <a:t>normal rays of light could not pass through black paper but unknown rays could … so he called them X-rays. </a:t>
            </a:r>
            <a:r>
              <a:rPr lang="en-US" dirty="0"/>
              <a:t>When </a:t>
            </a:r>
            <a:r>
              <a:rPr lang="en-US" dirty="0" err="1"/>
              <a:t>Mrs</a:t>
            </a:r>
            <a:r>
              <a:rPr lang="en-US" dirty="0"/>
              <a:t> Rontgen put her hand between a cathode ray tube &amp; a photographic plate, an image showed the bones in her hand clearly and even her wedding ring too.</a:t>
            </a:r>
          </a:p>
        </p:txBody>
      </p:sp>
      <p:pic>
        <p:nvPicPr>
          <p:cNvPr id="9" name="Picture 8">
            <a:extLst>
              <a:ext uri="{FF2B5EF4-FFF2-40B4-BE49-F238E27FC236}">
                <a16:creationId xmlns:a16="http://schemas.microsoft.com/office/drawing/2014/main" id="{9A984318-2800-BD44-9003-8387401CC5DA}"/>
              </a:ext>
            </a:extLst>
          </p:cNvPr>
          <p:cNvPicPr>
            <a:picLocks noChangeAspect="1"/>
          </p:cNvPicPr>
          <p:nvPr/>
        </p:nvPicPr>
        <p:blipFill>
          <a:blip r:embed="rId2"/>
          <a:stretch>
            <a:fillRect/>
          </a:stretch>
        </p:blipFill>
        <p:spPr>
          <a:xfrm>
            <a:off x="3175979" y="1707547"/>
            <a:ext cx="2760252" cy="4609180"/>
          </a:xfrm>
          <a:prstGeom prst="rect">
            <a:avLst/>
          </a:prstGeom>
        </p:spPr>
      </p:pic>
      <p:pic>
        <p:nvPicPr>
          <p:cNvPr id="10" name="Picture 9">
            <a:extLst>
              <a:ext uri="{FF2B5EF4-FFF2-40B4-BE49-F238E27FC236}">
                <a16:creationId xmlns:a16="http://schemas.microsoft.com/office/drawing/2014/main" id="{F5DBBE33-0786-DE48-8E2A-BDA798FF2ACA}"/>
              </a:ext>
            </a:extLst>
          </p:cNvPr>
          <p:cNvPicPr>
            <a:picLocks noChangeAspect="1"/>
          </p:cNvPicPr>
          <p:nvPr/>
        </p:nvPicPr>
        <p:blipFill rotWithShape="1">
          <a:blip r:embed="rId3"/>
          <a:srcRect t="8100"/>
          <a:stretch/>
        </p:blipFill>
        <p:spPr>
          <a:xfrm>
            <a:off x="152400" y="1707547"/>
            <a:ext cx="2863810" cy="4609180"/>
          </a:xfrm>
          <a:prstGeom prst="rect">
            <a:avLst/>
          </a:prstGeom>
        </p:spPr>
      </p:pic>
    </p:spTree>
    <p:extLst>
      <p:ext uri="{BB962C8B-B14F-4D97-AF65-F5344CB8AC3E}">
        <p14:creationId xmlns:p14="http://schemas.microsoft.com/office/powerpoint/2010/main" val="415410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9478" y="8857"/>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7570" y="1424182"/>
            <a:ext cx="8100646" cy="5281418"/>
          </a:xfrm>
        </p:spPr>
        <p:txBody>
          <a:bodyPr>
            <a:noAutofit/>
          </a:bodyPr>
          <a:lstStyle/>
          <a:p>
            <a:pPr marL="0" indent="0">
              <a:buNone/>
            </a:pPr>
            <a:r>
              <a:rPr lang="en-US" dirty="0"/>
              <a:t>When Wilhelm Rontgen published his X-ray findings in 1895, however, </a:t>
            </a:r>
            <a:r>
              <a:rPr lang="en-US" b="1" dirty="0">
                <a:solidFill>
                  <a:srgbClr val="FF0000"/>
                </a:solidFill>
              </a:rPr>
              <a:t>he did not take out a patent </a:t>
            </a:r>
            <a:r>
              <a:rPr lang="en-US" dirty="0"/>
              <a:t>(giving him full legal rights over his new discover) – </a:t>
            </a:r>
            <a:r>
              <a:rPr lang="en-US" b="1" dirty="0">
                <a:solidFill>
                  <a:srgbClr val="FF0000"/>
                </a:solidFill>
              </a:rPr>
              <a:t>he did this so that other people could use it freely</a:t>
            </a:r>
            <a:r>
              <a:rPr lang="en-US" dirty="0"/>
              <a:t>. As early as 1896, therefore, many hospitals had an X-ray machine installed – including the </a:t>
            </a:r>
            <a:r>
              <a:rPr lang="en-US" b="1" dirty="0">
                <a:solidFill>
                  <a:srgbClr val="0070C0"/>
                </a:solidFill>
              </a:rPr>
              <a:t>London Royal Hospital</a:t>
            </a:r>
            <a:r>
              <a:rPr lang="en-US" dirty="0"/>
              <a:t>.</a:t>
            </a:r>
          </a:p>
          <a:p>
            <a:pPr marL="0" indent="0">
              <a:buNone/>
            </a:pPr>
            <a:r>
              <a:rPr lang="en-US" dirty="0"/>
              <a:t>X-rays could be used to show details of broken bones so that they could be set properly. </a:t>
            </a:r>
            <a:r>
              <a:rPr lang="en-US" b="1" dirty="0">
                <a:solidFill>
                  <a:srgbClr val="FF0000"/>
                </a:solidFill>
              </a:rPr>
              <a:t>This new accuracy prevented reduced movement or limps after bones weren’t set right.</a:t>
            </a:r>
            <a:r>
              <a:rPr lang="en-US" dirty="0"/>
              <a:t> More importantly, the real value of X-rays came to the fore during war – locating bullets. This sped up surgery and reduced chances of infection. Every piece of shrapnel, too, was definitely removed.</a:t>
            </a:r>
          </a:p>
        </p:txBody>
      </p:sp>
      <p:pic>
        <p:nvPicPr>
          <p:cNvPr id="5" name="Picture 4">
            <a:extLst>
              <a:ext uri="{FF2B5EF4-FFF2-40B4-BE49-F238E27FC236}">
                <a16:creationId xmlns:a16="http://schemas.microsoft.com/office/drawing/2014/main" id="{2AB10387-FF50-544F-A469-402053E8C0D9}"/>
              </a:ext>
            </a:extLst>
          </p:cNvPr>
          <p:cNvPicPr>
            <a:picLocks noChangeAspect="1"/>
          </p:cNvPicPr>
          <p:nvPr/>
        </p:nvPicPr>
        <p:blipFill>
          <a:blip r:embed="rId2"/>
          <a:stretch>
            <a:fillRect/>
          </a:stretch>
        </p:blipFill>
        <p:spPr>
          <a:xfrm>
            <a:off x="8288216" y="1424181"/>
            <a:ext cx="3749102" cy="2549941"/>
          </a:xfrm>
          <a:prstGeom prst="rect">
            <a:avLst/>
          </a:prstGeom>
        </p:spPr>
      </p:pic>
      <p:pic>
        <p:nvPicPr>
          <p:cNvPr id="6" name="Picture 5">
            <a:extLst>
              <a:ext uri="{FF2B5EF4-FFF2-40B4-BE49-F238E27FC236}">
                <a16:creationId xmlns:a16="http://schemas.microsoft.com/office/drawing/2014/main" id="{5D10BB11-EAFF-9F4E-811A-B6DD6A7D2549}"/>
              </a:ext>
            </a:extLst>
          </p:cNvPr>
          <p:cNvPicPr>
            <a:picLocks noChangeAspect="1"/>
          </p:cNvPicPr>
          <p:nvPr/>
        </p:nvPicPr>
        <p:blipFill>
          <a:blip r:embed="rId3"/>
          <a:stretch>
            <a:fillRect/>
          </a:stretch>
        </p:blipFill>
        <p:spPr>
          <a:xfrm>
            <a:off x="8288215" y="4063882"/>
            <a:ext cx="3716215" cy="2572755"/>
          </a:xfrm>
          <a:prstGeom prst="rect">
            <a:avLst/>
          </a:prstGeom>
        </p:spPr>
      </p:pic>
    </p:spTree>
    <p:extLst>
      <p:ext uri="{BB962C8B-B14F-4D97-AF65-F5344CB8AC3E}">
        <p14:creationId xmlns:p14="http://schemas.microsoft.com/office/powerpoint/2010/main" val="402694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201512" y="1521989"/>
            <a:ext cx="5650523" cy="5139585"/>
          </a:xfrm>
        </p:spPr>
        <p:txBody>
          <a:bodyPr>
            <a:normAutofit/>
          </a:bodyPr>
          <a:lstStyle/>
          <a:p>
            <a:pPr marL="0" indent="0">
              <a:buNone/>
            </a:pPr>
            <a:r>
              <a:rPr lang="en-US" dirty="0"/>
              <a:t>Doctors also found X-rays useful for diagnosing other medical problems:</a:t>
            </a:r>
          </a:p>
          <a:p>
            <a:r>
              <a:rPr lang="en-US" b="1" dirty="0">
                <a:solidFill>
                  <a:srgbClr val="FF0000"/>
                </a:solidFill>
              </a:rPr>
              <a:t>Tuberculosis, for example, shows up as a shadow on the lungs of an X-rayed patient. </a:t>
            </a:r>
          </a:p>
          <a:p>
            <a:r>
              <a:rPr lang="en-US" b="1" dirty="0">
                <a:solidFill>
                  <a:srgbClr val="0070C0"/>
                </a:solidFill>
              </a:rPr>
              <a:t>Bone </a:t>
            </a:r>
            <a:r>
              <a:rPr lang="en-US" b="1" dirty="0" err="1">
                <a:solidFill>
                  <a:srgbClr val="0070C0"/>
                </a:solidFill>
              </a:rPr>
              <a:t>tumours</a:t>
            </a:r>
            <a:r>
              <a:rPr lang="en-US" b="1" dirty="0">
                <a:solidFill>
                  <a:srgbClr val="0070C0"/>
                </a:solidFill>
              </a:rPr>
              <a:t> could also be seen in X-rayed patients too</a:t>
            </a:r>
            <a:r>
              <a:rPr lang="en-US" dirty="0"/>
              <a:t>. </a:t>
            </a:r>
          </a:p>
          <a:p>
            <a:r>
              <a:rPr lang="en-US" b="1" dirty="0">
                <a:solidFill>
                  <a:srgbClr val="FF0000"/>
                </a:solidFill>
              </a:rPr>
              <a:t>Exploration of internal organ function was possible too – a drink given to patients would show up on the X-ray as it travelled through the body.</a:t>
            </a:r>
          </a:p>
        </p:txBody>
      </p:sp>
      <p:pic>
        <p:nvPicPr>
          <p:cNvPr id="4" name="Picture 3">
            <a:extLst>
              <a:ext uri="{FF2B5EF4-FFF2-40B4-BE49-F238E27FC236}">
                <a16:creationId xmlns:a16="http://schemas.microsoft.com/office/drawing/2014/main" id="{CCED5329-A697-CD41-9B3F-5BDE12E81FE7}"/>
              </a:ext>
            </a:extLst>
          </p:cNvPr>
          <p:cNvPicPr>
            <a:picLocks noChangeAspect="1"/>
          </p:cNvPicPr>
          <p:nvPr/>
        </p:nvPicPr>
        <p:blipFill>
          <a:blip r:embed="rId2"/>
          <a:stretch>
            <a:fillRect/>
          </a:stretch>
        </p:blipFill>
        <p:spPr>
          <a:xfrm>
            <a:off x="447824" y="1521989"/>
            <a:ext cx="5507501" cy="5065189"/>
          </a:xfrm>
          <a:prstGeom prst="rect">
            <a:avLst/>
          </a:prstGeom>
        </p:spPr>
      </p:pic>
    </p:spTree>
    <p:extLst>
      <p:ext uri="{BB962C8B-B14F-4D97-AF65-F5344CB8AC3E}">
        <p14:creationId xmlns:p14="http://schemas.microsoft.com/office/powerpoint/2010/main" val="1484522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3267" y="1521989"/>
            <a:ext cx="5598272" cy="5139585"/>
          </a:xfrm>
        </p:spPr>
        <p:txBody>
          <a:bodyPr>
            <a:normAutofit lnSpcReduction="10000"/>
          </a:bodyPr>
          <a:lstStyle/>
          <a:p>
            <a:pPr marL="0" indent="0">
              <a:buNone/>
            </a:pPr>
            <a:r>
              <a:rPr lang="en-US" dirty="0"/>
              <a:t>Pasteur &amp; Koch led a breakthrough in understanding of disease. </a:t>
            </a:r>
            <a:r>
              <a:rPr lang="en-US" b="1" dirty="0">
                <a:solidFill>
                  <a:srgbClr val="FF0000"/>
                </a:solidFill>
              </a:rPr>
              <a:t>They gave others the basis for prevention and treatment. </a:t>
            </a:r>
            <a:r>
              <a:rPr lang="en-US" dirty="0"/>
              <a:t>It was a long time before Doctors &amp; Scientists fully accepted their ideas. Research &amp; Government Funding, however, drove large-scale testing and new technologies:</a:t>
            </a:r>
          </a:p>
          <a:p>
            <a:r>
              <a:rPr lang="en-US" b="1" dirty="0">
                <a:solidFill>
                  <a:srgbClr val="0070C0"/>
                </a:solidFill>
              </a:rPr>
              <a:t>More powerful Microscopes were developed – leading to the science of Bacteriology, helped by the developments in chemistry.</a:t>
            </a:r>
          </a:p>
          <a:p>
            <a:r>
              <a:rPr lang="en-US" b="1" dirty="0">
                <a:solidFill>
                  <a:srgbClr val="0070C0"/>
                </a:solidFill>
              </a:rPr>
              <a:t>Hypodermic needles were made, to inject medicines into the body.</a:t>
            </a:r>
          </a:p>
          <a:p>
            <a:pPr marL="0" indent="0">
              <a:buNone/>
            </a:pPr>
            <a:endParaRPr lang="en-US" b="1" dirty="0">
              <a:solidFill>
                <a:srgbClr val="FF0000"/>
              </a:solidFill>
            </a:endParaRPr>
          </a:p>
        </p:txBody>
      </p:sp>
      <p:pic>
        <p:nvPicPr>
          <p:cNvPr id="5" name="Picture 4">
            <a:extLst>
              <a:ext uri="{FF2B5EF4-FFF2-40B4-BE49-F238E27FC236}">
                <a16:creationId xmlns:a16="http://schemas.microsoft.com/office/drawing/2014/main" id="{1E40EC85-FB28-1443-9089-0E3CE02FC5FF}"/>
              </a:ext>
            </a:extLst>
          </p:cNvPr>
          <p:cNvPicPr>
            <a:picLocks noChangeAspect="1"/>
          </p:cNvPicPr>
          <p:nvPr/>
        </p:nvPicPr>
        <p:blipFill>
          <a:blip r:embed="rId2"/>
          <a:stretch>
            <a:fillRect/>
          </a:stretch>
        </p:blipFill>
        <p:spPr>
          <a:xfrm>
            <a:off x="9213362" y="196425"/>
            <a:ext cx="2743562" cy="6465149"/>
          </a:xfrm>
          <a:prstGeom prst="rect">
            <a:avLst/>
          </a:prstGeom>
        </p:spPr>
      </p:pic>
      <p:pic>
        <p:nvPicPr>
          <p:cNvPr id="6" name="Picture 5">
            <a:extLst>
              <a:ext uri="{FF2B5EF4-FFF2-40B4-BE49-F238E27FC236}">
                <a16:creationId xmlns:a16="http://schemas.microsoft.com/office/drawing/2014/main" id="{01E672C4-3F57-174B-B2F4-E82C6E58BBE2}"/>
              </a:ext>
            </a:extLst>
          </p:cNvPr>
          <p:cNvPicPr>
            <a:picLocks noChangeAspect="1"/>
          </p:cNvPicPr>
          <p:nvPr/>
        </p:nvPicPr>
        <p:blipFill>
          <a:blip r:embed="rId3"/>
          <a:stretch>
            <a:fillRect/>
          </a:stretch>
        </p:blipFill>
        <p:spPr>
          <a:xfrm>
            <a:off x="5709408" y="3259015"/>
            <a:ext cx="3656085" cy="3282462"/>
          </a:xfrm>
          <a:prstGeom prst="rect">
            <a:avLst/>
          </a:prstGeom>
        </p:spPr>
      </p:pic>
    </p:spTree>
    <p:extLst>
      <p:ext uri="{BB962C8B-B14F-4D97-AF65-F5344CB8AC3E}">
        <p14:creationId xmlns:p14="http://schemas.microsoft.com/office/powerpoint/2010/main" val="92811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15636" y="1863970"/>
            <a:ext cx="11649694" cy="4994030"/>
          </a:xfrm>
        </p:spPr>
        <p:txBody>
          <a:bodyPr>
            <a:normAutofit fontScale="77500" lnSpcReduction="20000"/>
          </a:bodyPr>
          <a:lstStyle/>
          <a:p>
            <a:pPr marL="0" indent="0" algn="ctr">
              <a:buNone/>
            </a:pPr>
            <a:r>
              <a:rPr lang="en-US" sz="7200" b="1" dirty="0"/>
              <a:t>How far did scientific </a:t>
            </a:r>
          </a:p>
          <a:p>
            <a:pPr marL="0" indent="0" algn="ctr">
              <a:buNone/>
            </a:pPr>
            <a:r>
              <a:rPr lang="en-US" sz="7200" b="1" dirty="0"/>
              <a:t>knowledge lead to changes </a:t>
            </a:r>
          </a:p>
          <a:p>
            <a:pPr marL="0" indent="0" algn="ctr">
              <a:buNone/>
            </a:pPr>
            <a:r>
              <a:rPr lang="en-US" sz="7200" b="1" dirty="0"/>
              <a:t>in medicine 1860-1905?</a:t>
            </a:r>
          </a:p>
          <a:p>
            <a:pPr marL="0" indent="0">
              <a:buNone/>
            </a:pPr>
            <a:r>
              <a:rPr lang="en-US" sz="4800" dirty="0"/>
              <a:t>You may use the following in your answer:</a:t>
            </a:r>
          </a:p>
          <a:p>
            <a:pPr lvl="3"/>
            <a:r>
              <a:rPr lang="en-US" sz="3800" dirty="0"/>
              <a:t>Pasteur’s Germ Theory</a:t>
            </a:r>
          </a:p>
          <a:p>
            <a:pPr lvl="3"/>
            <a:r>
              <a:rPr lang="en-US" sz="3800" dirty="0"/>
              <a:t>Blood Groups</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468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2804-E56D-6241-A544-871BA0906D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3BD62D-1255-BA46-BC6B-6EBA28EB38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1123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3. Accelerating Change, 1875-1905</a:t>
            </a:r>
          </a:p>
        </p:txBody>
      </p:sp>
    </p:spTree>
    <p:extLst>
      <p:ext uri="{BB962C8B-B14F-4D97-AF65-F5344CB8AC3E}">
        <p14:creationId xmlns:p14="http://schemas.microsoft.com/office/powerpoint/2010/main" val="43330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78189" y="1521989"/>
            <a:ext cx="5777134" cy="5139585"/>
          </a:xfrm>
        </p:spPr>
        <p:txBody>
          <a:bodyPr>
            <a:normAutofit/>
          </a:bodyPr>
          <a:lstStyle/>
          <a:p>
            <a:pPr marL="0" indent="0">
              <a:buNone/>
            </a:pPr>
            <a:r>
              <a:rPr lang="en-US" dirty="0"/>
              <a:t>Victorian blood transfusion attempts had often caused the death of the patients and nobody understood why. In 1901, however, Austrian </a:t>
            </a:r>
            <a:r>
              <a:rPr lang="en-US" b="1" dirty="0">
                <a:solidFill>
                  <a:srgbClr val="FF0000"/>
                </a:solidFill>
              </a:rPr>
              <a:t>Dr. Karl Landsteiner</a:t>
            </a:r>
            <a:r>
              <a:rPr lang="en-US" dirty="0"/>
              <a:t> discovered there were different blood groups – </a:t>
            </a:r>
            <a:r>
              <a:rPr lang="en-US" b="1" dirty="0">
                <a:solidFill>
                  <a:srgbClr val="FF0000"/>
                </a:solidFill>
              </a:rPr>
              <a:t>A, B + O</a:t>
            </a:r>
            <a:r>
              <a:rPr lang="en-US" dirty="0"/>
              <a:t>. A year later, in 1902, he identified a fourth blood group – </a:t>
            </a:r>
            <a:r>
              <a:rPr lang="en-US" b="1" dirty="0">
                <a:solidFill>
                  <a:srgbClr val="FF0000"/>
                </a:solidFill>
              </a:rPr>
              <a:t>AB</a:t>
            </a:r>
            <a:r>
              <a:rPr lang="en-US" dirty="0"/>
              <a:t>. Doctors soon realized that patients given a different blood group to their own would die. In 1907, Doctors discovered that </a:t>
            </a:r>
            <a:r>
              <a:rPr lang="en-US" b="1" dirty="0">
                <a:solidFill>
                  <a:srgbClr val="0070C0"/>
                </a:solidFill>
              </a:rPr>
              <a:t>type O blood</a:t>
            </a:r>
            <a:r>
              <a:rPr lang="en-US" dirty="0"/>
              <a:t> could be given safely to anyone whatever their blood group.</a:t>
            </a:r>
          </a:p>
        </p:txBody>
      </p:sp>
      <p:pic>
        <p:nvPicPr>
          <p:cNvPr id="5" name="Picture 4">
            <a:extLst>
              <a:ext uri="{FF2B5EF4-FFF2-40B4-BE49-F238E27FC236}">
                <a16:creationId xmlns:a16="http://schemas.microsoft.com/office/drawing/2014/main" id="{FE48FA86-26B5-A146-8ED9-48D18032EA50}"/>
              </a:ext>
            </a:extLst>
          </p:cNvPr>
          <p:cNvPicPr>
            <a:picLocks noChangeAspect="1"/>
          </p:cNvPicPr>
          <p:nvPr/>
        </p:nvPicPr>
        <p:blipFill>
          <a:blip r:embed="rId2"/>
          <a:stretch>
            <a:fillRect/>
          </a:stretch>
        </p:blipFill>
        <p:spPr>
          <a:xfrm>
            <a:off x="6096000" y="1521989"/>
            <a:ext cx="5917810" cy="5139585"/>
          </a:xfrm>
          <a:prstGeom prst="rect">
            <a:avLst/>
          </a:prstGeom>
        </p:spPr>
      </p:pic>
    </p:spTree>
    <p:extLst>
      <p:ext uri="{BB962C8B-B14F-4D97-AF65-F5344CB8AC3E}">
        <p14:creationId xmlns:p14="http://schemas.microsoft.com/office/powerpoint/2010/main" val="342225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896708" y="1496532"/>
            <a:ext cx="5976426" cy="5139585"/>
          </a:xfrm>
        </p:spPr>
        <p:txBody>
          <a:bodyPr>
            <a:normAutofit/>
          </a:bodyPr>
          <a:lstStyle/>
          <a:p>
            <a:pPr marL="0" indent="0">
              <a:buNone/>
            </a:pPr>
            <a:r>
              <a:rPr lang="en-US" dirty="0"/>
              <a:t>With the understanding of different blood groups, Doctors could carry out blood transfusions safely … as long as the blood given was from the right blood group. Surgery, at last, felt the huge impact of increased safety – the problem of blood loss had been solved, so patient death rates could lower as surgeons were no longer racing to complete operations. People with common blood disorders, too, could be given help to cope with them, rather than being left to die from them.</a:t>
            </a:r>
          </a:p>
        </p:txBody>
      </p:sp>
      <p:pic>
        <p:nvPicPr>
          <p:cNvPr id="4" name="Picture 3">
            <a:extLst>
              <a:ext uri="{FF2B5EF4-FFF2-40B4-BE49-F238E27FC236}">
                <a16:creationId xmlns:a16="http://schemas.microsoft.com/office/drawing/2014/main" id="{79AFF2C5-267F-2E41-B3BE-EF0C9042633C}"/>
              </a:ext>
            </a:extLst>
          </p:cNvPr>
          <p:cNvPicPr>
            <a:picLocks noChangeAspect="1"/>
          </p:cNvPicPr>
          <p:nvPr/>
        </p:nvPicPr>
        <p:blipFill>
          <a:blip r:embed="rId2"/>
          <a:stretch>
            <a:fillRect/>
          </a:stretch>
        </p:blipFill>
        <p:spPr>
          <a:xfrm>
            <a:off x="201637" y="1605169"/>
            <a:ext cx="5623169" cy="5030948"/>
          </a:xfrm>
          <a:prstGeom prst="rect">
            <a:avLst/>
          </a:prstGeom>
        </p:spPr>
      </p:pic>
    </p:spTree>
    <p:extLst>
      <p:ext uri="{BB962C8B-B14F-4D97-AF65-F5344CB8AC3E}">
        <p14:creationId xmlns:p14="http://schemas.microsoft.com/office/powerpoint/2010/main" val="1871829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29</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lnSpcReduction="10000"/>
          </a:bodyPr>
          <a:lstStyle/>
          <a:p>
            <a:pPr marL="0" indent="0" algn="ctr">
              <a:buNone/>
            </a:pPr>
            <a:r>
              <a:rPr lang="en-US" sz="7200" b="1" dirty="0" err="1">
                <a:solidFill>
                  <a:srgbClr val="7030A0"/>
                </a:solidFill>
              </a:rPr>
              <a:t>Anaemia</a:t>
            </a:r>
            <a:r>
              <a:rPr lang="en-US" sz="7200" b="1" dirty="0">
                <a:solidFill>
                  <a:srgbClr val="7030A0"/>
                </a:solidFill>
              </a:rPr>
              <a:t>, Hemophilia, Leukemia &amp; Jaundice </a:t>
            </a:r>
            <a:r>
              <a:rPr lang="en-US" sz="7200" b="1" dirty="0"/>
              <a:t>are common blood disorders. </a:t>
            </a:r>
          </a:p>
          <a:p>
            <a:pPr marL="0" indent="0" algn="ctr">
              <a:buNone/>
            </a:pPr>
            <a:r>
              <a:rPr lang="en-US" sz="7200" dirty="0"/>
              <a:t>Can you define them all after doing a bit of research?</a:t>
            </a:r>
          </a:p>
        </p:txBody>
      </p:sp>
    </p:spTree>
    <p:extLst>
      <p:ext uri="{BB962C8B-B14F-4D97-AF65-F5344CB8AC3E}">
        <p14:creationId xmlns:p14="http://schemas.microsoft.com/office/powerpoint/2010/main" val="264961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419D-AAB8-5140-8E14-CB2E053753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FE9831-F416-0444-8421-84A2EB1F18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34588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2543" y="1521989"/>
            <a:ext cx="5753688" cy="5139585"/>
          </a:xfrm>
        </p:spPr>
        <p:txBody>
          <a:bodyPr>
            <a:normAutofit lnSpcReduction="10000"/>
          </a:bodyPr>
          <a:lstStyle/>
          <a:p>
            <a:pPr marL="0" indent="0">
              <a:buNone/>
            </a:pPr>
            <a:r>
              <a:rPr lang="en-US" dirty="0"/>
              <a:t>Blood transfusions were not without their problems, however:</a:t>
            </a:r>
          </a:p>
          <a:p>
            <a:r>
              <a:rPr lang="en-US" b="1" dirty="0"/>
              <a:t>Blood donors had to be present during the operation.</a:t>
            </a:r>
          </a:p>
          <a:p>
            <a:r>
              <a:rPr lang="en-US" b="1" dirty="0"/>
              <a:t>It was not always possible to find a donor from the right blood group.</a:t>
            </a:r>
          </a:p>
          <a:p>
            <a:r>
              <a:rPr lang="en-US" b="1" dirty="0"/>
              <a:t>Blood starts to clot as soon as it leaves the body, blocking transfusion tubes.</a:t>
            </a:r>
          </a:p>
          <a:p>
            <a:pPr marL="0" indent="0">
              <a:buNone/>
            </a:pPr>
            <a:r>
              <a:rPr lang="en-US" dirty="0"/>
              <a:t>Scientific knowledge still needed to progress </a:t>
            </a:r>
            <a:r>
              <a:rPr lang="en-US" b="1" dirty="0">
                <a:solidFill>
                  <a:srgbClr val="FF0000"/>
                </a:solidFill>
              </a:rPr>
              <a:t>to develop methods to prevent blood clotting &amp; to develop technology to store blood properly</a:t>
            </a:r>
            <a:r>
              <a:rPr lang="en-US" dirty="0"/>
              <a:t>.</a:t>
            </a:r>
          </a:p>
        </p:txBody>
      </p:sp>
      <p:pic>
        <p:nvPicPr>
          <p:cNvPr id="4" name="Picture 3">
            <a:extLst>
              <a:ext uri="{FF2B5EF4-FFF2-40B4-BE49-F238E27FC236}">
                <a16:creationId xmlns:a16="http://schemas.microsoft.com/office/drawing/2014/main" id="{6E506C75-FF9A-1E47-9956-B307D4614A34}"/>
              </a:ext>
            </a:extLst>
          </p:cNvPr>
          <p:cNvPicPr>
            <a:picLocks noChangeAspect="1"/>
          </p:cNvPicPr>
          <p:nvPr/>
        </p:nvPicPr>
        <p:blipFill rotWithShape="1">
          <a:blip r:embed="rId2"/>
          <a:srcRect l="5101" t="4312" r="2683" b="2260"/>
          <a:stretch/>
        </p:blipFill>
        <p:spPr>
          <a:xfrm>
            <a:off x="5856346" y="1521989"/>
            <a:ext cx="6227109" cy="5054657"/>
          </a:xfrm>
          <a:prstGeom prst="rect">
            <a:avLst/>
          </a:prstGeom>
        </p:spPr>
      </p:pic>
    </p:spTree>
    <p:extLst>
      <p:ext uri="{BB962C8B-B14F-4D97-AF65-F5344CB8AC3E}">
        <p14:creationId xmlns:p14="http://schemas.microsoft.com/office/powerpoint/2010/main" val="403190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(d) Science &amp; Rapid Change in Medicine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571619" y="1571937"/>
            <a:ext cx="5418743" cy="5089637"/>
          </a:xfrm>
        </p:spPr>
        <p:txBody>
          <a:bodyPr>
            <a:normAutofit/>
          </a:bodyPr>
          <a:lstStyle/>
          <a:p>
            <a:pPr marL="0" indent="0">
              <a:buNone/>
            </a:pPr>
            <a:r>
              <a:rPr lang="en-US" dirty="0"/>
              <a:t>Pasteur &amp; Koch were key to rapid changes in scientific knowledge. Koch’s use of agar jelly to grow bacteria and use of dyes to stain bacteria made the study of many microorganisms much easier. </a:t>
            </a:r>
            <a:r>
              <a:rPr lang="en-US" b="1" dirty="0"/>
              <a:t>Koch found that certain dyes were taken up by specific microorganisms, so they could be seen more clearly under a microscope</a:t>
            </a:r>
            <a:r>
              <a:rPr lang="en-US" dirty="0"/>
              <a:t>. Although this helped the </a:t>
            </a:r>
            <a:r>
              <a:rPr lang="en-US"/>
              <a:t>understanding of many </a:t>
            </a:r>
            <a:r>
              <a:rPr lang="en-US" dirty="0"/>
              <a:t>diseases, it did not really help develop treatments for diseases.</a:t>
            </a:r>
          </a:p>
        </p:txBody>
      </p:sp>
      <p:pic>
        <p:nvPicPr>
          <p:cNvPr id="5" name="Picture 4">
            <a:extLst>
              <a:ext uri="{FF2B5EF4-FFF2-40B4-BE49-F238E27FC236}">
                <a16:creationId xmlns:a16="http://schemas.microsoft.com/office/drawing/2014/main" id="{5CB59145-AC85-BB4B-8EED-CA13D5A520A9}"/>
              </a:ext>
            </a:extLst>
          </p:cNvPr>
          <p:cNvPicPr>
            <a:picLocks noChangeAspect="1"/>
          </p:cNvPicPr>
          <p:nvPr/>
        </p:nvPicPr>
        <p:blipFill>
          <a:blip r:embed="rId2"/>
          <a:stretch>
            <a:fillRect/>
          </a:stretch>
        </p:blipFill>
        <p:spPr>
          <a:xfrm>
            <a:off x="201637" y="1571937"/>
            <a:ext cx="6204022" cy="5089637"/>
          </a:xfrm>
          <a:prstGeom prst="rect">
            <a:avLst/>
          </a:prstGeom>
        </p:spPr>
      </p:pic>
    </p:spTree>
    <p:extLst>
      <p:ext uri="{BB962C8B-B14F-4D97-AF65-F5344CB8AC3E}">
        <p14:creationId xmlns:p14="http://schemas.microsoft.com/office/powerpoint/2010/main" val="3129585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4739</TotalTime>
  <Words>1256</Words>
  <Application>Microsoft Macintosh PowerPoint</Application>
  <PresentationFormat>Widescreen</PresentationFormat>
  <Paragraphs>51</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Edexcel IGCSE History P2: Breadth Study B1</vt:lpstr>
      <vt:lpstr>PowerPoint Presentation</vt:lpstr>
      <vt:lpstr>Edexcel IGCSE History P2: Breadth Study B2</vt:lpstr>
      <vt:lpstr>(d) Science &amp; Rapid Change in Medicine</vt:lpstr>
      <vt:lpstr>(d) Science &amp; Rapid Change in Medicine</vt:lpstr>
      <vt:lpstr>Activity 29</vt:lpstr>
      <vt:lpstr>PowerPoint Presentation</vt:lpstr>
      <vt:lpstr>(d) Science &amp; Rapid Change in Medicine</vt:lpstr>
      <vt:lpstr>(d) Science &amp; Rapid Change in Medicine</vt:lpstr>
      <vt:lpstr>(d) Science &amp; Rapid Change in Medicine</vt:lpstr>
      <vt:lpstr>(d) Science &amp; Rapid Change in Medicine</vt:lpstr>
      <vt:lpstr>(d) Science &amp; Rapid Change in Medicine</vt:lpstr>
      <vt:lpstr>(d) Science &amp; Rapid Change in Medicine</vt:lpstr>
      <vt:lpstr>(d) Science &amp; Rapid Change in Medicine</vt:lpstr>
      <vt:lpstr>(d) Science &amp; Rapid Change in Medicine</vt:lpstr>
      <vt:lpstr>(d) Science &amp; Rapid Change in Medicine</vt:lpstr>
      <vt:lpstr>Exam-Style Question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69</cp:revision>
  <dcterms:created xsi:type="dcterms:W3CDTF">2021-05-05T18:42:06Z</dcterms:created>
  <dcterms:modified xsi:type="dcterms:W3CDTF">2021-10-26T02:22:15Z</dcterms:modified>
</cp:coreProperties>
</file>