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9" r:id="rId3"/>
    <p:sldId id="286" r:id="rId4"/>
    <p:sldId id="292" r:id="rId5"/>
    <p:sldId id="431" r:id="rId6"/>
    <p:sldId id="432" r:id="rId7"/>
    <p:sldId id="433" r:id="rId8"/>
    <p:sldId id="434" r:id="rId9"/>
    <p:sldId id="421" r:id="rId10"/>
    <p:sldId id="427" r:id="rId11"/>
    <p:sldId id="435" r:id="rId12"/>
    <p:sldId id="416" r:id="rId13"/>
    <p:sldId id="430" r:id="rId14"/>
    <p:sldId id="25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6"/>
    <p:restoredTop sz="94580"/>
  </p:normalViewPr>
  <p:slideViewPr>
    <p:cSldViewPr snapToGrid="0" snapToObjects="1">
      <p:cViewPr varScale="1">
        <p:scale>
          <a:sx n="121" d="100"/>
          <a:sy n="121"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10/13/21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10/13/21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10/13/21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419D-AAB8-5140-8E14-CB2E053753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FE9831-F416-0444-8421-84A2EB1F18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3458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72219" y="187552"/>
            <a:ext cx="11469189" cy="1325563"/>
          </a:xfrm>
        </p:spPr>
        <p:txBody>
          <a:bodyPr/>
          <a:lstStyle/>
          <a:p>
            <a:r>
              <a:rPr lang="en-US" b="1" dirty="0">
                <a:solidFill>
                  <a:srgbClr val="00B050"/>
                </a:solidFill>
              </a:rPr>
              <a:t>(c) Impact of Public Health Act, 1875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933507" y="1513115"/>
            <a:ext cx="7111347" cy="5157333"/>
          </a:xfrm>
        </p:spPr>
        <p:txBody>
          <a:bodyPr>
            <a:normAutofit/>
          </a:bodyPr>
          <a:lstStyle/>
          <a:p>
            <a:pPr marL="0" indent="0">
              <a:buNone/>
            </a:pPr>
            <a:r>
              <a:rPr lang="en-US" dirty="0"/>
              <a:t>The years 1875-1905 mark a significant shift in the Government approach to making changes in health, hygiene &amp; living standards legislation. While Government attitudes towards the role of Government, away from “Laissez-Faire” and towards leading changes, helping the newly enfranchised ordinary people to win votes was equally important too. A third important factor was the role of Science &amp; Technology. The new understanding of microorganisms and how diseases spread allowed emphasis on improving hygiene. Piped water and sewer systems were only possible due to new Victorian technology.</a:t>
            </a:r>
          </a:p>
        </p:txBody>
      </p:sp>
      <p:sp>
        <p:nvSpPr>
          <p:cNvPr id="5" name="AutoShape 4" descr="Cartoon, Gladstone kicking out Disraeli (Print #14312085). Cards">
            <a:extLst>
              <a:ext uri="{FF2B5EF4-FFF2-40B4-BE49-F238E27FC236}">
                <a16:creationId xmlns:a16="http://schemas.microsoft.com/office/drawing/2014/main" id="{59734D8F-542E-3548-B564-ECBDC23E04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9BB5166-C8C7-0C48-B6F9-D115C49D52C1}"/>
              </a:ext>
            </a:extLst>
          </p:cNvPr>
          <p:cNvPicPr>
            <a:picLocks noChangeAspect="1"/>
          </p:cNvPicPr>
          <p:nvPr/>
        </p:nvPicPr>
        <p:blipFill rotWithShape="1">
          <a:blip r:embed="rId2"/>
          <a:srcRect l="7526" r="9535"/>
          <a:stretch/>
        </p:blipFill>
        <p:spPr>
          <a:xfrm>
            <a:off x="147146" y="1652693"/>
            <a:ext cx="4784157" cy="5017755"/>
          </a:xfrm>
          <a:prstGeom prst="rect">
            <a:avLst/>
          </a:prstGeom>
        </p:spPr>
      </p:pic>
    </p:spTree>
    <p:extLst>
      <p:ext uri="{BB962C8B-B14F-4D97-AF65-F5344CB8AC3E}">
        <p14:creationId xmlns:p14="http://schemas.microsoft.com/office/powerpoint/2010/main" val="63884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15636" y="1999760"/>
            <a:ext cx="11649694" cy="4858239"/>
          </a:xfrm>
        </p:spPr>
        <p:txBody>
          <a:bodyPr>
            <a:normAutofit fontScale="92500" lnSpcReduction="20000"/>
          </a:bodyPr>
          <a:lstStyle/>
          <a:p>
            <a:pPr marL="0" indent="0" algn="ctr">
              <a:buNone/>
            </a:pPr>
            <a:r>
              <a:rPr lang="en-US" sz="7200" b="1" dirty="0"/>
              <a:t>How far did public health provision change 1848-1905?</a:t>
            </a:r>
          </a:p>
          <a:p>
            <a:pPr marL="0" indent="0">
              <a:buNone/>
            </a:pPr>
            <a:r>
              <a:rPr lang="en-US" sz="4800" dirty="0"/>
              <a:t>You may use the following in your answer:</a:t>
            </a:r>
          </a:p>
          <a:p>
            <a:pPr lvl="3"/>
            <a:r>
              <a:rPr lang="en-US" sz="3800" dirty="0"/>
              <a:t>Cholera Epidemics</a:t>
            </a:r>
          </a:p>
          <a:p>
            <a:pPr lvl="3"/>
            <a:r>
              <a:rPr lang="en-US" sz="3800"/>
              <a:t>Public Health Act, 1875</a:t>
            </a:r>
            <a:endParaRPr lang="en-US" sz="3800" dirty="0"/>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4685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62804-E56D-6241-A544-871BA0906D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3BD62D-1255-BA46-BC6B-6EBA28EB38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81123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2977438"/>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3. Accelerating Change, 1875-1905</a:t>
            </a:r>
          </a:p>
        </p:txBody>
      </p:sp>
    </p:spTree>
    <p:extLst>
      <p:ext uri="{BB962C8B-B14F-4D97-AF65-F5344CB8AC3E}">
        <p14:creationId xmlns:p14="http://schemas.microsoft.com/office/powerpoint/2010/main" val="433303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01637" y="196426"/>
            <a:ext cx="11469189" cy="1325563"/>
          </a:xfrm>
        </p:spPr>
        <p:txBody>
          <a:bodyPr/>
          <a:lstStyle/>
          <a:p>
            <a:r>
              <a:rPr lang="en-US" b="1" dirty="0">
                <a:solidFill>
                  <a:srgbClr val="00B050"/>
                </a:solidFill>
              </a:rPr>
              <a:t>(c) Impact of Public Health Act, 1875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6129" y="1845892"/>
            <a:ext cx="5062025" cy="4824557"/>
          </a:xfrm>
        </p:spPr>
        <p:txBody>
          <a:bodyPr>
            <a:normAutofit lnSpcReduction="10000"/>
          </a:bodyPr>
          <a:lstStyle/>
          <a:p>
            <a:pPr marL="0" indent="0">
              <a:buNone/>
            </a:pPr>
            <a:r>
              <a:rPr lang="en-US" dirty="0"/>
              <a:t>The 1866 Sanitary Act had made local authorities responsible for sewers, clean water &amp; street cleaning. </a:t>
            </a:r>
          </a:p>
          <a:p>
            <a:pPr marL="0" indent="0">
              <a:buNone/>
            </a:pPr>
            <a:r>
              <a:rPr lang="en-US" dirty="0"/>
              <a:t>But the Public Health Act, 1875 went even further – now Councils were responsible for a range of public health measures designed to tackle issues in health, hygiene and housing.</a:t>
            </a:r>
          </a:p>
          <a:p>
            <a:pPr marL="0" indent="0">
              <a:buNone/>
            </a:pPr>
            <a:r>
              <a:rPr lang="en-US" dirty="0"/>
              <a:t>The Public Health Act, 1875 was to have a huge impact on the UK.</a:t>
            </a:r>
          </a:p>
        </p:txBody>
      </p:sp>
      <p:graphicFrame>
        <p:nvGraphicFramePr>
          <p:cNvPr id="4" name="Table 4">
            <a:extLst>
              <a:ext uri="{FF2B5EF4-FFF2-40B4-BE49-F238E27FC236}">
                <a16:creationId xmlns:a16="http://schemas.microsoft.com/office/drawing/2014/main" id="{F965B00D-DF75-4F48-891E-B1B0F329300F}"/>
              </a:ext>
            </a:extLst>
          </p:cNvPr>
          <p:cNvGraphicFramePr>
            <a:graphicFrameLocks noGrp="1"/>
          </p:cNvGraphicFramePr>
          <p:nvPr>
            <p:extLst>
              <p:ext uri="{D42A27DB-BD31-4B8C-83A1-F6EECF244321}">
                <p14:modId xmlns:p14="http://schemas.microsoft.com/office/powerpoint/2010/main" val="239614818"/>
              </p:ext>
            </p:extLst>
          </p:nvPr>
        </p:nvGraphicFramePr>
        <p:xfrm>
          <a:off x="5158154" y="1371996"/>
          <a:ext cx="6832209" cy="5298453"/>
        </p:xfrm>
        <a:graphic>
          <a:graphicData uri="http://schemas.openxmlformats.org/drawingml/2006/table">
            <a:tbl>
              <a:tblPr firstRow="1" bandRow="1">
                <a:tableStyleId>{5C22544A-7EE6-4342-B048-85BDC9FD1C3A}</a:tableStyleId>
              </a:tblPr>
              <a:tblGrid>
                <a:gridCol w="6832209">
                  <a:extLst>
                    <a:ext uri="{9D8B030D-6E8A-4147-A177-3AD203B41FA5}">
                      <a16:colId xmlns:a16="http://schemas.microsoft.com/office/drawing/2014/main" val="1615420725"/>
                    </a:ext>
                  </a:extLst>
                </a:gridCol>
              </a:tblGrid>
              <a:tr h="583406">
                <a:tc>
                  <a:txBody>
                    <a:bodyPr/>
                    <a:lstStyle/>
                    <a:p>
                      <a:pPr algn="ctr"/>
                      <a:r>
                        <a:rPr lang="en-US" sz="2400" dirty="0"/>
                        <a:t>IMPACT OF THE PUBLIC HEALTH ACT, 1875</a:t>
                      </a:r>
                    </a:p>
                  </a:txBody>
                  <a:tcPr/>
                </a:tc>
                <a:extLst>
                  <a:ext uri="{0D108BD9-81ED-4DB2-BD59-A6C34878D82A}">
                    <a16:rowId xmlns:a16="http://schemas.microsoft.com/office/drawing/2014/main" val="127310510"/>
                  </a:ext>
                </a:extLst>
              </a:tr>
              <a:tr h="583406">
                <a:tc>
                  <a:txBody>
                    <a:bodyPr/>
                    <a:lstStyle/>
                    <a:p>
                      <a:pPr algn="ctr"/>
                      <a:r>
                        <a:rPr lang="en-US" sz="2400" dirty="0"/>
                        <a:t>Sewage properly treated could not contaminate water supplies, so </a:t>
                      </a:r>
                      <a:r>
                        <a:rPr lang="en-US" sz="2400" dirty="0">
                          <a:solidFill>
                            <a:srgbClr val="FF0000"/>
                          </a:solidFill>
                        </a:rPr>
                        <a:t>diseases risk was reduced</a:t>
                      </a:r>
                    </a:p>
                  </a:txBody>
                  <a:tcPr/>
                </a:tc>
                <a:extLst>
                  <a:ext uri="{0D108BD9-81ED-4DB2-BD59-A6C34878D82A}">
                    <a16:rowId xmlns:a16="http://schemas.microsoft.com/office/drawing/2014/main" val="3785607007"/>
                  </a:ext>
                </a:extLst>
              </a:tr>
              <a:tr h="495949">
                <a:tc>
                  <a:txBody>
                    <a:bodyPr/>
                    <a:lstStyle/>
                    <a:p>
                      <a:pPr algn="ctr"/>
                      <a:r>
                        <a:rPr lang="en-US" sz="2400" dirty="0"/>
                        <a:t>Factories dumping waste in Rivers made illegal</a:t>
                      </a:r>
                    </a:p>
                  </a:txBody>
                  <a:tcPr/>
                </a:tc>
                <a:extLst>
                  <a:ext uri="{0D108BD9-81ED-4DB2-BD59-A6C34878D82A}">
                    <a16:rowId xmlns:a16="http://schemas.microsoft.com/office/drawing/2014/main" val="2958765849"/>
                  </a:ext>
                </a:extLst>
              </a:tr>
              <a:tr h="583406">
                <a:tc>
                  <a:txBody>
                    <a:bodyPr/>
                    <a:lstStyle/>
                    <a:p>
                      <a:pPr algn="ctr"/>
                      <a:r>
                        <a:rPr lang="en-US" sz="2400" dirty="0"/>
                        <a:t>Clean water supply </a:t>
                      </a:r>
                      <a:r>
                        <a:rPr lang="en-US" sz="2400" dirty="0">
                          <a:solidFill>
                            <a:srgbClr val="FF0000"/>
                          </a:solidFill>
                        </a:rPr>
                        <a:t>reduced cholera &amp; typhoid cases</a:t>
                      </a:r>
                    </a:p>
                  </a:txBody>
                  <a:tcPr/>
                </a:tc>
                <a:extLst>
                  <a:ext uri="{0D108BD9-81ED-4DB2-BD59-A6C34878D82A}">
                    <a16:rowId xmlns:a16="http://schemas.microsoft.com/office/drawing/2014/main" val="2877224043"/>
                  </a:ext>
                </a:extLst>
              </a:tr>
              <a:tr h="583406">
                <a:tc>
                  <a:txBody>
                    <a:bodyPr/>
                    <a:lstStyle/>
                    <a:p>
                      <a:pPr algn="ctr"/>
                      <a:r>
                        <a:rPr lang="en-US" sz="2400" dirty="0"/>
                        <a:t>Street Lighting meant </a:t>
                      </a:r>
                      <a:r>
                        <a:rPr lang="en-US" sz="2400" dirty="0">
                          <a:solidFill>
                            <a:srgbClr val="FF0000"/>
                          </a:solidFill>
                        </a:rPr>
                        <a:t>rubbish &amp; dirt could be avoided</a:t>
                      </a:r>
                    </a:p>
                  </a:txBody>
                  <a:tcPr/>
                </a:tc>
                <a:extLst>
                  <a:ext uri="{0D108BD9-81ED-4DB2-BD59-A6C34878D82A}">
                    <a16:rowId xmlns:a16="http://schemas.microsoft.com/office/drawing/2014/main" val="3274082605"/>
                  </a:ext>
                </a:extLst>
              </a:tr>
              <a:tr h="583406">
                <a:tc>
                  <a:txBody>
                    <a:bodyPr/>
                    <a:lstStyle/>
                    <a:p>
                      <a:pPr algn="ctr"/>
                      <a:r>
                        <a:rPr lang="en-US" sz="2400" dirty="0"/>
                        <a:t>Medical Officer appointed to oversee Public Health</a:t>
                      </a:r>
                    </a:p>
                  </a:txBody>
                  <a:tcPr/>
                </a:tc>
                <a:extLst>
                  <a:ext uri="{0D108BD9-81ED-4DB2-BD59-A6C34878D82A}">
                    <a16:rowId xmlns:a16="http://schemas.microsoft.com/office/drawing/2014/main" val="3881214064"/>
                  </a:ext>
                </a:extLst>
              </a:tr>
              <a:tr h="583406">
                <a:tc>
                  <a:txBody>
                    <a:bodyPr/>
                    <a:lstStyle/>
                    <a:p>
                      <a:pPr algn="ctr"/>
                      <a:r>
                        <a:rPr lang="en-US" sz="2400" dirty="0"/>
                        <a:t>House Inspections for new houses ensured that they had sufficient light &amp; ventilation. Slums demolished</a:t>
                      </a:r>
                    </a:p>
                  </a:txBody>
                  <a:tcPr/>
                </a:tc>
                <a:extLst>
                  <a:ext uri="{0D108BD9-81ED-4DB2-BD59-A6C34878D82A}">
                    <a16:rowId xmlns:a16="http://schemas.microsoft.com/office/drawing/2014/main" val="592069705"/>
                  </a:ext>
                </a:extLst>
              </a:tr>
              <a:tr h="583406">
                <a:tc>
                  <a:txBody>
                    <a:bodyPr/>
                    <a:lstStyle/>
                    <a:p>
                      <a:pPr algn="ctr"/>
                      <a:r>
                        <a:rPr lang="en-US" sz="2400" dirty="0"/>
                        <a:t>Food Quality Inspectors reduced illnesses caused by eating poor quality goods or infected goods</a:t>
                      </a:r>
                    </a:p>
                  </a:txBody>
                  <a:tcPr/>
                </a:tc>
                <a:extLst>
                  <a:ext uri="{0D108BD9-81ED-4DB2-BD59-A6C34878D82A}">
                    <a16:rowId xmlns:a16="http://schemas.microsoft.com/office/drawing/2014/main" val="834765410"/>
                  </a:ext>
                </a:extLst>
              </a:tr>
            </a:tbl>
          </a:graphicData>
        </a:graphic>
      </p:graphicFrame>
    </p:spTree>
    <p:extLst>
      <p:ext uri="{BB962C8B-B14F-4D97-AF65-F5344CB8AC3E}">
        <p14:creationId xmlns:p14="http://schemas.microsoft.com/office/powerpoint/2010/main" val="342225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87569" y="187551"/>
            <a:ext cx="11469189" cy="1325563"/>
          </a:xfrm>
        </p:spPr>
        <p:txBody>
          <a:bodyPr/>
          <a:lstStyle/>
          <a:p>
            <a:r>
              <a:rPr lang="en-US" b="1" dirty="0">
                <a:solidFill>
                  <a:srgbClr val="00B050"/>
                </a:solidFill>
              </a:rPr>
              <a:t>(c) Impact of Public Health Act, 1875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828268" y="1525674"/>
            <a:ext cx="6281670" cy="5344886"/>
          </a:xfrm>
        </p:spPr>
        <p:txBody>
          <a:bodyPr>
            <a:normAutofit/>
          </a:bodyPr>
          <a:lstStyle/>
          <a:p>
            <a:pPr marL="0" indent="0">
              <a:buNone/>
            </a:pPr>
            <a:r>
              <a:rPr lang="en-US" dirty="0"/>
              <a:t>Local Councils could charge taxes to pay for the improvements to be carried out. The task of doing the improvements was daunting, however, as sewer tunnels needed to be dug by a large workforce with appropriate technology. </a:t>
            </a:r>
          </a:p>
          <a:p>
            <a:pPr marL="0" indent="0">
              <a:buNone/>
            </a:pPr>
            <a:r>
              <a:rPr lang="en-US" dirty="0" err="1"/>
              <a:t>Bazalgette’s</a:t>
            </a:r>
            <a:r>
              <a:rPr lang="en-US" dirty="0"/>
              <a:t> sewer-system in London had 21,000km of sewers feeding 6 interceptor sewers and just digging out these 6 interceptors involved moving 2.7 million cubic </a:t>
            </a:r>
            <a:r>
              <a:rPr lang="en-US" dirty="0" err="1"/>
              <a:t>metres</a:t>
            </a:r>
            <a:r>
              <a:rPr lang="en-US" dirty="0"/>
              <a:t> of earth &amp; laying 300 million bricks with 670,000 cubic </a:t>
            </a:r>
            <a:r>
              <a:rPr lang="en-US" dirty="0" err="1"/>
              <a:t>metres</a:t>
            </a:r>
            <a:r>
              <a:rPr lang="en-US" dirty="0"/>
              <a:t> of concrete &amp; Portland cement.</a:t>
            </a:r>
          </a:p>
        </p:txBody>
      </p:sp>
      <p:pic>
        <p:nvPicPr>
          <p:cNvPr id="5" name="Picture 4">
            <a:extLst>
              <a:ext uri="{FF2B5EF4-FFF2-40B4-BE49-F238E27FC236}">
                <a16:creationId xmlns:a16="http://schemas.microsoft.com/office/drawing/2014/main" id="{26520D88-3C08-974D-9E0A-061E0D04F9C6}"/>
              </a:ext>
            </a:extLst>
          </p:cNvPr>
          <p:cNvPicPr>
            <a:picLocks noChangeAspect="1"/>
          </p:cNvPicPr>
          <p:nvPr/>
        </p:nvPicPr>
        <p:blipFill>
          <a:blip r:embed="rId2"/>
          <a:stretch>
            <a:fillRect/>
          </a:stretch>
        </p:blipFill>
        <p:spPr>
          <a:xfrm>
            <a:off x="187569" y="1513114"/>
            <a:ext cx="5548924" cy="5063531"/>
          </a:xfrm>
          <a:prstGeom prst="rect">
            <a:avLst/>
          </a:prstGeom>
        </p:spPr>
      </p:pic>
    </p:spTree>
    <p:extLst>
      <p:ext uri="{BB962C8B-B14F-4D97-AF65-F5344CB8AC3E}">
        <p14:creationId xmlns:p14="http://schemas.microsoft.com/office/powerpoint/2010/main" val="3016680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361405" y="231704"/>
            <a:ext cx="11469189" cy="1325563"/>
          </a:xfrm>
        </p:spPr>
        <p:txBody>
          <a:bodyPr/>
          <a:lstStyle/>
          <a:p>
            <a:r>
              <a:rPr lang="en-US" b="1" dirty="0">
                <a:solidFill>
                  <a:srgbClr val="00B050"/>
                </a:solidFill>
              </a:rPr>
              <a:t>(c) Impact of Public Health Act, 1875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61406" y="1845892"/>
            <a:ext cx="5207056" cy="4824557"/>
          </a:xfrm>
        </p:spPr>
        <p:txBody>
          <a:bodyPr>
            <a:normAutofit/>
          </a:bodyPr>
          <a:lstStyle/>
          <a:p>
            <a:pPr marL="0" indent="0">
              <a:buNone/>
            </a:pPr>
            <a:r>
              <a:rPr lang="en-US" dirty="0"/>
              <a:t>The technological advances that went alongside improvements in public health were:</a:t>
            </a:r>
          </a:p>
          <a:p>
            <a:r>
              <a:rPr lang="en-US" b="1" dirty="0"/>
              <a:t>Use of pipes for water supplies.</a:t>
            </a:r>
          </a:p>
          <a:p>
            <a:r>
              <a:rPr lang="en-US" b="1" dirty="0"/>
              <a:t>Use of pipes for gas lighting.</a:t>
            </a:r>
          </a:p>
          <a:p>
            <a:r>
              <a:rPr lang="en-US" b="1" dirty="0"/>
              <a:t>Use of Steam-powered engines in </a:t>
            </a:r>
            <a:r>
              <a:rPr lang="en-US" b="1" dirty="0" err="1"/>
              <a:t>Bazalgette’s</a:t>
            </a:r>
            <a:r>
              <a:rPr lang="en-US" b="1" dirty="0"/>
              <a:t> sewage-system pumping stations.</a:t>
            </a:r>
          </a:p>
        </p:txBody>
      </p:sp>
      <p:pic>
        <p:nvPicPr>
          <p:cNvPr id="5" name="Picture 4">
            <a:extLst>
              <a:ext uri="{FF2B5EF4-FFF2-40B4-BE49-F238E27FC236}">
                <a16:creationId xmlns:a16="http://schemas.microsoft.com/office/drawing/2014/main" id="{72D5A0C6-B7A7-E941-B4B7-539A7D86E839}"/>
              </a:ext>
            </a:extLst>
          </p:cNvPr>
          <p:cNvPicPr>
            <a:picLocks noChangeAspect="1"/>
          </p:cNvPicPr>
          <p:nvPr/>
        </p:nvPicPr>
        <p:blipFill>
          <a:blip r:embed="rId2"/>
          <a:stretch>
            <a:fillRect/>
          </a:stretch>
        </p:blipFill>
        <p:spPr>
          <a:xfrm>
            <a:off x="5568462" y="2770935"/>
            <a:ext cx="5207056" cy="3899514"/>
          </a:xfrm>
          <a:prstGeom prst="rect">
            <a:avLst/>
          </a:prstGeom>
        </p:spPr>
      </p:pic>
      <p:pic>
        <p:nvPicPr>
          <p:cNvPr id="6" name="Picture 5">
            <a:extLst>
              <a:ext uri="{FF2B5EF4-FFF2-40B4-BE49-F238E27FC236}">
                <a16:creationId xmlns:a16="http://schemas.microsoft.com/office/drawing/2014/main" id="{CAE694B4-9CD6-6844-95A3-944013521681}"/>
              </a:ext>
            </a:extLst>
          </p:cNvPr>
          <p:cNvPicPr>
            <a:picLocks noChangeAspect="1"/>
          </p:cNvPicPr>
          <p:nvPr/>
        </p:nvPicPr>
        <p:blipFill rotWithShape="1">
          <a:blip r:embed="rId3"/>
          <a:srcRect t="11453" r="18091" b="30256"/>
          <a:stretch/>
        </p:blipFill>
        <p:spPr>
          <a:xfrm>
            <a:off x="8946920" y="231704"/>
            <a:ext cx="3051630" cy="2895599"/>
          </a:xfrm>
          <a:prstGeom prst="rect">
            <a:avLst/>
          </a:prstGeom>
        </p:spPr>
      </p:pic>
    </p:spTree>
    <p:extLst>
      <p:ext uri="{BB962C8B-B14F-4D97-AF65-F5344CB8AC3E}">
        <p14:creationId xmlns:p14="http://schemas.microsoft.com/office/powerpoint/2010/main" val="258643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72219" y="187552"/>
            <a:ext cx="11469189" cy="1325563"/>
          </a:xfrm>
        </p:spPr>
        <p:txBody>
          <a:bodyPr/>
          <a:lstStyle/>
          <a:p>
            <a:r>
              <a:rPr lang="en-US" b="1" dirty="0">
                <a:solidFill>
                  <a:srgbClr val="00B050"/>
                </a:solidFill>
              </a:rPr>
              <a:t>(c) Impact of Public Health Act, 1875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649625" y="1642499"/>
            <a:ext cx="7395229" cy="5027949"/>
          </a:xfrm>
        </p:spPr>
        <p:txBody>
          <a:bodyPr>
            <a:normAutofit fontScale="92500"/>
          </a:bodyPr>
          <a:lstStyle/>
          <a:p>
            <a:pPr marL="0" indent="0">
              <a:buNone/>
            </a:pPr>
            <a:r>
              <a:rPr lang="en-US" dirty="0"/>
              <a:t>Other Acts of Parliament also improved Public Health:</a:t>
            </a:r>
          </a:p>
          <a:p>
            <a:r>
              <a:rPr lang="en-US" b="1" dirty="0">
                <a:solidFill>
                  <a:srgbClr val="FF0000"/>
                </a:solidFill>
              </a:rPr>
              <a:t>Artisan Dwellings Act, 1875 </a:t>
            </a:r>
            <a:r>
              <a:rPr lang="en-US" dirty="0"/>
              <a:t>gave councils power to demolish slum housing.</a:t>
            </a:r>
          </a:p>
          <a:p>
            <a:r>
              <a:rPr lang="en-US" b="1" dirty="0">
                <a:solidFill>
                  <a:srgbClr val="FF0000"/>
                </a:solidFill>
              </a:rPr>
              <a:t>Food &amp; Drugs Act, 1875 </a:t>
            </a:r>
            <a:r>
              <a:rPr lang="en-US" dirty="0"/>
              <a:t>tried to improve food standards; butchers painted meat red &amp; sand was mixed into flour!</a:t>
            </a:r>
          </a:p>
          <a:p>
            <a:r>
              <a:rPr lang="en-US" b="1" dirty="0">
                <a:solidFill>
                  <a:srgbClr val="FF0000"/>
                </a:solidFill>
              </a:rPr>
              <a:t>River Pollution Prevention Act, 1876 </a:t>
            </a:r>
            <a:r>
              <a:rPr lang="en-US" dirty="0"/>
              <a:t>made it illegal to dump waste, including chemicals, into rivers.</a:t>
            </a:r>
          </a:p>
          <a:p>
            <a:r>
              <a:rPr lang="en-US" b="1" dirty="0">
                <a:solidFill>
                  <a:srgbClr val="FF0000"/>
                </a:solidFill>
              </a:rPr>
              <a:t>Infectious Disease (Notification) Act, 1889 </a:t>
            </a:r>
            <a:r>
              <a:rPr lang="en-US" dirty="0"/>
              <a:t>ordered householders or doctors in London to report any infectious disease cases to the Medical Officer. This was extended to the rest of the UK in 1899.</a:t>
            </a:r>
          </a:p>
        </p:txBody>
      </p:sp>
      <p:pic>
        <p:nvPicPr>
          <p:cNvPr id="6" name="Picture 5">
            <a:extLst>
              <a:ext uri="{FF2B5EF4-FFF2-40B4-BE49-F238E27FC236}">
                <a16:creationId xmlns:a16="http://schemas.microsoft.com/office/drawing/2014/main" id="{F7D56B17-AE85-0749-9A47-59AC4A247DC0}"/>
              </a:ext>
            </a:extLst>
          </p:cNvPr>
          <p:cNvPicPr>
            <a:picLocks noChangeAspect="1"/>
          </p:cNvPicPr>
          <p:nvPr/>
        </p:nvPicPr>
        <p:blipFill rotWithShape="1">
          <a:blip r:embed="rId2"/>
          <a:srcRect r="6951"/>
          <a:stretch/>
        </p:blipFill>
        <p:spPr>
          <a:xfrm>
            <a:off x="146544" y="1642499"/>
            <a:ext cx="4503081" cy="5027949"/>
          </a:xfrm>
          <a:prstGeom prst="rect">
            <a:avLst/>
          </a:prstGeom>
        </p:spPr>
      </p:pic>
    </p:spTree>
    <p:extLst>
      <p:ext uri="{BB962C8B-B14F-4D97-AF65-F5344CB8AC3E}">
        <p14:creationId xmlns:p14="http://schemas.microsoft.com/office/powerpoint/2010/main" val="328138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6129" y="187551"/>
            <a:ext cx="11469189" cy="1325563"/>
          </a:xfrm>
        </p:spPr>
        <p:txBody>
          <a:bodyPr/>
          <a:lstStyle/>
          <a:p>
            <a:r>
              <a:rPr lang="en-US" b="1" dirty="0">
                <a:solidFill>
                  <a:srgbClr val="00B050"/>
                </a:solidFill>
              </a:rPr>
              <a:t>(c) Impact of Public Health Act, 1875</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6128" y="1513114"/>
            <a:ext cx="3992395" cy="5157335"/>
          </a:xfrm>
        </p:spPr>
        <p:txBody>
          <a:bodyPr>
            <a:normAutofit/>
          </a:bodyPr>
          <a:lstStyle/>
          <a:p>
            <a:pPr marL="0" indent="0">
              <a:buNone/>
            </a:pPr>
            <a:r>
              <a:rPr lang="en-US" dirty="0"/>
              <a:t>The Infectious Disease (Notification) Act 1889 led to building of </a:t>
            </a:r>
            <a:r>
              <a:rPr lang="en-US" b="1" dirty="0"/>
              <a:t>Isolation Hospitals</a:t>
            </a:r>
            <a:r>
              <a:rPr lang="en-US" dirty="0"/>
              <a:t>. In London, </a:t>
            </a:r>
            <a:r>
              <a:rPr lang="en-US" b="1" dirty="0">
                <a:solidFill>
                  <a:srgbClr val="FF0000"/>
                </a:solidFill>
              </a:rPr>
              <a:t>Park Hospital</a:t>
            </a:r>
            <a:r>
              <a:rPr lang="en-US" dirty="0"/>
              <a:t> was opened in 1897; one of 5 infectious disease hospitals. It had </a:t>
            </a:r>
            <a:r>
              <a:rPr lang="en-US" b="1" dirty="0">
                <a:solidFill>
                  <a:srgbClr val="FF0000"/>
                </a:solidFill>
              </a:rPr>
              <a:t>48 wards for up to 368 Scarlet Fever patients </a:t>
            </a:r>
            <a:r>
              <a:rPr lang="en-US" dirty="0"/>
              <a:t>&amp; </a:t>
            </a:r>
            <a:r>
              <a:rPr lang="en-US" b="1" dirty="0">
                <a:solidFill>
                  <a:srgbClr val="0070C0"/>
                </a:solidFill>
              </a:rPr>
              <a:t>24 wards for up to 120 Diphtheria patients</a:t>
            </a:r>
            <a:r>
              <a:rPr lang="en-US" dirty="0"/>
              <a:t>. A larger space between all patients allowed isolation.</a:t>
            </a:r>
          </a:p>
        </p:txBody>
      </p:sp>
      <p:pic>
        <p:nvPicPr>
          <p:cNvPr id="5" name="Picture 4">
            <a:extLst>
              <a:ext uri="{FF2B5EF4-FFF2-40B4-BE49-F238E27FC236}">
                <a16:creationId xmlns:a16="http://schemas.microsoft.com/office/drawing/2014/main" id="{AC25D0DE-F6F0-FF43-B0E2-89132D60E012}"/>
              </a:ext>
            </a:extLst>
          </p:cNvPr>
          <p:cNvPicPr>
            <a:picLocks noChangeAspect="1"/>
          </p:cNvPicPr>
          <p:nvPr/>
        </p:nvPicPr>
        <p:blipFill>
          <a:blip r:embed="rId2"/>
          <a:stretch>
            <a:fillRect/>
          </a:stretch>
        </p:blipFill>
        <p:spPr>
          <a:xfrm>
            <a:off x="4204137" y="1513114"/>
            <a:ext cx="7891733" cy="5157335"/>
          </a:xfrm>
          <a:prstGeom prst="rect">
            <a:avLst/>
          </a:prstGeom>
        </p:spPr>
      </p:pic>
    </p:spTree>
    <p:extLst>
      <p:ext uri="{BB962C8B-B14F-4D97-AF65-F5344CB8AC3E}">
        <p14:creationId xmlns:p14="http://schemas.microsoft.com/office/powerpoint/2010/main" val="456149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28</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798459"/>
          </a:xfrm>
        </p:spPr>
        <p:txBody>
          <a:bodyPr>
            <a:normAutofit/>
          </a:bodyPr>
          <a:lstStyle/>
          <a:p>
            <a:pPr marL="0" indent="0" algn="ctr">
              <a:buNone/>
            </a:pPr>
            <a:r>
              <a:rPr lang="en-US" sz="7200" b="1" dirty="0"/>
              <a:t>There were 7 other UK Fever Hospitals alongside Park. </a:t>
            </a:r>
          </a:p>
          <a:p>
            <a:pPr marL="0" indent="0" algn="ctr">
              <a:buNone/>
            </a:pPr>
            <a:r>
              <a:rPr lang="en-US" sz="7200" dirty="0"/>
              <a:t>Can you name them all after doing a bit of research?</a:t>
            </a:r>
          </a:p>
        </p:txBody>
      </p:sp>
    </p:spTree>
    <p:extLst>
      <p:ext uri="{BB962C8B-B14F-4D97-AF65-F5344CB8AC3E}">
        <p14:creationId xmlns:p14="http://schemas.microsoft.com/office/powerpoint/2010/main" val="264961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4462</TotalTime>
  <Words>687</Words>
  <Application>Microsoft Macintosh PowerPoint</Application>
  <PresentationFormat>Widescreen</PresentationFormat>
  <Paragraphs>47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Edexcel IGCSE History P2: Breadth Study B1</vt:lpstr>
      <vt:lpstr>PowerPoint Presentation</vt:lpstr>
      <vt:lpstr>Edexcel IGCSE History P2: Breadth Study B2</vt:lpstr>
      <vt:lpstr>(c) Impact of Public Health Act, 1875</vt:lpstr>
      <vt:lpstr>(c) Impact of Public Health Act, 1875</vt:lpstr>
      <vt:lpstr>(c) Impact of Public Health Act, 1875</vt:lpstr>
      <vt:lpstr>(c) Impact of Public Health Act, 1875</vt:lpstr>
      <vt:lpstr>(c) Impact of Public Health Act, 1875</vt:lpstr>
      <vt:lpstr>Activity 28</vt:lpstr>
      <vt:lpstr>PowerPoint Presentation</vt:lpstr>
      <vt:lpstr>(c) Impact of Public Health Act, 1875</vt:lpstr>
      <vt:lpstr>Exam-Style Question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64</cp:revision>
  <dcterms:created xsi:type="dcterms:W3CDTF">2021-05-05T18:42:06Z</dcterms:created>
  <dcterms:modified xsi:type="dcterms:W3CDTF">2021-10-14T02:32:10Z</dcterms:modified>
</cp:coreProperties>
</file>