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6" r:id="rId4"/>
    <p:sldId id="292" r:id="rId5"/>
    <p:sldId id="420" r:id="rId6"/>
    <p:sldId id="421" r:id="rId7"/>
    <p:sldId id="427" r:id="rId8"/>
    <p:sldId id="422" r:id="rId9"/>
    <p:sldId id="423" r:id="rId10"/>
    <p:sldId id="424" r:id="rId11"/>
    <p:sldId id="425" r:id="rId12"/>
    <p:sldId id="429" r:id="rId13"/>
    <p:sldId id="426" r:id="rId14"/>
    <p:sldId id="43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755-375F-2244-BEDD-70BAECD90497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B4D-3BD1-4E4B-A2B0-D198BE80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443-B9D3-6444-B5B1-AA82955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13CC-26F8-9A4D-BAAA-2E226A85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A56F-470B-C545-AA54-9D9A78DD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F0B2-AD6B-9B48-89F3-F6695F4D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827-465E-8846-90A6-6572347E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40F-5F1C-004A-8D61-289D32D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EC0E-84B0-1242-878D-2E61705A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B664-F0C5-184B-B3D7-72B4A3A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4A1-C358-BF44-9F43-804E630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89D7-592F-8448-85E5-AD49DA9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6323-6857-F54C-84B4-D0749726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4E33-9DE5-8044-96AD-E6A03647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BD10-7199-CD4E-A70D-6BFBB8D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7EB2-0C42-5E4A-A3B3-085ABA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5AA-10EA-8A43-8EE2-316789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001-B610-C64A-A741-055E361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80F-8D8D-0542-BE38-11DAAB85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C8BD-9D9F-F64D-81EF-6FAF4B54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3584-566B-6841-804F-1FB4E803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D3F7-6C9D-5148-AC26-246EC44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65FB-A55E-C84B-B19F-971AF09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87E9-9024-DA4A-8542-8989FDF0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36EB-438F-F04A-813A-153E0B1B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C055-B43E-4646-8CD4-7E696729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17F8-F452-DB4B-91CE-59DA817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BC3-1034-3A49-98DA-91D552F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0566-D7E8-264C-BCA0-5B0BF93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4F6F-842B-804B-A059-E2F1074C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A8D6-CBD8-5B49-B186-1D291AE1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545-7A0C-8747-BFE5-3E834F4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09BE-DF96-5D40-90C8-04F8A0E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18F5-B0E3-B143-9D47-CCF4DA4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ADEC-3768-CB41-ACC8-691AEBC5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313A-8AE3-1E42-B50A-470A15BE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54E6-B58F-EF4E-8224-DEFAA1378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B8A0-F154-8543-BA09-33E4BD92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A9BB-966B-1C4B-877B-6BD7D9A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B314-53C8-1547-B8A5-C1F84F8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7784-FA06-2A43-BF25-6826030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68E8-739F-6E41-8CB1-8A93ED14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6EF19-A8DF-3946-8406-AF5DF078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54E-7F41-DB44-BDB5-809BA6D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E67B-CAE5-A645-810A-7BFC1AD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89AB-9E01-2741-9EC8-E64D0DF6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73B2-EE38-C747-957C-647CBE7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E609-9FAD-9D4C-B38E-C7002AF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9CB5-1E73-3040-B49C-97269729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4B7-906A-384A-99A7-36AF591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63A03-1BB8-904B-830C-3F52E3B0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2C40-00C5-2E40-9EF4-C48E8BC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BD48-4F3A-C74B-94C5-E12356F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4644-343A-C247-A1C5-5B872A2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9DE-CE6E-C947-838C-A8F870B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60C-0219-6E40-9E27-0EB53927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4F7AE-FF0E-ED48-9F14-FB4C7522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1EFAB-F79D-194D-AB2A-B6248EA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1DF5-E77E-3F47-9F6C-9069ED2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FBCA-18B1-C64F-8103-B6180DA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EBCB7-B0FD-724C-83DF-CF59E50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3DC2-08FA-6443-B18C-5BFE7550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D51A-1CB7-E74C-8E08-FFB22224D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00F5-199C-7440-82DF-49BD86033751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A122-4EBB-6D42-B890-26711A6F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E83-B569-3F4C-A3AA-9B922BF9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B1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Changes in Medicine,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1848-1948</a:t>
            </a:r>
          </a:p>
        </p:txBody>
      </p:sp>
    </p:spTree>
    <p:extLst>
      <p:ext uri="{BB962C8B-B14F-4D97-AF65-F5344CB8AC3E}">
        <p14:creationId xmlns:p14="http://schemas.microsoft.com/office/powerpoint/2010/main" val="29495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(b) Aseptic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60" y="1690688"/>
            <a:ext cx="7156071" cy="497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improvements in surgical conditions &amp; techniques during Queen Victoria’s reign had made surgery safer for patients and allowed surgeons to carry out more complex operations. </a:t>
            </a:r>
            <a:r>
              <a:rPr lang="en-US" b="1" dirty="0">
                <a:solidFill>
                  <a:srgbClr val="0070C0"/>
                </a:solidFill>
              </a:rPr>
              <a:t>When Queen Victoria’s son, Edward VII, was supposed to be at his coronation, he was on the operating table with appendicitis!</a:t>
            </a:r>
            <a:r>
              <a:rPr lang="en-US" dirty="0"/>
              <a:t> The huge celebration had to be cancelled at short notice. Fortunately, the Royal Surgeon had carried out the operation over 1,000 times before, so </a:t>
            </a:r>
            <a:r>
              <a:rPr lang="en-US" b="1" dirty="0">
                <a:solidFill>
                  <a:srgbClr val="FF0000"/>
                </a:solidFill>
              </a:rPr>
              <a:t>the coronation of Edward VII was only postponed from 26 June to 2 August 1902</a:t>
            </a:r>
            <a:r>
              <a:rPr lang="en-US" dirty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dward VII - Wikipedia">
            <a:extLst>
              <a:ext uri="{FF2B5EF4-FFF2-40B4-BE49-F238E27FC236}">
                <a16:creationId xmlns:a16="http://schemas.microsoft.com/office/drawing/2014/main" id="{5A9ABCDD-F5B9-F14E-8913-3DFF6538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1" y="257943"/>
            <a:ext cx="4079800" cy="63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4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825624"/>
            <a:ext cx="11768445" cy="4798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In 1883, Joseph Lister was the first doctor to be knighted. </a:t>
            </a:r>
            <a:r>
              <a:rPr lang="en-US" sz="7200" dirty="0"/>
              <a:t>Why was his contribution </a:t>
            </a:r>
          </a:p>
          <a:p>
            <a:pPr marL="0" indent="0" algn="ctr">
              <a:buNone/>
            </a:pPr>
            <a:r>
              <a:rPr lang="en-US" sz="7200" dirty="0"/>
              <a:t>to surgery so important?</a:t>
            </a:r>
          </a:p>
        </p:txBody>
      </p:sp>
    </p:spTree>
    <p:extLst>
      <p:ext uri="{BB962C8B-B14F-4D97-AF65-F5344CB8AC3E}">
        <p14:creationId xmlns:p14="http://schemas.microsoft.com/office/powerpoint/2010/main" val="62036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B649-5177-4A48-8E9E-EC899F30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5D38-7B18-B94C-8CCD-88A982D6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Exam-Style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825625"/>
            <a:ext cx="11288110" cy="4777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Explain </a:t>
            </a:r>
            <a:r>
              <a:rPr lang="en-US" sz="7200" b="1" dirty="0"/>
              <a:t>two</a:t>
            </a:r>
            <a:r>
              <a:rPr lang="en-US" sz="7200" dirty="0"/>
              <a:t> causes of improvements in surgery </a:t>
            </a:r>
          </a:p>
          <a:p>
            <a:pPr marL="0" indent="0" algn="ctr">
              <a:buNone/>
            </a:pPr>
            <a:r>
              <a:rPr lang="en-US" sz="7200" dirty="0"/>
              <a:t>in the years 1848-1905.        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(8 marks)</a:t>
            </a:r>
          </a:p>
        </p:txBody>
      </p:sp>
    </p:spTree>
    <p:extLst>
      <p:ext uri="{BB962C8B-B14F-4D97-AF65-F5344CB8AC3E}">
        <p14:creationId xmlns:p14="http://schemas.microsoft.com/office/powerpoint/2010/main" val="117218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2804-E56D-6241-A544-871BA090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D62D-1255-BA46-BC6B-6EBA28EB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0DD5-B7A9-2840-ACB0-700A238F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61FD-2BF4-E64D-B941-7A02CCF8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03915-0292-4441-B846-B2337FA1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82" y="103659"/>
            <a:ext cx="4432300" cy="3325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16692-9DAD-A742-98C8-F3185598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02" y="3553920"/>
            <a:ext cx="3050080" cy="3050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0F0666-2C0A-6A41-81DD-EC9738E2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405" y="3429000"/>
            <a:ext cx="5246242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8F83F-9BDD-5F4C-9E14-610BDD363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80" y="3804745"/>
            <a:ext cx="1988076" cy="2949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BF170-7DEF-C748-A3A4-DFBAB2AB5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18" y="103659"/>
            <a:ext cx="2655523" cy="3627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8E2093-0B91-0142-B9D4-BEA3C0B0DA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43" r="9257"/>
          <a:stretch/>
        </p:blipFill>
        <p:spPr>
          <a:xfrm>
            <a:off x="2896967" y="103658"/>
            <a:ext cx="2347695" cy="3627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196B6-7FBB-4449-81E9-CA2D5EB49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718" y="3804745"/>
            <a:ext cx="1988076" cy="2953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C4B8C-B423-9345-A974-7D2AF1D78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557" y="103658"/>
            <a:ext cx="2179529" cy="33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25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B2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951" y="3150093"/>
            <a:ext cx="10258097" cy="29774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Changes in Medicine,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1848-1948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3. Accelerating Change, 1875-1905</a:t>
            </a:r>
          </a:p>
        </p:txBody>
      </p:sp>
    </p:spTree>
    <p:extLst>
      <p:ext uri="{BB962C8B-B14F-4D97-AF65-F5344CB8AC3E}">
        <p14:creationId xmlns:p14="http://schemas.microsoft.com/office/powerpoint/2010/main" val="43330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(b) Aseptic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825624"/>
            <a:ext cx="6498179" cy="482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1877, Joseph Lister became Professor of Surgery at King’s College Hospital, London. Pasteur’s germ theory &amp; Lister’s antiseptic techniques were slowly &amp; becoming accepted, especially after </a:t>
            </a:r>
            <a:r>
              <a:rPr lang="en-US" b="1" dirty="0">
                <a:solidFill>
                  <a:srgbClr val="FF0000"/>
                </a:solidFill>
              </a:rPr>
              <a:t>Robert Koch identified the microorganisms causing blood poisoning in 1878</a:t>
            </a:r>
            <a:r>
              <a:rPr lang="en-US" dirty="0"/>
              <a:t>, but there was still resistance to Lister’s Carbolic Spray making operations difficult. </a:t>
            </a:r>
            <a:r>
              <a:rPr lang="en-US" b="1" dirty="0">
                <a:solidFill>
                  <a:srgbClr val="FF0000"/>
                </a:solidFill>
              </a:rPr>
              <a:t>Robert Koch, however, also developed a steam sterilizer in 1878 for equipment &amp; dressings</a:t>
            </a:r>
            <a:r>
              <a:rPr lang="en-US" dirty="0"/>
              <a:t>. This was a huge improvement for aseptic surgery.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365C11-AB87-214F-8DC4-A3A90C7CB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 bwMode="auto">
          <a:xfrm>
            <a:off x="7030192" y="365125"/>
            <a:ext cx="4796049" cy="63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(b) Aseptic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383" y="1524391"/>
            <a:ext cx="6369925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 the understanding of microorganisms increased, new techniques were gradually introduced. These achieved 4 aims: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Surgeons tried to fight infections via </a:t>
            </a:r>
            <a:r>
              <a:rPr lang="en-US" b="1" dirty="0">
                <a:solidFill>
                  <a:srgbClr val="FF0000"/>
                </a:solidFill>
              </a:rPr>
              <a:t>antiseptic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Surgeons tried to prevent microbes getting near open wounds to infect them via </a:t>
            </a:r>
            <a:r>
              <a:rPr lang="en-US" b="1" dirty="0">
                <a:solidFill>
                  <a:srgbClr val="FF0000"/>
                </a:solidFill>
              </a:rPr>
              <a:t>aseptic surgery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Surgeons operated in clean theatres without spectators.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Surgeons wore clean clothes, masks &amp; rubber gloves to stop any microbes entering wounds during surgery.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Disturbing photos show surgery in the 19th century | Daily Mail Online">
            <a:extLst>
              <a:ext uri="{FF2B5EF4-FFF2-40B4-BE49-F238E27FC236}">
                <a16:creationId xmlns:a16="http://schemas.microsoft.com/office/drawing/2014/main" id="{5AE0918B-BCAB-8847-920E-8885C0A3E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9740" r="34381" b="12555"/>
          <a:stretch/>
        </p:blipFill>
        <p:spPr bwMode="auto">
          <a:xfrm>
            <a:off x="228798" y="1524391"/>
            <a:ext cx="521862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825624"/>
            <a:ext cx="11768445" cy="4798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Nurse Caroline Hampton had eczema on her hands in 1890. </a:t>
            </a:r>
            <a:r>
              <a:rPr lang="en-US" sz="7200" dirty="0"/>
              <a:t>How did Goodyear Rubber Company help Nurse Hampton &amp; improve surgery forever?</a:t>
            </a:r>
          </a:p>
        </p:txBody>
      </p:sp>
    </p:spTree>
    <p:extLst>
      <p:ext uri="{BB962C8B-B14F-4D97-AF65-F5344CB8AC3E}">
        <p14:creationId xmlns:p14="http://schemas.microsoft.com/office/powerpoint/2010/main" val="264961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419D-AAB8-5140-8E14-CB2E0537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9831-F416-0444-8421-84A2EB1F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(b) Aseptic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690688"/>
            <a:ext cx="7186947" cy="4977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Despite pain &amp; infection during surgery being pretty much solved, </a:t>
            </a:r>
            <a:r>
              <a:rPr lang="en-US" b="1" dirty="0">
                <a:solidFill>
                  <a:srgbClr val="FF0000"/>
                </a:solidFill>
              </a:rPr>
              <a:t>blood loss still meant that operations needed to be completed quickly</a:t>
            </a:r>
            <a:r>
              <a:rPr lang="en-US" dirty="0"/>
              <a:t>. As well as investigating antiseptic techniques, Joseph Lister had experimented with methods of reducing blood loss too. [Pressure was usually applied to stem the flow of blood during an operation &amp; any blood vessels cut were sealed via cauterization – placing hot iron on the end.] </a:t>
            </a:r>
            <a:r>
              <a:rPr lang="en-US" b="1" dirty="0">
                <a:solidFill>
                  <a:srgbClr val="0070C0"/>
                </a:solidFill>
              </a:rPr>
              <a:t>Lister tried &amp; failed using silk ligatures soaked in carbolic acid</a:t>
            </a:r>
            <a:r>
              <a:rPr lang="en-US" dirty="0"/>
              <a:t>, but then, </a:t>
            </a:r>
            <a:r>
              <a:rPr lang="en-US" b="1" dirty="0">
                <a:solidFill>
                  <a:srgbClr val="FF0000"/>
                </a:solidFill>
              </a:rPr>
              <a:t>in 1881, found that catgut ligatures (made from sheep intestines) soaked in carbolic acid both avoided infection &amp; dissolved in the body after 2 to 3 weeks</a:t>
            </a:r>
            <a:r>
              <a:rPr lang="en-US" dirty="0"/>
              <a:t>.</a:t>
            </a:r>
          </a:p>
        </p:txBody>
      </p:sp>
      <p:pic>
        <p:nvPicPr>
          <p:cNvPr id="3074" name="Picture 2" descr="Small bottle containing catgut ligatures, Edinburgh, Scotland, 1869-1875 |  Science Museum Group Collection">
            <a:extLst>
              <a:ext uri="{FF2B5EF4-FFF2-40B4-BE49-F238E27FC236}">
                <a16:creationId xmlns:a16="http://schemas.microsoft.com/office/drawing/2014/main" id="{A7DA4631-4099-5A4D-BAE5-03CC7154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209493"/>
            <a:ext cx="4282242" cy="64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0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(b) Aseptic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878" y="1690688"/>
            <a:ext cx="7156071" cy="497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chloroform had proved a much better </a:t>
            </a:r>
            <a:r>
              <a:rPr lang="en-US" dirty="0" err="1"/>
              <a:t>anaesthetic</a:t>
            </a:r>
            <a:r>
              <a:rPr lang="en-US" dirty="0"/>
              <a:t> than ether gas, </a:t>
            </a:r>
            <a:r>
              <a:rPr lang="en-US" b="1" dirty="0">
                <a:solidFill>
                  <a:srgbClr val="0070C0"/>
                </a:solidFill>
              </a:rPr>
              <a:t>a spate of sudden deaths during operations using </a:t>
            </a:r>
            <a:r>
              <a:rPr lang="en-US" b="1" dirty="0" err="1">
                <a:solidFill>
                  <a:srgbClr val="0070C0"/>
                </a:solidFill>
              </a:rPr>
              <a:t>cholorform</a:t>
            </a:r>
            <a:r>
              <a:rPr lang="en-US" b="1" dirty="0">
                <a:solidFill>
                  <a:srgbClr val="0070C0"/>
                </a:solidFill>
              </a:rPr>
              <a:t> saw Scientists search for an alternative source of pain relief</a:t>
            </a:r>
            <a:r>
              <a:rPr lang="en-US" dirty="0"/>
              <a:t>. Cocaine was used but, as it was very addictive, it was not very suitable. </a:t>
            </a:r>
            <a:r>
              <a:rPr lang="en-US" b="1" dirty="0">
                <a:solidFill>
                  <a:srgbClr val="FF0000"/>
                </a:solidFill>
              </a:rPr>
              <a:t>In 1884, however, it was discovered that Cocaine could be used as a local </a:t>
            </a:r>
            <a:r>
              <a:rPr lang="en-US" b="1" dirty="0" err="1">
                <a:solidFill>
                  <a:srgbClr val="FF0000"/>
                </a:solidFill>
              </a:rPr>
              <a:t>anaesthetic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(numbing &amp; causing loss of feeling) rather than a general </a:t>
            </a:r>
            <a:r>
              <a:rPr lang="en-US" dirty="0" err="1"/>
              <a:t>anaesthetic</a:t>
            </a:r>
            <a:r>
              <a:rPr lang="en-US" dirty="0"/>
              <a:t> (causing unconsciousness). </a:t>
            </a:r>
            <a:r>
              <a:rPr lang="en-US" b="1" dirty="0">
                <a:solidFill>
                  <a:srgbClr val="FF0000"/>
                </a:solidFill>
              </a:rPr>
              <a:t>By 1905, a safer &amp; more suitable version of the drug had been developed called </a:t>
            </a:r>
            <a:r>
              <a:rPr lang="en-US" b="1" dirty="0" err="1">
                <a:solidFill>
                  <a:srgbClr val="FF0000"/>
                </a:solidFill>
              </a:rPr>
              <a:t>Novocaine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098" name="Picture 2" descr="1905 Alfred Einhorn, a German chemist, formulates... | Sutori">
            <a:extLst>
              <a:ext uri="{FF2B5EF4-FFF2-40B4-BE49-F238E27FC236}">
                <a16:creationId xmlns:a16="http://schemas.microsoft.com/office/drawing/2014/main" id="{0DFC8380-8126-8F48-9784-E1A5B3DE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" y="1515611"/>
            <a:ext cx="2309412" cy="49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yokombin (Novocaine) | Herb Museum">
            <a:extLst>
              <a:ext uri="{FF2B5EF4-FFF2-40B4-BE49-F238E27FC236}">
                <a16:creationId xmlns:a16="http://schemas.microsoft.com/office/drawing/2014/main" id="{3C579C0D-B424-E342-BE61-3A09F8F90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8129" r="31308" b="8090"/>
          <a:stretch/>
        </p:blipFill>
        <p:spPr bwMode="auto">
          <a:xfrm>
            <a:off x="2906712" y="1515611"/>
            <a:ext cx="1531917" cy="49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</TotalTime>
  <Words>592</Words>
  <Application>Microsoft Macintosh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Edexcel IGCSE History P2: Breadth Study B1</vt:lpstr>
      <vt:lpstr>PowerPoint Presentation</vt:lpstr>
      <vt:lpstr>Edexcel IGCSE History P2: Breadth Study B2</vt:lpstr>
      <vt:lpstr>(b) Aseptic Surgery</vt:lpstr>
      <vt:lpstr>(b) Aseptic Surgery</vt:lpstr>
      <vt:lpstr>Activity 26</vt:lpstr>
      <vt:lpstr>PowerPoint Presentation</vt:lpstr>
      <vt:lpstr>(b) Aseptic Surgery</vt:lpstr>
      <vt:lpstr>(b) Aseptic Surgery</vt:lpstr>
      <vt:lpstr>(b) Aseptic Surgery</vt:lpstr>
      <vt:lpstr>Activity 27</vt:lpstr>
      <vt:lpstr>PowerPoint Presentation</vt:lpstr>
      <vt:lpstr>Exam-Style Question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History Investigation A1</dc:title>
  <dc:creator>Chris Skerry</dc:creator>
  <cp:lastModifiedBy>Chris Skerry</cp:lastModifiedBy>
  <cp:revision>60</cp:revision>
  <dcterms:created xsi:type="dcterms:W3CDTF">2021-05-05T18:42:06Z</dcterms:created>
  <dcterms:modified xsi:type="dcterms:W3CDTF">2021-10-03T18:49:06Z</dcterms:modified>
</cp:coreProperties>
</file>