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9" r:id="rId3"/>
    <p:sldId id="286" r:id="rId4"/>
    <p:sldId id="271" r:id="rId5"/>
    <p:sldId id="409" r:id="rId6"/>
    <p:sldId id="410" r:id="rId7"/>
    <p:sldId id="411" r:id="rId8"/>
    <p:sldId id="412" r:id="rId9"/>
    <p:sldId id="419" r:id="rId10"/>
    <p:sldId id="413" r:id="rId11"/>
    <p:sldId id="414" r:id="rId12"/>
    <p:sldId id="415" r:id="rId13"/>
    <p:sldId id="416" r:id="rId14"/>
    <p:sldId id="418" r:id="rId15"/>
    <p:sldId id="417" r:id="rId16"/>
    <p:sldId id="2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6"/>
    <p:restoredTop sz="94603"/>
  </p:normalViewPr>
  <p:slideViewPr>
    <p:cSldViewPr snapToGrid="0" snapToObjects="1">
      <p:cViewPr varScale="1">
        <p:scale>
          <a:sx n="109" d="100"/>
          <a:sy n="109" d="100"/>
        </p:scale>
        <p:origin x="9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90755-375F-2244-BEDD-70BAECD90497}" type="datetimeFigureOut">
              <a:rPr lang="en-US" smtClean="0"/>
              <a:t>9/15/21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13B4D-3BD1-4E4B-A2B0-D198BE80C7BF}" type="slidenum">
              <a:rPr lang="en-US" smtClean="0"/>
              <a:t>‹#›</a:t>
            </a:fld>
            <a:endParaRPr lang="en-US"/>
          </a:p>
        </p:txBody>
      </p:sp>
    </p:spTree>
    <p:extLst>
      <p:ext uri="{BB962C8B-B14F-4D97-AF65-F5344CB8AC3E}">
        <p14:creationId xmlns:p14="http://schemas.microsoft.com/office/powerpoint/2010/main" val="3612961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3443-B9D3-6444-B5B1-AA82955B4B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B313CC-26F8-9A4D-BAAA-2E226A8570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B5A56F-470B-C545-AA54-9D9A78DD83A3}"/>
              </a:ext>
            </a:extLst>
          </p:cNvPr>
          <p:cNvSpPr>
            <a:spLocks noGrp="1"/>
          </p:cNvSpPr>
          <p:nvPr>
            <p:ph type="dt" sz="half" idx="10"/>
          </p:nvPr>
        </p:nvSpPr>
        <p:spPr/>
        <p:txBody>
          <a:bodyPr/>
          <a:lstStyle/>
          <a:p>
            <a:fld id="{587600F5-199C-7440-82DF-49BD86033751}" type="datetimeFigureOut">
              <a:rPr lang="en-US" smtClean="0"/>
              <a:t>9/15/21</a:t>
            </a:fld>
            <a:endParaRPr lang="en-US"/>
          </a:p>
        </p:txBody>
      </p:sp>
      <p:sp>
        <p:nvSpPr>
          <p:cNvPr id="5" name="Footer Placeholder 4">
            <a:extLst>
              <a:ext uri="{FF2B5EF4-FFF2-40B4-BE49-F238E27FC236}">
                <a16:creationId xmlns:a16="http://schemas.microsoft.com/office/drawing/2014/main" id="{D602F0B2-AD6B-9B48-89F3-F6695F4DB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10827-465E-8846-90A6-6572347E71CC}"/>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421949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740F-5F1C-004A-8D61-289D32D2D1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C3EC0E-84B0-1242-878D-2E61705A83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9B664-F0C5-184B-B3D7-72B4A3A11B4D}"/>
              </a:ext>
            </a:extLst>
          </p:cNvPr>
          <p:cNvSpPr>
            <a:spLocks noGrp="1"/>
          </p:cNvSpPr>
          <p:nvPr>
            <p:ph type="dt" sz="half" idx="10"/>
          </p:nvPr>
        </p:nvSpPr>
        <p:spPr/>
        <p:txBody>
          <a:bodyPr/>
          <a:lstStyle/>
          <a:p>
            <a:fld id="{587600F5-199C-7440-82DF-49BD86033751}" type="datetimeFigureOut">
              <a:rPr lang="en-US" smtClean="0"/>
              <a:t>9/15/21</a:t>
            </a:fld>
            <a:endParaRPr lang="en-US"/>
          </a:p>
        </p:txBody>
      </p:sp>
      <p:sp>
        <p:nvSpPr>
          <p:cNvPr id="5" name="Footer Placeholder 4">
            <a:extLst>
              <a:ext uri="{FF2B5EF4-FFF2-40B4-BE49-F238E27FC236}">
                <a16:creationId xmlns:a16="http://schemas.microsoft.com/office/drawing/2014/main" id="{C61D04A1-C358-BF44-9F43-804E63082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589D7-592F-8448-85E5-AD49DA949196}"/>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44461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216323-6857-F54C-84B4-D074972623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184E33-9DE5-8044-96AD-E6A03647BA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1BD10-7199-CD4E-A70D-6BFBB8D00FF2}"/>
              </a:ext>
            </a:extLst>
          </p:cNvPr>
          <p:cNvSpPr>
            <a:spLocks noGrp="1"/>
          </p:cNvSpPr>
          <p:nvPr>
            <p:ph type="dt" sz="half" idx="10"/>
          </p:nvPr>
        </p:nvSpPr>
        <p:spPr/>
        <p:txBody>
          <a:bodyPr/>
          <a:lstStyle/>
          <a:p>
            <a:fld id="{587600F5-199C-7440-82DF-49BD86033751}" type="datetimeFigureOut">
              <a:rPr lang="en-US" smtClean="0"/>
              <a:t>9/15/21</a:t>
            </a:fld>
            <a:endParaRPr lang="en-US"/>
          </a:p>
        </p:txBody>
      </p:sp>
      <p:sp>
        <p:nvSpPr>
          <p:cNvPr id="5" name="Footer Placeholder 4">
            <a:extLst>
              <a:ext uri="{FF2B5EF4-FFF2-40B4-BE49-F238E27FC236}">
                <a16:creationId xmlns:a16="http://schemas.microsoft.com/office/drawing/2014/main" id="{AFF17EB2-0C42-5E4A-A3B3-085ABAC9A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375AA-10EA-8A43-8EE2-3167896236D2}"/>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48273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70001-B610-C64A-A741-055E36150D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94380F-8D8D-0542-BE38-11DAAB8585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AC8BD-9D9F-F64D-81EF-6FAF4B544063}"/>
              </a:ext>
            </a:extLst>
          </p:cNvPr>
          <p:cNvSpPr>
            <a:spLocks noGrp="1"/>
          </p:cNvSpPr>
          <p:nvPr>
            <p:ph type="dt" sz="half" idx="10"/>
          </p:nvPr>
        </p:nvSpPr>
        <p:spPr/>
        <p:txBody>
          <a:bodyPr/>
          <a:lstStyle/>
          <a:p>
            <a:fld id="{587600F5-199C-7440-82DF-49BD86033751}" type="datetimeFigureOut">
              <a:rPr lang="en-US" smtClean="0"/>
              <a:t>9/15/21</a:t>
            </a:fld>
            <a:endParaRPr lang="en-US"/>
          </a:p>
        </p:txBody>
      </p:sp>
      <p:sp>
        <p:nvSpPr>
          <p:cNvPr id="5" name="Footer Placeholder 4">
            <a:extLst>
              <a:ext uri="{FF2B5EF4-FFF2-40B4-BE49-F238E27FC236}">
                <a16:creationId xmlns:a16="http://schemas.microsoft.com/office/drawing/2014/main" id="{09A33584-566B-6841-804F-1FB4E8037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ED3F7-6C9D-5148-AC26-246EC4491CFC}"/>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330858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65FB-A55E-C84B-B19F-971AF09BC7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3887E9-9024-DA4A-8542-8989FDF086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BD36EB-438F-F04A-813A-153E0B1B9810}"/>
              </a:ext>
            </a:extLst>
          </p:cNvPr>
          <p:cNvSpPr>
            <a:spLocks noGrp="1"/>
          </p:cNvSpPr>
          <p:nvPr>
            <p:ph type="dt" sz="half" idx="10"/>
          </p:nvPr>
        </p:nvSpPr>
        <p:spPr/>
        <p:txBody>
          <a:bodyPr/>
          <a:lstStyle/>
          <a:p>
            <a:fld id="{587600F5-199C-7440-82DF-49BD86033751}" type="datetimeFigureOut">
              <a:rPr lang="en-US" smtClean="0"/>
              <a:t>9/15/21</a:t>
            </a:fld>
            <a:endParaRPr lang="en-US"/>
          </a:p>
        </p:txBody>
      </p:sp>
      <p:sp>
        <p:nvSpPr>
          <p:cNvPr id="5" name="Footer Placeholder 4">
            <a:extLst>
              <a:ext uri="{FF2B5EF4-FFF2-40B4-BE49-F238E27FC236}">
                <a16:creationId xmlns:a16="http://schemas.microsoft.com/office/drawing/2014/main" id="{F6F9C055-B43E-4646-8CD4-7E696729A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D17F8-F452-DB4B-91CE-59DA81788C5F}"/>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55887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CBC3-1034-3A49-98DA-91D552FFB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E50566-D7E8-264C-BCA0-5B0BF93E39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194F6F-842B-804B-A059-E2F1074C16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19A8D6-CBD8-5B49-B186-1D291AE195EC}"/>
              </a:ext>
            </a:extLst>
          </p:cNvPr>
          <p:cNvSpPr>
            <a:spLocks noGrp="1"/>
          </p:cNvSpPr>
          <p:nvPr>
            <p:ph type="dt" sz="half" idx="10"/>
          </p:nvPr>
        </p:nvSpPr>
        <p:spPr/>
        <p:txBody>
          <a:bodyPr/>
          <a:lstStyle/>
          <a:p>
            <a:fld id="{587600F5-199C-7440-82DF-49BD86033751}" type="datetimeFigureOut">
              <a:rPr lang="en-US" smtClean="0"/>
              <a:t>9/15/21</a:t>
            </a:fld>
            <a:endParaRPr lang="en-US"/>
          </a:p>
        </p:txBody>
      </p:sp>
      <p:sp>
        <p:nvSpPr>
          <p:cNvPr id="6" name="Footer Placeholder 5">
            <a:extLst>
              <a:ext uri="{FF2B5EF4-FFF2-40B4-BE49-F238E27FC236}">
                <a16:creationId xmlns:a16="http://schemas.microsoft.com/office/drawing/2014/main" id="{FB244545-7A0C-8747-BFE5-3E834F448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909BE-DF96-5D40-90C8-04F8A0E1D89E}"/>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80645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18F5-B0E3-B143-9D47-CCF4DA4282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A8ADEC-3768-CB41-ACC8-691AEBC5F7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B5313A-8AE3-1E42-B50A-470A15BEFD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1754E6-B58F-EF4E-8224-DEFAA1378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3AB8A0-F154-8543-BA09-33E4BD92A6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3A9BB-966B-1C4B-877B-6BD7D9A8067A}"/>
              </a:ext>
            </a:extLst>
          </p:cNvPr>
          <p:cNvSpPr>
            <a:spLocks noGrp="1"/>
          </p:cNvSpPr>
          <p:nvPr>
            <p:ph type="dt" sz="half" idx="10"/>
          </p:nvPr>
        </p:nvSpPr>
        <p:spPr/>
        <p:txBody>
          <a:bodyPr/>
          <a:lstStyle/>
          <a:p>
            <a:fld id="{587600F5-199C-7440-82DF-49BD86033751}" type="datetimeFigureOut">
              <a:rPr lang="en-US" smtClean="0"/>
              <a:t>9/15/21</a:t>
            </a:fld>
            <a:endParaRPr lang="en-US"/>
          </a:p>
        </p:txBody>
      </p:sp>
      <p:sp>
        <p:nvSpPr>
          <p:cNvPr id="8" name="Footer Placeholder 7">
            <a:extLst>
              <a:ext uri="{FF2B5EF4-FFF2-40B4-BE49-F238E27FC236}">
                <a16:creationId xmlns:a16="http://schemas.microsoft.com/office/drawing/2014/main" id="{0D76B314-53C8-1547-B8A5-C1F84F8141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9F7784-FA06-2A43-BF25-6826030BF7BD}"/>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15579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68E8-739F-6E41-8CB1-8A93ED146B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D6EF19-A8DF-3946-8406-AF5DF078FF00}"/>
              </a:ext>
            </a:extLst>
          </p:cNvPr>
          <p:cNvSpPr>
            <a:spLocks noGrp="1"/>
          </p:cNvSpPr>
          <p:nvPr>
            <p:ph type="dt" sz="half" idx="10"/>
          </p:nvPr>
        </p:nvSpPr>
        <p:spPr/>
        <p:txBody>
          <a:bodyPr/>
          <a:lstStyle/>
          <a:p>
            <a:fld id="{587600F5-199C-7440-82DF-49BD86033751}" type="datetimeFigureOut">
              <a:rPr lang="en-US" smtClean="0"/>
              <a:t>9/15/21</a:t>
            </a:fld>
            <a:endParaRPr lang="en-US"/>
          </a:p>
        </p:txBody>
      </p:sp>
      <p:sp>
        <p:nvSpPr>
          <p:cNvPr id="4" name="Footer Placeholder 3">
            <a:extLst>
              <a:ext uri="{FF2B5EF4-FFF2-40B4-BE49-F238E27FC236}">
                <a16:creationId xmlns:a16="http://schemas.microsoft.com/office/drawing/2014/main" id="{5E64954E-7F41-DB44-BDB5-809BA6D1A7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FCE67B-CAE5-A645-810A-7BFC1AD1EE1F}"/>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958458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889AB-9E01-2741-9EC8-E64D0DF695DA}"/>
              </a:ext>
            </a:extLst>
          </p:cNvPr>
          <p:cNvSpPr>
            <a:spLocks noGrp="1"/>
          </p:cNvSpPr>
          <p:nvPr>
            <p:ph type="dt" sz="half" idx="10"/>
          </p:nvPr>
        </p:nvSpPr>
        <p:spPr/>
        <p:txBody>
          <a:bodyPr/>
          <a:lstStyle/>
          <a:p>
            <a:fld id="{587600F5-199C-7440-82DF-49BD86033751}" type="datetimeFigureOut">
              <a:rPr lang="en-US" smtClean="0"/>
              <a:t>9/15/21</a:t>
            </a:fld>
            <a:endParaRPr lang="en-US"/>
          </a:p>
        </p:txBody>
      </p:sp>
      <p:sp>
        <p:nvSpPr>
          <p:cNvPr id="3" name="Footer Placeholder 2">
            <a:extLst>
              <a:ext uri="{FF2B5EF4-FFF2-40B4-BE49-F238E27FC236}">
                <a16:creationId xmlns:a16="http://schemas.microsoft.com/office/drawing/2014/main" id="{2BB573B2-EE38-C747-957C-647CBE761C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9FE609-9FAD-9D4C-B38E-C7002AF599DE}"/>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28177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9CB5-1E73-3040-B49C-972697294A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7334B7-906A-384A-99A7-36AF59127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63A03-1BB8-904B-830C-3F52E3B0E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F2C40-00C5-2E40-9EF4-C48E8BC3333D}"/>
              </a:ext>
            </a:extLst>
          </p:cNvPr>
          <p:cNvSpPr>
            <a:spLocks noGrp="1"/>
          </p:cNvSpPr>
          <p:nvPr>
            <p:ph type="dt" sz="half" idx="10"/>
          </p:nvPr>
        </p:nvSpPr>
        <p:spPr/>
        <p:txBody>
          <a:bodyPr/>
          <a:lstStyle/>
          <a:p>
            <a:fld id="{587600F5-199C-7440-82DF-49BD86033751}" type="datetimeFigureOut">
              <a:rPr lang="en-US" smtClean="0"/>
              <a:t>9/15/21</a:t>
            </a:fld>
            <a:endParaRPr lang="en-US"/>
          </a:p>
        </p:txBody>
      </p:sp>
      <p:sp>
        <p:nvSpPr>
          <p:cNvPr id="6" name="Footer Placeholder 5">
            <a:extLst>
              <a:ext uri="{FF2B5EF4-FFF2-40B4-BE49-F238E27FC236}">
                <a16:creationId xmlns:a16="http://schemas.microsoft.com/office/drawing/2014/main" id="{A6F3BD48-4F3A-C74B-94C5-E12356FB71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EB4644-343A-C247-A1C5-5B872A25A126}"/>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05512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E9DE-CE6E-C947-838C-A8F870B90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F0960C-0219-6E40-9E27-0EB539279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84F7AE-FF0E-ED48-9F14-FB4C75223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F1EFAB-F79D-194D-AB2A-B6248EA8FC63}"/>
              </a:ext>
            </a:extLst>
          </p:cNvPr>
          <p:cNvSpPr>
            <a:spLocks noGrp="1"/>
          </p:cNvSpPr>
          <p:nvPr>
            <p:ph type="dt" sz="half" idx="10"/>
          </p:nvPr>
        </p:nvSpPr>
        <p:spPr/>
        <p:txBody>
          <a:bodyPr/>
          <a:lstStyle/>
          <a:p>
            <a:fld id="{587600F5-199C-7440-82DF-49BD86033751}" type="datetimeFigureOut">
              <a:rPr lang="en-US" smtClean="0"/>
              <a:t>9/15/21</a:t>
            </a:fld>
            <a:endParaRPr lang="en-US"/>
          </a:p>
        </p:txBody>
      </p:sp>
      <p:sp>
        <p:nvSpPr>
          <p:cNvPr id="6" name="Footer Placeholder 5">
            <a:extLst>
              <a:ext uri="{FF2B5EF4-FFF2-40B4-BE49-F238E27FC236}">
                <a16:creationId xmlns:a16="http://schemas.microsoft.com/office/drawing/2014/main" id="{11781DF5-E77E-3F47-9F6C-9069ED201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63FBCA-18B1-C64F-8103-B6180DA84573}"/>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80798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7EBCB7-B0FD-724C-83DF-CF59E5001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93DC2-08FA-6443-B18C-5BFE7550D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BD51A-1CB7-E74C-8E08-FFB22224D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600F5-199C-7440-82DF-49BD86033751}" type="datetimeFigureOut">
              <a:rPr lang="en-US" smtClean="0"/>
              <a:t>9/15/21</a:t>
            </a:fld>
            <a:endParaRPr lang="en-US"/>
          </a:p>
        </p:txBody>
      </p:sp>
      <p:sp>
        <p:nvSpPr>
          <p:cNvPr id="5" name="Footer Placeholder 4">
            <a:extLst>
              <a:ext uri="{FF2B5EF4-FFF2-40B4-BE49-F238E27FC236}">
                <a16:creationId xmlns:a16="http://schemas.microsoft.com/office/drawing/2014/main" id="{4E1EA122-4EBB-6D42-B890-26711A6F3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083E83-B569-3F4C-A3AA-9B922BF96E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E93FF-18B3-3D48-BF07-E6FCB4F455CF}" type="slidenum">
              <a:rPr lang="en-US" smtClean="0"/>
              <a:t>‹#›</a:t>
            </a:fld>
            <a:endParaRPr lang="en-US"/>
          </a:p>
        </p:txBody>
      </p:sp>
    </p:spTree>
    <p:extLst>
      <p:ext uri="{BB962C8B-B14F-4D97-AF65-F5344CB8AC3E}">
        <p14:creationId xmlns:p14="http://schemas.microsoft.com/office/powerpoint/2010/main" val="1142572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 Id="rId9" Type="http://schemas.openxmlformats.org/officeDocument/2006/relationships/image" Target="../media/image8.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0E2B-22FA-B144-B418-9C8B126E9406}"/>
              </a:ext>
            </a:extLst>
          </p:cNvPr>
          <p:cNvSpPr>
            <a:spLocks noGrp="1"/>
          </p:cNvSpPr>
          <p:nvPr>
            <p:ph type="ctrTitle"/>
          </p:nvPr>
        </p:nvSpPr>
        <p:spPr/>
        <p:txBody>
          <a:bodyPr>
            <a:normAutofit/>
          </a:bodyPr>
          <a:lstStyle/>
          <a:p>
            <a:r>
              <a:rPr lang="en-US" sz="8000" b="1" dirty="0"/>
              <a:t>Edexcel IGCSE History</a:t>
            </a:r>
            <a:br>
              <a:rPr lang="en-US" sz="8000" b="1" dirty="0"/>
            </a:br>
            <a:r>
              <a:rPr lang="en-US" sz="8000" b="1" dirty="0"/>
              <a:t>P2: Breadth Study B1</a:t>
            </a:r>
          </a:p>
        </p:txBody>
      </p:sp>
      <p:sp>
        <p:nvSpPr>
          <p:cNvPr id="3" name="Subtitle 2">
            <a:extLst>
              <a:ext uri="{FF2B5EF4-FFF2-40B4-BE49-F238E27FC236}">
                <a16:creationId xmlns:a16="http://schemas.microsoft.com/office/drawing/2014/main" id="{131ED3F2-BBC7-9F40-B942-F2CBD4778B09}"/>
              </a:ext>
            </a:extLst>
          </p:cNvPr>
          <p:cNvSpPr>
            <a:spLocks noGrp="1"/>
          </p:cNvSpPr>
          <p:nvPr>
            <p:ph type="subTitle" idx="1"/>
          </p:nvPr>
        </p:nvSpPr>
        <p:spPr/>
        <p:txBody>
          <a:bodyPr>
            <a:noAutofit/>
          </a:bodyPr>
          <a:lstStyle/>
          <a:p>
            <a:r>
              <a:rPr lang="en-US" sz="6000" dirty="0">
                <a:solidFill>
                  <a:srgbClr val="FF0000"/>
                </a:solidFill>
              </a:rPr>
              <a:t>Changes in Medicine, </a:t>
            </a:r>
          </a:p>
          <a:p>
            <a:r>
              <a:rPr lang="en-US" sz="6000" dirty="0">
                <a:solidFill>
                  <a:srgbClr val="FF0000"/>
                </a:solidFill>
              </a:rPr>
              <a:t>1848-1948</a:t>
            </a:r>
          </a:p>
        </p:txBody>
      </p:sp>
    </p:spTree>
    <p:extLst>
      <p:ext uri="{BB962C8B-B14F-4D97-AF65-F5344CB8AC3E}">
        <p14:creationId xmlns:p14="http://schemas.microsoft.com/office/powerpoint/2010/main" val="2949502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365759" y="365125"/>
            <a:ext cx="11469189" cy="1325563"/>
          </a:xfrm>
        </p:spPr>
        <p:txBody>
          <a:bodyPr/>
          <a:lstStyle/>
          <a:p>
            <a:r>
              <a:rPr lang="en-US" b="1" dirty="0">
                <a:solidFill>
                  <a:srgbClr val="7030A0"/>
                </a:solidFill>
              </a:rPr>
              <a:t>(a) The Fight Against Germs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357052" y="1536269"/>
            <a:ext cx="6412675" cy="5167312"/>
          </a:xfrm>
        </p:spPr>
        <p:txBody>
          <a:bodyPr>
            <a:normAutofit/>
          </a:bodyPr>
          <a:lstStyle/>
          <a:p>
            <a:pPr marL="0" indent="0">
              <a:buNone/>
            </a:pPr>
            <a:r>
              <a:rPr lang="en-US" dirty="0"/>
              <a:t>In 1885, Pasteur’s vaccinations for human diseases were at an experimental level. He developed a </a:t>
            </a:r>
            <a:r>
              <a:rPr lang="en-US" b="1" dirty="0">
                <a:solidFill>
                  <a:srgbClr val="FF0000"/>
                </a:solidFill>
              </a:rPr>
              <a:t>Rabies vaccine </a:t>
            </a:r>
            <a:r>
              <a:rPr lang="en-US" dirty="0"/>
              <a:t>(against a disease that affects humans &amp; animals) when a 9-year-old boy, </a:t>
            </a:r>
            <a:r>
              <a:rPr lang="en-US" b="1" dirty="0">
                <a:solidFill>
                  <a:srgbClr val="0070C0"/>
                </a:solidFill>
              </a:rPr>
              <a:t>Joseph Meister</a:t>
            </a:r>
            <a:r>
              <a:rPr lang="en-US" dirty="0"/>
              <a:t>, was brought to him after being bitten by a rabid dog. [Vaccines cannot protect a person already affected by a disease, but Rabies only develops once microbes reach the brain] Aware that the boy would die if nothing was done, </a:t>
            </a:r>
            <a:r>
              <a:rPr lang="en-US" b="1" dirty="0">
                <a:solidFill>
                  <a:srgbClr val="FF0000"/>
                </a:solidFill>
              </a:rPr>
              <a:t>Pasteur agreed to use his vaccine in this instance and young Joseph Meister’s life was saved.</a:t>
            </a:r>
          </a:p>
        </p:txBody>
      </p:sp>
      <p:pic>
        <p:nvPicPr>
          <p:cNvPr id="3074" name="Picture 2" descr="Pasteur&amp;#39;s Discovery of Rabies Immunization from Harper&amp;#39;s Weekly (1885)">
            <a:extLst>
              <a:ext uri="{FF2B5EF4-FFF2-40B4-BE49-F238E27FC236}">
                <a16:creationId xmlns:a16="http://schemas.microsoft.com/office/drawing/2014/main" id="{1C6C8D42-7C13-C448-8B3A-C5B5FC399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437" y="263237"/>
            <a:ext cx="5065221" cy="633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362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365759" y="365125"/>
            <a:ext cx="11469189" cy="1325563"/>
          </a:xfrm>
        </p:spPr>
        <p:txBody>
          <a:bodyPr/>
          <a:lstStyle/>
          <a:p>
            <a:r>
              <a:rPr lang="en-US" b="1" dirty="0">
                <a:solidFill>
                  <a:srgbClr val="7030A0"/>
                </a:solidFill>
              </a:rPr>
              <a:t>(a) The Fight Against Germs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3895106" y="1690687"/>
            <a:ext cx="7931137" cy="4977267"/>
          </a:xfrm>
        </p:spPr>
        <p:txBody>
          <a:bodyPr>
            <a:normAutofit lnSpcReduction="10000"/>
          </a:bodyPr>
          <a:lstStyle/>
          <a:p>
            <a:pPr marL="0" indent="0">
              <a:buNone/>
            </a:pPr>
            <a:r>
              <a:rPr lang="en-US" dirty="0"/>
              <a:t>Robert Koch began to investigate different diseases effecting humans, to see if he could identify specific microorganisms to make cultures. When he had created a new culture, he injected it into test animals to see if they would develop the diseases. Thus, </a:t>
            </a:r>
            <a:r>
              <a:rPr lang="en-US" b="1" dirty="0">
                <a:solidFill>
                  <a:srgbClr val="FF0000"/>
                </a:solidFill>
              </a:rPr>
              <a:t>Koch identified the microorganism that caused TB in 1882 + Cholera in 1883</a:t>
            </a:r>
            <a:r>
              <a:rPr lang="en-US" dirty="0"/>
              <a:t>. Koch used agar jelly to grow cultures in a Petri dish and experimented with dyes to stain microorganisms different </a:t>
            </a:r>
            <a:r>
              <a:rPr lang="en-US" dirty="0" err="1"/>
              <a:t>colours</a:t>
            </a:r>
            <a:r>
              <a:rPr lang="en-US" dirty="0"/>
              <a:t> so that people could study them under the microscope. </a:t>
            </a:r>
            <a:r>
              <a:rPr lang="en-US" b="1" dirty="0">
                <a:solidFill>
                  <a:srgbClr val="0070C0"/>
                </a:solidFill>
              </a:rPr>
              <a:t>Bacteriology was born </a:t>
            </a:r>
            <a:r>
              <a:rPr lang="en-US" dirty="0"/>
              <a:t>(Koch is known as “The Father of Bacteriology”) so </a:t>
            </a:r>
            <a:r>
              <a:rPr lang="en-US" b="1" dirty="0">
                <a:solidFill>
                  <a:srgbClr val="FF0000"/>
                </a:solidFill>
              </a:rPr>
              <a:t>tetanus, pneumonia, meningitis, </a:t>
            </a:r>
            <a:r>
              <a:rPr lang="en-US" b="1" dirty="0" err="1">
                <a:solidFill>
                  <a:srgbClr val="FF0000"/>
                </a:solidFill>
              </a:rPr>
              <a:t>diptheria</a:t>
            </a:r>
            <a:r>
              <a:rPr lang="en-US" b="1" dirty="0">
                <a:solidFill>
                  <a:srgbClr val="FF0000"/>
                </a:solidFill>
              </a:rPr>
              <a:t> &amp; dysentery </a:t>
            </a:r>
            <a:r>
              <a:rPr lang="en-US" dirty="0"/>
              <a:t>microorganisms were all identified in the 1880s &amp; 1890s.</a:t>
            </a:r>
          </a:p>
        </p:txBody>
      </p:sp>
      <p:pic>
        <p:nvPicPr>
          <p:cNvPr id="4098" name="Picture 2" descr="Robert Koch Acrylic Print by Gary Brown">
            <a:extLst>
              <a:ext uri="{FF2B5EF4-FFF2-40B4-BE49-F238E27FC236}">
                <a16:creationId xmlns:a16="http://schemas.microsoft.com/office/drawing/2014/main" id="{2D704655-A750-C54F-95F9-C4A21529A9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44" t="9351" r="17282" b="13593"/>
          <a:stretch/>
        </p:blipFill>
        <p:spPr bwMode="auto">
          <a:xfrm>
            <a:off x="365756" y="1508166"/>
            <a:ext cx="3327469" cy="517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517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365759" y="365125"/>
            <a:ext cx="11469189" cy="1325563"/>
          </a:xfrm>
        </p:spPr>
        <p:txBody>
          <a:bodyPr/>
          <a:lstStyle/>
          <a:p>
            <a:r>
              <a:rPr lang="en-US" b="1" dirty="0">
                <a:solidFill>
                  <a:srgbClr val="7030A0"/>
                </a:solidFill>
              </a:rPr>
              <a:t>(a) The Fight Against Germs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16519" y="1690688"/>
            <a:ext cx="7840090" cy="4977267"/>
          </a:xfrm>
        </p:spPr>
        <p:txBody>
          <a:bodyPr>
            <a:normAutofit/>
          </a:bodyPr>
          <a:lstStyle/>
          <a:p>
            <a:pPr marL="0" indent="0">
              <a:buNone/>
            </a:pPr>
            <a:r>
              <a:rPr lang="en-US" b="1" dirty="0">
                <a:solidFill>
                  <a:srgbClr val="FF0000"/>
                </a:solidFill>
              </a:rPr>
              <a:t>Louis Pasteur &amp; Robert Koch were scientific rivals</a:t>
            </a:r>
            <a:r>
              <a:rPr lang="en-US" dirty="0"/>
              <a:t>. This rivalry was heightened in 1870-1871, when France &amp; Germany were at war. Both Governments were keen to outdo the other, so </a:t>
            </a:r>
            <a:r>
              <a:rPr lang="en-US" b="1" dirty="0">
                <a:solidFill>
                  <a:srgbClr val="FF0000"/>
                </a:solidFill>
              </a:rPr>
              <a:t>the French &amp; the Germans provided plenty of funding for research teams &amp; equipment</a:t>
            </a:r>
            <a:r>
              <a:rPr lang="en-US" dirty="0"/>
              <a:t>. While Pasteur &amp; Koch never worked together, </a:t>
            </a:r>
            <a:r>
              <a:rPr lang="en-US" b="1" dirty="0">
                <a:solidFill>
                  <a:srgbClr val="FF0000"/>
                </a:solidFill>
              </a:rPr>
              <a:t>they were well-aware of each other’s work </a:t>
            </a:r>
            <a:r>
              <a:rPr lang="en-US" dirty="0"/>
              <a:t>through reading their research after being published in science journals &amp; at conferences. The public, however, knew nothing of the pair’s work and their new developments were not accepted into Medicine by doubtful doctors &amp; skeptical scientists. </a:t>
            </a:r>
          </a:p>
        </p:txBody>
      </p:sp>
      <p:pic>
        <p:nvPicPr>
          <p:cNvPr id="5124" name="Picture 4" descr="A cartoon from the 1880s. What does the cartoon show? Look at the version  on p.125, too for details  How useful is it in understanding how  scientists. - ppt download">
            <a:extLst>
              <a:ext uri="{FF2B5EF4-FFF2-40B4-BE49-F238E27FC236}">
                <a16:creationId xmlns:a16="http://schemas.microsoft.com/office/drawing/2014/main" id="{24E0012B-429A-344E-BDF0-F2D7B74E6F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5" t="2771" r="39523"/>
          <a:stretch/>
        </p:blipFill>
        <p:spPr bwMode="auto">
          <a:xfrm>
            <a:off x="8056609" y="365125"/>
            <a:ext cx="3984969" cy="612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508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p:txBody>
          <a:bodyPr>
            <a:noAutofit/>
          </a:bodyPr>
          <a:lstStyle/>
          <a:p>
            <a:pPr algn="ctr"/>
            <a:r>
              <a:rPr lang="en-US" sz="9600" b="1" u="sng" dirty="0"/>
              <a:t>Exam-Style Question</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415636" y="1999760"/>
            <a:ext cx="11649694" cy="4858239"/>
          </a:xfrm>
        </p:spPr>
        <p:txBody>
          <a:bodyPr>
            <a:normAutofit fontScale="92500" lnSpcReduction="20000"/>
          </a:bodyPr>
          <a:lstStyle/>
          <a:p>
            <a:pPr marL="0" indent="0" algn="ctr">
              <a:buNone/>
            </a:pPr>
            <a:r>
              <a:rPr lang="en-US" sz="7200" b="1" dirty="0"/>
              <a:t>How far did understanding of disease change 1848-1890?</a:t>
            </a:r>
          </a:p>
          <a:p>
            <a:pPr marL="0" indent="0">
              <a:buNone/>
            </a:pPr>
            <a:r>
              <a:rPr lang="en-US" sz="4800" dirty="0"/>
              <a:t>You may use the following in your answer:</a:t>
            </a:r>
          </a:p>
          <a:p>
            <a:pPr lvl="3"/>
            <a:r>
              <a:rPr lang="en-US" sz="3800" dirty="0"/>
              <a:t>Four </a:t>
            </a:r>
            <a:r>
              <a:rPr lang="en-US" sz="3800" dirty="0" err="1"/>
              <a:t>Humours</a:t>
            </a:r>
            <a:endParaRPr lang="en-US" sz="3800" dirty="0"/>
          </a:p>
          <a:p>
            <a:pPr lvl="3"/>
            <a:r>
              <a:rPr lang="en-US" sz="3800" dirty="0" err="1"/>
              <a:t>Pastuer’s</a:t>
            </a:r>
            <a:r>
              <a:rPr lang="en-US" sz="3800" dirty="0"/>
              <a:t> Germ Theory of Infection</a:t>
            </a:r>
          </a:p>
          <a:p>
            <a:pPr marL="0" indent="0">
              <a:buNone/>
            </a:pPr>
            <a:r>
              <a:rPr lang="en-US" sz="4800" dirty="0"/>
              <a:t>You </a:t>
            </a:r>
            <a:r>
              <a:rPr lang="en-US" sz="4800" b="1" dirty="0"/>
              <a:t>must</a:t>
            </a:r>
            <a:r>
              <a:rPr lang="en-US" sz="4800" dirty="0"/>
              <a:t> also use information of your own.</a:t>
            </a:r>
          </a:p>
          <a:p>
            <a:pPr marL="0" indent="0" algn="ctr">
              <a:buNone/>
            </a:pPr>
            <a:r>
              <a:rPr lang="en-US" sz="7200" b="1" dirty="0">
                <a:solidFill>
                  <a:srgbClr val="FF0000"/>
                </a:solidFill>
              </a:rPr>
              <a:t>(16 marks)</a:t>
            </a:r>
          </a:p>
        </p:txBody>
      </p:sp>
    </p:spTree>
    <p:extLst>
      <p:ext uri="{BB962C8B-B14F-4D97-AF65-F5344CB8AC3E}">
        <p14:creationId xmlns:p14="http://schemas.microsoft.com/office/powerpoint/2010/main" val="234685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4A9E4-BD64-E740-ACB6-E592D3EB22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AB193A-AF59-3A42-912F-25E2F372C16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50931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a:xfrm>
            <a:off x="591208" y="354615"/>
            <a:ext cx="10515600" cy="1325563"/>
          </a:xfrm>
        </p:spPr>
        <p:txBody>
          <a:bodyPr>
            <a:noAutofit/>
          </a:bodyPr>
          <a:lstStyle/>
          <a:p>
            <a:pPr algn="ctr"/>
            <a:r>
              <a:rPr lang="en-US" sz="9600" b="1" u="sng" dirty="0"/>
              <a:t>Exam-Style Advice</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1627535" y="1685935"/>
            <a:ext cx="8442945" cy="5026778"/>
          </a:xfrm>
        </p:spPr>
        <p:txBody>
          <a:bodyPr>
            <a:normAutofit fontScale="85000" lnSpcReduction="20000"/>
          </a:bodyPr>
          <a:lstStyle/>
          <a:p>
            <a:pPr marL="0" indent="0">
              <a:buNone/>
            </a:pPr>
            <a:r>
              <a:rPr lang="en-US" sz="4100" b="1" dirty="0"/>
              <a:t>How far did understanding of disease change 1848-1890?</a:t>
            </a:r>
          </a:p>
          <a:p>
            <a:pPr marL="0" indent="0">
              <a:buNone/>
            </a:pPr>
            <a:r>
              <a:rPr lang="en-US" sz="4100" dirty="0"/>
              <a:t>You may use the following in your answer:</a:t>
            </a:r>
          </a:p>
          <a:p>
            <a:pPr lvl="3"/>
            <a:r>
              <a:rPr lang="en-US" sz="4100" dirty="0"/>
              <a:t>Four </a:t>
            </a:r>
            <a:r>
              <a:rPr lang="en-US" sz="4100" dirty="0" err="1"/>
              <a:t>Humours</a:t>
            </a:r>
            <a:endParaRPr lang="en-US" sz="4100" dirty="0"/>
          </a:p>
          <a:p>
            <a:pPr lvl="3"/>
            <a:r>
              <a:rPr lang="en-US" sz="4100" dirty="0"/>
              <a:t>Pasteur’s Germ Theory of Infection</a:t>
            </a:r>
          </a:p>
          <a:p>
            <a:pPr marL="0" indent="0">
              <a:buNone/>
            </a:pPr>
            <a:r>
              <a:rPr lang="en-US" sz="4100" dirty="0"/>
              <a:t>You </a:t>
            </a:r>
            <a:r>
              <a:rPr lang="en-US" sz="4100" b="1" dirty="0"/>
              <a:t>must</a:t>
            </a:r>
            <a:r>
              <a:rPr lang="en-US" sz="4100" dirty="0"/>
              <a:t> also use information of your own.</a:t>
            </a:r>
          </a:p>
          <a:p>
            <a:pPr marL="0" indent="0" algn="ctr">
              <a:buNone/>
            </a:pPr>
            <a:r>
              <a:rPr lang="en-US" sz="4100" b="1" dirty="0">
                <a:solidFill>
                  <a:srgbClr val="FF0000"/>
                </a:solidFill>
              </a:rPr>
              <a:t>(16 marks)</a:t>
            </a:r>
          </a:p>
          <a:p>
            <a:pPr marL="0" indent="0" algn="ctr">
              <a:buNone/>
            </a:pPr>
            <a:endParaRPr lang="en-US" sz="1100" b="1" dirty="0">
              <a:solidFill>
                <a:srgbClr val="FF0000"/>
              </a:solidFill>
            </a:endParaRPr>
          </a:p>
          <a:p>
            <a:pPr marL="0" indent="0" algn="ctr">
              <a:buNone/>
            </a:pPr>
            <a:r>
              <a:rPr lang="en-US" sz="3200" b="1" dirty="0">
                <a:solidFill>
                  <a:srgbClr val="0070C0"/>
                </a:solidFill>
              </a:rPr>
              <a:t>This question wants you to explain what people thought caused disease in 1848 and compare it with what was thought by 1890. The “how far” part means look for continuity as well – then weigh up both sides of the issue.</a:t>
            </a:r>
          </a:p>
        </p:txBody>
      </p:sp>
    </p:spTree>
    <p:extLst>
      <p:ext uri="{BB962C8B-B14F-4D97-AF65-F5344CB8AC3E}">
        <p14:creationId xmlns:p14="http://schemas.microsoft.com/office/powerpoint/2010/main" val="385217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20DD5-B7A9-2840-ACB0-700A238F10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F761FD-2BF4-E64D-B941-7A02CCF8C9A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51407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F03915-0292-4441-B846-B2337FA105C9}"/>
              </a:ext>
            </a:extLst>
          </p:cNvPr>
          <p:cNvPicPr>
            <a:picLocks noChangeAspect="1"/>
          </p:cNvPicPr>
          <p:nvPr/>
        </p:nvPicPr>
        <p:blipFill>
          <a:blip r:embed="rId2"/>
          <a:stretch>
            <a:fillRect/>
          </a:stretch>
        </p:blipFill>
        <p:spPr>
          <a:xfrm>
            <a:off x="7629982" y="103659"/>
            <a:ext cx="4432300" cy="3325340"/>
          </a:xfrm>
          <a:prstGeom prst="rect">
            <a:avLst/>
          </a:prstGeom>
        </p:spPr>
      </p:pic>
      <p:pic>
        <p:nvPicPr>
          <p:cNvPr id="9" name="Picture 8">
            <a:extLst>
              <a:ext uri="{FF2B5EF4-FFF2-40B4-BE49-F238E27FC236}">
                <a16:creationId xmlns:a16="http://schemas.microsoft.com/office/drawing/2014/main" id="{AD716692-9DAD-A742-98C8-F3185598292F}"/>
              </a:ext>
            </a:extLst>
          </p:cNvPr>
          <p:cNvPicPr>
            <a:picLocks noChangeAspect="1"/>
          </p:cNvPicPr>
          <p:nvPr/>
        </p:nvPicPr>
        <p:blipFill>
          <a:blip r:embed="rId3"/>
          <a:stretch>
            <a:fillRect/>
          </a:stretch>
        </p:blipFill>
        <p:spPr>
          <a:xfrm>
            <a:off x="9012202" y="3553920"/>
            <a:ext cx="3050080" cy="3050080"/>
          </a:xfrm>
          <a:prstGeom prst="rect">
            <a:avLst/>
          </a:prstGeom>
        </p:spPr>
      </p:pic>
      <p:pic>
        <p:nvPicPr>
          <p:cNvPr id="2" name="Picture 1">
            <a:extLst>
              <a:ext uri="{FF2B5EF4-FFF2-40B4-BE49-F238E27FC236}">
                <a16:creationId xmlns:a16="http://schemas.microsoft.com/office/drawing/2014/main" id="{B60F0666-2C0A-6A41-81DD-EC9738E2FBBD}"/>
              </a:ext>
            </a:extLst>
          </p:cNvPr>
          <p:cNvPicPr>
            <a:picLocks noChangeAspect="1"/>
          </p:cNvPicPr>
          <p:nvPr/>
        </p:nvPicPr>
        <p:blipFill>
          <a:blip r:embed="rId4"/>
          <a:stretch>
            <a:fillRect/>
          </a:stretch>
        </p:blipFill>
        <p:spPr>
          <a:xfrm>
            <a:off x="4164405" y="3429000"/>
            <a:ext cx="5246242" cy="3429000"/>
          </a:xfrm>
          <a:prstGeom prst="rect">
            <a:avLst/>
          </a:prstGeom>
        </p:spPr>
      </p:pic>
      <p:pic>
        <p:nvPicPr>
          <p:cNvPr id="10" name="Picture 9">
            <a:extLst>
              <a:ext uri="{FF2B5EF4-FFF2-40B4-BE49-F238E27FC236}">
                <a16:creationId xmlns:a16="http://schemas.microsoft.com/office/drawing/2014/main" id="{CC88F83F-9BDD-5F4C-9E14-610BDD363E25}"/>
              </a:ext>
            </a:extLst>
          </p:cNvPr>
          <p:cNvPicPr>
            <a:picLocks noChangeAspect="1"/>
          </p:cNvPicPr>
          <p:nvPr/>
        </p:nvPicPr>
        <p:blipFill>
          <a:blip r:embed="rId5"/>
          <a:stretch>
            <a:fillRect/>
          </a:stretch>
        </p:blipFill>
        <p:spPr>
          <a:xfrm>
            <a:off x="2275580" y="3804745"/>
            <a:ext cx="1988076" cy="2949595"/>
          </a:xfrm>
          <a:prstGeom prst="rect">
            <a:avLst/>
          </a:prstGeom>
        </p:spPr>
      </p:pic>
      <p:pic>
        <p:nvPicPr>
          <p:cNvPr id="11" name="Picture 10">
            <a:extLst>
              <a:ext uri="{FF2B5EF4-FFF2-40B4-BE49-F238E27FC236}">
                <a16:creationId xmlns:a16="http://schemas.microsoft.com/office/drawing/2014/main" id="{759BF170-7DEF-C748-A3A4-DFBAB2AB5D9F}"/>
              </a:ext>
            </a:extLst>
          </p:cNvPr>
          <p:cNvPicPr>
            <a:picLocks noChangeAspect="1"/>
          </p:cNvPicPr>
          <p:nvPr/>
        </p:nvPicPr>
        <p:blipFill>
          <a:blip r:embed="rId6"/>
          <a:stretch>
            <a:fillRect/>
          </a:stretch>
        </p:blipFill>
        <p:spPr>
          <a:xfrm>
            <a:off x="129718" y="103659"/>
            <a:ext cx="2655523" cy="3627512"/>
          </a:xfrm>
          <a:prstGeom prst="rect">
            <a:avLst/>
          </a:prstGeom>
        </p:spPr>
      </p:pic>
      <p:pic>
        <p:nvPicPr>
          <p:cNvPr id="12" name="Picture 11">
            <a:extLst>
              <a:ext uri="{FF2B5EF4-FFF2-40B4-BE49-F238E27FC236}">
                <a16:creationId xmlns:a16="http://schemas.microsoft.com/office/drawing/2014/main" id="{168E2093-0B91-0142-B9D4-BEA3C0B0DA47}"/>
              </a:ext>
            </a:extLst>
          </p:cNvPr>
          <p:cNvPicPr>
            <a:picLocks noChangeAspect="1"/>
          </p:cNvPicPr>
          <p:nvPr/>
        </p:nvPicPr>
        <p:blipFill rotWithShape="1">
          <a:blip r:embed="rId7"/>
          <a:srcRect l="20143" r="9257"/>
          <a:stretch/>
        </p:blipFill>
        <p:spPr>
          <a:xfrm>
            <a:off x="2896967" y="103658"/>
            <a:ext cx="2347695" cy="3627513"/>
          </a:xfrm>
          <a:prstGeom prst="rect">
            <a:avLst/>
          </a:prstGeom>
        </p:spPr>
      </p:pic>
      <p:pic>
        <p:nvPicPr>
          <p:cNvPr id="13" name="Picture 12">
            <a:extLst>
              <a:ext uri="{FF2B5EF4-FFF2-40B4-BE49-F238E27FC236}">
                <a16:creationId xmlns:a16="http://schemas.microsoft.com/office/drawing/2014/main" id="{C89196B6-7FBB-4449-81E9-CA2D5EB49D9D}"/>
              </a:ext>
            </a:extLst>
          </p:cNvPr>
          <p:cNvPicPr>
            <a:picLocks noChangeAspect="1"/>
          </p:cNvPicPr>
          <p:nvPr/>
        </p:nvPicPr>
        <p:blipFill>
          <a:blip r:embed="rId8"/>
          <a:stretch>
            <a:fillRect/>
          </a:stretch>
        </p:blipFill>
        <p:spPr>
          <a:xfrm>
            <a:off x="129718" y="3804745"/>
            <a:ext cx="1988076" cy="2953601"/>
          </a:xfrm>
          <a:prstGeom prst="rect">
            <a:avLst/>
          </a:prstGeom>
        </p:spPr>
      </p:pic>
      <p:pic>
        <p:nvPicPr>
          <p:cNvPr id="14" name="Picture 13">
            <a:extLst>
              <a:ext uri="{FF2B5EF4-FFF2-40B4-BE49-F238E27FC236}">
                <a16:creationId xmlns:a16="http://schemas.microsoft.com/office/drawing/2014/main" id="{063C4B8C-B423-9345-A974-7D2AF1D78414}"/>
              </a:ext>
            </a:extLst>
          </p:cNvPr>
          <p:cNvPicPr>
            <a:picLocks noChangeAspect="1"/>
          </p:cNvPicPr>
          <p:nvPr/>
        </p:nvPicPr>
        <p:blipFill>
          <a:blip r:embed="rId9"/>
          <a:stretch>
            <a:fillRect/>
          </a:stretch>
        </p:blipFill>
        <p:spPr>
          <a:xfrm>
            <a:off x="5347557" y="103658"/>
            <a:ext cx="2179529" cy="3325341"/>
          </a:xfrm>
          <a:prstGeom prst="rect">
            <a:avLst/>
          </a:prstGeom>
        </p:spPr>
      </p:pic>
    </p:spTree>
    <p:extLst>
      <p:ext uri="{BB962C8B-B14F-4D97-AF65-F5344CB8AC3E}">
        <p14:creationId xmlns:p14="http://schemas.microsoft.com/office/powerpoint/2010/main" val="3064704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0E2B-22FA-B144-B418-9C8B126E9406}"/>
              </a:ext>
            </a:extLst>
          </p:cNvPr>
          <p:cNvSpPr>
            <a:spLocks noGrp="1"/>
          </p:cNvSpPr>
          <p:nvPr>
            <p:ph type="ctrTitle"/>
          </p:nvPr>
        </p:nvSpPr>
        <p:spPr>
          <a:xfrm>
            <a:off x="1524000" y="532525"/>
            <a:ext cx="9144000" cy="2387600"/>
          </a:xfrm>
        </p:spPr>
        <p:txBody>
          <a:bodyPr>
            <a:normAutofit/>
          </a:bodyPr>
          <a:lstStyle/>
          <a:p>
            <a:r>
              <a:rPr lang="en-US" sz="8000" b="1" dirty="0"/>
              <a:t>Edexcel IGCSE History</a:t>
            </a:r>
            <a:br>
              <a:rPr lang="en-US" sz="8000" b="1" dirty="0"/>
            </a:br>
            <a:r>
              <a:rPr lang="en-US" sz="8000" b="1" dirty="0"/>
              <a:t>P2: Breadth Study B2</a:t>
            </a:r>
          </a:p>
        </p:txBody>
      </p:sp>
      <p:sp>
        <p:nvSpPr>
          <p:cNvPr id="3" name="Subtitle 2">
            <a:extLst>
              <a:ext uri="{FF2B5EF4-FFF2-40B4-BE49-F238E27FC236}">
                <a16:creationId xmlns:a16="http://schemas.microsoft.com/office/drawing/2014/main" id="{131ED3F2-BBC7-9F40-B942-F2CBD4778B09}"/>
              </a:ext>
            </a:extLst>
          </p:cNvPr>
          <p:cNvSpPr>
            <a:spLocks noGrp="1"/>
          </p:cNvSpPr>
          <p:nvPr>
            <p:ph type="subTitle" idx="1"/>
          </p:nvPr>
        </p:nvSpPr>
        <p:spPr>
          <a:xfrm>
            <a:off x="966951" y="3150093"/>
            <a:ext cx="10258097" cy="2977438"/>
          </a:xfrm>
        </p:spPr>
        <p:txBody>
          <a:bodyPr>
            <a:noAutofit/>
          </a:bodyPr>
          <a:lstStyle/>
          <a:p>
            <a:r>
              <a:rPr lang="en-US" sz="6000" dirty="0">
                <a:solidFill>
                  <a:srgbClr val="FF0000"/>
                </a:solidFill>
              </a:rPr>
              <a:t>Changes in Medicine, </a:t>
            </a:r>
          </a:p>
          <a:p>
            <a:r>
              <a:rPr lang="en-US" sz="6000" dirty="0">
                <a:solidFill>
                  <a:srgbClr val="FF0000"/>
                </a:solidFill>
              </a:rPr>
              <a:t>1848-1948</a:t>
            </a:r>
            <a:endParaRPr lang="en-US" sz="1000" dirty="0">
              <a:solidFill>
                <a:srgbClr val="FF0000"/>
              </a:solidFill>
            </a:endParaRPr>
          </a:p>
          <a:p>
            <a:r>
              <a:rPr lang="en-US" sz="4000" b="1" dirty="0">
                <a:solidFill>
                  <a:srgbClr val="0070C0"/>
                </a:solidFill>
              </a:rPr>
              <a:t>3. Accelerating Change, 1875-1905</a:t>
            </a:r>
          </a:p>
        </p:txBody>
      </p:sp>
    </p:spTree>
    <p:extLst>
      <p:ext uri="{BB962C8B-B14F-4D97-AF65-F5344CB8AC3E}">
        <p14:creationId xmlns:p14="http://schemas.microsoft.com/office/powerpoint/2010/main" val="433303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365759" y="365125"/>
            <a:ext cx="11469189" cy="1325563"/>
          </a:xfrm>
        </p:spPr>
        <p:txBody>
          <a:bodyPr/>
          <a:lstStyle/>
          <a:p>
            <a:r>
              <a:rPr lang="en-US" b="1" dirty="0">
                <a:solidFill>
                  <a:srgbClr val="7030A0"/>
                </a:solidFill>
              </a:rPr>
              <a:t>(a) The Fight Against Germs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365759" y="1825624"/>
            <a:ext cx="6664433" cy="4860183"/>
          </a:xfrm>
        </p:spPr>
        <p:txBody>
          <a:bodyPr/>
          <a:lstStyle/>
          <a:p>
            <a:pPr marL="0" indent="0">
              <a:buNone/>
            </a:pPr>
            <a:r>
              <a:rPr lang="en-US" dirty="0"/>
              <a:t>Pasteur’s theories about microorganisms causing decay were broadly accepted by 1875, but this had little impact on Medicine. Joseph Lister had shown that antiseptic techniques reduced deaths from infection, too, yet </a:t>
            </a:r>
            <a:r>
              <a:rPr lang="en-US" b="1" dirty="0">
                <a:solidFill>
                  <a:srgbClr val="FF0000"/>
                </a:solidFill>
              </a:rPr>
              <a:t>the ideas of Pasteur &amp; Lister had not come together to link microorganisms to disease</a:t>
            </a:r>
            <a:r>
              <a:rPr lang="en-US" dirty="0"/>
              <a:t>. So, without this link being made, treatment &amp; prevention of disease remained as unclear as ever. A German doctor, named </a:t>
            </a:r>
            <a:r>
              <a:rPr lang="en-US" b="1" dirty="0">
                <a:solidFill>
                  <a:srgbClr val="FF0000"/>
                </a:solidFill>
              </a:rPr>
              <a:t>Robert Koch</a:t>
            </a:r>
            <a:r>
              <a:rPr lang="en-US" dirty="0"/>
              <a:t>, whose wife bought him a microscope in 1872, was the next key player.</a:t>
            </a:r>
          </a:p>
        </p:txBody>
      </p:sp>
      <p:pic>
        <p:nvPicPr>
          <p:cNvPr id="1026" name="Picture 2" descr="Robert Koch - Medical Professional, Biologist - Biography">
            <a:extLst>
              <a:ext uri="{FF2B5EF4-FFF2-40B4-BE49-F238E27FC236}">
                <a16:creationId xmlns:a16="http://schemas.microsoft.com/office/drawing/2014/main" id="{00498CC2-7E92-9F4B-8482-719A849F8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6447" y="1825623"/>
            <a:ext cx="4629794" cy="46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495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365759" y="365125"/>
            <a:ext cx="11469189" cy="1325563"/>
          </a:xfrm>
        </p:spPr>
        <p:txBody>
          <a:bodyPr/>
          <a:lstStyle/>
          <a:p>
            <a:r>
              <a:rPr lang="en-US" b="1" dirty="0">
                <a:solidFill>
                  <a:srgbClr val="7030A0"/>
                </a:solidFill>
              </a:rPr>
              <a:t>(a) The Fight Against Germs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4658289" y="1992128"/>
            <a:ext cx="7337369" cy="4631377"/>
          </a:xfrm>
        </p:spPr>
        <p:txBody>
          <a:bodyPr>
            <a:normAutofit lnSpcReduction="10000"/>
          </a:bodyPr>
          <a:lstStyle/>
          <a:p>
            <a:pPr marL="0" indent="0">
              <a:buNone/>
            </a:pPr>
            <a:r>
              <a:rPr lang="en-US" dirty="0"/>
              <a:t>Robert Koch was investigating </a:t>
            </a:r>
            <a:r>
              <a:rPr lang="en-US" b="1" dirty="0">
                <a:solidFill>
                  <a:srgbClr val="FF0000"/>
                </a:solidFill>
              </a:rPr>
              <a:t>Anthrax in farm animals</a:t>
            </a:r>
            <a:r>
              <a:rPr lang="en-US" dirty="0"/>
              <a:t> using Pasteur’s ideas. He knew the disease spread through the blood being infected, but </a:t>
            </a:r>
            <a:r>
              <a:rPr lang="en-US" b="1" dirty="0">
                <a:solidFill>
                  <a:srgbClr val="FF0000"/>
                </a:solidFill>
              </a:rPr>
              <a:t>he wanted to scientifically prove that the Anthrax Microorganism was causing the disease </a:t>
            </a:r>
            <a:r>
              <a:rPr lang="en-US" dirty="0"/>
              <a:t>in the first place. His research was conducted at his home and, after 4 years of investigating, 1872-1876, he published his work in 1876. Further research saw </a:t>
            </a:r>
            <a:r>
              <a:rPr lang="en-US" b="1" dirty="0">
                <a:solidFill>
                  <a:srgbClr val="FF0000"/>
                </a:solidFill>
              </a:rPr>
              <a:t>Koch develop methods of staining &amp; photographing microorganisms </a:t>
            </a:r>
            <a:r>
              <a:rPr lang="en-US" dirty="0"/>
              <a:t>– so others could see the support for his theories</a:t>
            </a:r>
            <a:r>
              <a:rPr lang="en-US" b="1" dirty="0">
                <a:solidFill>
                  <a:srgbClr val="FF0000"/>
                </a:solidFill>
              </a:rPr>
              <a:t>. In 1878, Koch published work on bacteria in wounds causing infection</a:t>
            </a:r>
            <a:r>
              <a:rPr lang="en-US" dirty="0"/>
              <a:t>. The link was made.</a:t>
            </a:r>
          </a:p>
        </p:txBody>
      </p:sp>
      <p:pic>
        <p:nvPicPr>
          <p:cNvPr id="2050" name="Picture 2" descr="Robert Heinrich Herman Koch - The Lancet Respiratory Medicine">
            <a:extLst>
              <a:ext uri="{FF2B5EF4-FFF2-40B4-BE49-F238E27FC236}">
                <a16:creationId xmlns:a16="http://schemas.microsoft.com/office/drawing/2014/main" id="{D131C6C2-E5E4-9A4A-827D-D9C4350BB6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98" t="24652" r="6040"/>
          <a:stretch/>
        </p:blipFill>
        <p:spPr bwMode="auto">
          <a:xfrm>
            <a:off x="196342" y="1992128"/>
            <a:ext cx="4292531" cy="4631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965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365759" y="365125"/>
            <a:ext cx="11469189" cy="1325563"/>
          </a:xfrm>
        </p:spPr>
        <p:txBody>
          <a:bodyPr/>
          <a:lstStyle/>
          <a:p>
            <a:r>
              <a:rPr lang="en-US" b="1" dirty="0">
                <a:solidFill>
                  <a:srgbClr val="7030A0"/>
                </a:solidFill>
              </a:rPr>
              <a:t>(a) The Fight Against Germs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193167" y="1897125"/>
            <a:ext cx="7337369" cy="4764932"/>
          </a:xfrm>
        </p:spPr>
        <p:txBody>
          <a:bodyPr>
            <a:normAutofit/>
          </a:bodyPr>
          <a:lstStyle/>
          <a:p>
            <a:pPr marL="0" indent="0">
              <a:buNone/>
            </a:pPr>
            <a:r>
              <a:rPr lang="en-US" dirty="0"/>
              <a:t>Robert Koch’s work was important for 3 reasons:</a:t>
            </a:r>
          </a:p>
          <a:p>
            <a:pPr marL="514350" indent="-514350">
              <a:buFont typeface="+mj-lt"/>
              <a:buAutoNum type="arabicPeriod"/>
            </a:pPr>
            <a:r>
              <a:rPr lang="en-US" dirty="0"/>
              <a:t>He was not focused on disease in humans; instead </a:t>
            </a:r>
            <a:r>
              <a:rPr lang="en-US" b="1" dirty="0">
                <a:solidFill>
                  <a:srgbClr val="FF0000"/>
                </a:solidFill>
              </a:rPr>
              <a:t>he focused on microorganisms in laboratory tests</a:t>
            </a:r>
            <a:r>
              <a:rPr lang="en-US" dirty="0"/>
              <a:t>.</a:t>
            </a:r>
          </a:p>
          <a:p>
            <a:pPr marL="514350" indent="-514350">
              <a:buFont typeface="+mj-lt"/>
              <a:buAutoNum type="arabicPeriod"/>
            </a:pPr>
            <a:r>
              <a:rPr lang="en-US" b="1" dirty="0">
                <a:solidFill>
                  <a:srgbClr val="FF0000"/>
                </a:solidFill>
              </a:rPr>
              <a:t>Techniques he developed</a:t>
            </a:r>
            <a:r>
              <a:rPr lang="en-US" dirty="0"/>
              <a:t>, such as staining &amp; photographing microorganisms, </a:t>
            </a:r>
            <a:r>
              <a:rPr lang="en-US" b="1" dirty="0">
                <a:solidFill>
                  <a:srgbClr val="FF0000"/>
                </a:solidFill>
              </a:rPr>
              <a:t>could be used to investigate many diseases</a:t>
            </a:r>
            <a:r>
              <a:rPr lang="en-US" dirty="0"/>
              <a:t>; not just 1.</a:t>
            </a:r>
          </a:p>
          <a:p>
            <a:pPr marL="514350" indent="-514350">
              <a:buFont typeface="+mj-lt"/>
              <a:buAutoNum type="arabicPeriod"/>
            </a:pPr>
            <a:r>
              <a:rPr lang="en-US" dirty="0"/>
              <a:t>Invited to move to move to Berlin, Germany’s capital, </a:t>
            </a:r>
            <a:r>
              <a:rPr lang="en-US" b="1" dirty="0">
                <a:solidFill>
                  <a:srgbClr val="FF0000"/>
                </a:solidFill>
              </a:rPr>
              <a:t>the German Government funded his microorganism research + he developed a team of researchers.</a:t>
            </a:r>
            <a:endParaRPr lang="en-US" dirty="0"/>
          </a:p>
        </p:txBody>
      </p:sp>
      <p:pic>
        <p:nvPicPr>
          <p:cNvPr id="3074" name="Picture 2" descr="Koch&amp;#39;s Lab | History of Vaccines">
            <a:extLst>
              <a:ext uri="{FF2B5EF4-FFF2-40B4-BE49-F238E27FC236}">
                <a16:creationId xmlns:a16="http://schemas.microsoft.com/office/drawing/2014/main" id="{7823A897-1AF4-E144-ABC0-D3B260E79E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26" r="7113"/>
          <a:stretch/>
        </p:blipFill>
        <p:spPr bwMode="auto">
          <a:xfrm>
            <a:off x="7530536" y="1897125"/>
            <a:ext cx="4548016" cy="45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986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365759" y="365125"/>
            <a:ext cx="11469189" cy="1325563"/>
          </a:xfrm>
        </p:spPr>
        <p:txBody>
          <a:bodyPr/>
          <a:lstStyle/>
          <a:p>
            <a:r>
              <a:rPr lang="en-US" b="1" dirty="0">
                <a:solidFill>
                  <a:srgbClr val="7030A0"/>
                </a:solidFill>
              </a:rPr>
              <a:t>(a) The Fight Against Germs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193167" y="1897125"/>
            <a:ext cx="8155186" cy="4764932"/>
          </a:xfrm>
        </p:spPr>
        <p:txBody>
          <a:bodyPr>
            <a:normAutofit lnSpcReduction="10000"/>
          </a:bodyPr>
          <a:lstStyle/>
          <a:p>
            <a:pPr marL="0" indent="0">
              <a:buNone/>
            </a:pPr>
            <a:r>
              <a:rPr lang="en-US" dirty="0"/>
              <a:t>Louis Pasteur had continued his research too. At the same time as Koch published his work on bacterial infection of wounds, Pasteur published his Germ Theory of Infection in 1878. Pasteur next focused on studying Chicken Cholera – injecting poultry with a culture of bacteria. </a:t>
            </a:r>
            <a:r>
              <a:rPr lang="en-US" b="1" dirty="0">
                <a:solidFill>
                  <a:srgbClr val="0070C0"/>
                </a:solidFill>
              </a:rPr>
              <a:t>One of the Lab Assistants went on holiday, so a culture was left to one side for a couple of weeks. </a:t>
            </a:r>
            <a:r>
              <a:rPr lang="en-US" b="1" dirty="0">
                <a:solidFill>
                  <a:srgbClr val="FF0000"/>
                </a:solidFill>
              </a:rPr>
              <a:t>When chickens were injected with this ‘old’ culture, they did not develop Chicken Cholera … even after being infected with a ‘fresh’ culture! </a:t>
            </a:r>
            <a:r>
              <a:rPr lang="en-US" b="1" dirty="0">
                <a:solidFill>
                  <a:srgbClr val="0070C0"/>
                </a:solidFill>
              </a:rPr>
              <a:t>Injecting the ‘old’ weakened culture had stimulated the chicken’s natural </a:t>
            </a:r>
            <a:r>
              <a:rPr lang="en-US" b="1" dirty="0" err="1">
                <a:solidFill>
                  <a:srgbClr val="0070C0"/>
                </a:solidFill>
              </a:rPr>
              <a:t>defences</a:t>
            </a:r>
            <a:r>
              <a:rPr lang="en-US" b="1" dirty="0">
                <a:solidFill>
                  <a:srgbClr val="0070C0"/>
                </a:solidFill>
              </a:rPr>
              <a:t> to be able to fight the ‘fresh’ culture</a:t>
            </a:r>
            <a:r>
              <a:rPr lang="en-US" dirty="0"/>
              <a:t>. Vaccinations had finally begun.</a:t>
            </a:r>
          </a:p>
        </p:txBody>
      </p:sp>
      <p:pic>
        <p:nvPicPr>
          <p:cNvPr id="1026" name="Picture 2" descr="GCSE History: Who was Louis Pasteur? - YouTube">
            <a:extLst>
              <a:ext uri="{FF2B5EF4-FFF2-40B4-BE49-F238E27FC236}">
                <a16:creationId xmlns:a16="http://schemas.microsoft.com/office/drawing/2014/main" id="{E48790BC-BBD5-E549-BFC5-F4EABF872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1441" y="1897125"/>
            <a:ext cx="3677392" cy="2176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CSE History: Who was Louis Pasteur? - YouTube">
            <a:extLst>
              <a:ext uri="{FF2B5EF4-FFF2-40B4-BE49-F238E27FC236}">
                <a16:creationId xmlns:a16="http://schemas.microsoft.com/office/drawing/2014/main" id="{DFEE7753-6C6B-D446-8602-105AB7312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34897" y="4172095"/>
            <a:ext cx="3677392" cy="2176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61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365759" y="365125"/>
            <a:ext cx="11469189" cy="1325563"/>
          </a:xfrm>
        </p:spPr>
        <p:txBody>
          <a:bodyPr/>
          <a:lstStyle/>
          <a:p>
            <a:r>
              <a:rPr lang="en-US" b="1" dirty="0">
                <a:solidFill>
                  <a:srgbClr val="7030A0"/>
                </a:solidFill>
              </a:rPr>
              <a:t>(a) The Fight Against Germs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5569526" y="1536269"/>
            <a:ext cx="6412675" cy="5167312"/>
          </a:xfrm>
        </p:spPr>
        <p:txBody>
          <a:bodyPr>
            <a:normAutofit/>
          </a:bodyPr>
          <a:lstStyle/>
          <a:p>
            <a:pPr marL="0" indent="0">
              <a:buNone/>
            </a:pPr>
            <a:r>
              <a:rPr lang="en-US" dirty="0"/>
              <a:t>In 1881, combining his work with Koch’s, </a:t>
            </a:r>
            <a:r>
              <a:rPr lang="en-US" b="1" dirty="0">
                <a:solidFill>
                  <a:srgbClr val="FF0000"/>
                </a:solidFill>
              </a:rPr>
              <a:t>Pasteur proved an Anthrax vaccination could be used to protect cows &amp; sheep</a:t>
            </a:r>
            <a:r>
              <a:rPr lang="en-US" dirty="0"/>
              <a:t>. He publicly vaccinated 24 sheep, 4 cows and 1 goat; a control group of the exact same animals were left unvaccinated. </a:t>
            </a:r>
            <a:r>
              <a:rPr lang="en-US" b="1" dirty="0">
                <a:solidFill>
                  <a:srgbClr val="FF0000"/>
                </a:solidFill>
              </a:rPr>
              <a:t>On 31 May all 58 animals were inoculated with Anthrax bacilli – two days later, all 29 of the vaccinated animals were alive</a:t>
            </a:r>
            <a:r>
              <a:rPr lang="en-US" dirty="0"/>
              <a:t>; </a:t>
            </a:r>
            <a:r>
              <a:rPr lang="en-US" b="1" dirty="0">
                <a:solidFill>
                  <a:srgbClr val="0070C0"/>
                </a:solidFill>
              </a:rPr>
              <a:t>the control group, however, saw that all 24 sheep &amp; the goat were dead, while the 4 cows were swollen &amp; feverish</a:t>
            </a:r>
            <a:r>
              <a:rPr lang="en-US" dirty="0"/>
              <a:t>. This was public proof that Vaccinations worked.</a:t>
            </a:r>
          </a:p>
        </p:txBody>
      </p:sp>
      <p:pic>
        <p:nvPicPr>
          <p:cNvPr id="2050" name="Picture 2" descr="Louis Pasteur (1822-1895) Nfrench Chemist And Microbiologist Pasteur  (Center In Skullcap And Apron) Testing His Anthrax Vaccine On Sheep At  Pouilly-Le-Fort France In 1881 By Injecting Them With Anthra - Walmart.com -">
            <a:extLst>
              <a:ext uri="{FF2B5EF4-FFF2-40B4-BE49-F238E27FC236}">
                <a16:creationId xmlns:a16="http://schemas.microsoft.com/office/drawing/2014/main" id="{0F17182E-73C7-1342-A730-DF80BE0A04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663" b="18788"/>
          <a:stretch/>
        </p:blipFill>
        <p:spPr bwMode="auto">
          <a:xfrm>
            <a:off x="218505" y="1536269"/>
            <a:ext cx="5203767"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546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p:txBody>
          <a:bodyPr>
            <a:noAutofit/>
          </a:bodyPr>
          <a:lstStyle/>
          <a:p>
            <a:pPr algn="ctr"/>
            <a:r>
              <a:rPr lang="en-US" sz="9600" b="1" u="sng" dirty="0"/>
              <a:t>Activity 25</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201881" y="1825624"/>
            <a:ext cx="11768445" cy="4798459"/>
          </a:xfrm>
        </p:spPr>
        <p:txBody>
          <a:bodyPr>
            <a:normAutofit lnSpcReduction="10000"/>
          </a:bodyPr>
          <a:lstStyle/>
          <a:p>
            <a:pPr marL="0" indent="0" algn="ctr">
              <a:buNone/>
            </a:pPr>
            <a:r>
              <a:rPr lang="en-US" sz="7200" b="1" dirty="0"/>
              <a:t>Pasteur’s ‘Vaccinations’ were named after Edward Jenner’s work on smallpox in 1796. </a:t>
            </a:r>
            <a:r>
              <a:rPr lang="en-US" sz="7200" dirty="0"/>
              <a:t>Why did Jenner </a:t>
            </a:r>
            <a:r>
              <a:rPr lang="en-US" sz="7200"/>
              <a:t>call his new discovery a </a:t>
            </a:r>
            <a:r>
              <a:rPr lang="en-US" sz="7200" dirty="0"/>
              <a:t>‘vaccination’?</a:t>
            </a:r>
          </a:p>
        </p:txBody>
      </p:sp>
    </p:spTree>
    <p:extLst>
      <p:ext uri="{BB962C8B-B14F-4D97-AF65-F5344CB8AC3E}">
        <p14:creationId xmlns:p14="http://schemas.microsoft.com/office/powerpoint/2010/main" val="102883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3838</TotalTime>
  <Words>1083</Words>
  <Application>Microsoft Macintosh PowerPoint</Application>
  <PresentationFormat>Widescreen</PresentationFormat>
  <Paragraphs>44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Edexcel IGCSE History P2: Breadth Study B1</vt:lpstr>
      <vt:lpstr>PowerPoint Presentation</vt:lpstr>
      <vt:lpstr>Edexcel IGCSE History P2: Breadth Study B2</vt:lpstr>
      <vt:lpstr>(a) The Fight Against Germs</vt:lpstr>
      <vt:lpstr>(a) The Fight Against Germs</vt:lpstr>
      <vt:lpstr>(a) The Fight Against Germs</vt:lpstr>
      <vt:lpstr>(a) The Fight Against Germs</vt:lpstr>
      <vt:lpstr>(a) The Fight Against Germs</vt:lpstr>
      <vt:lpstr>Activity 25</vt:lpstr>
      <vt:lpstr>(a) The Fight Against Germs</vt:lpstr>
      <vt:lpstr>(a) The Fight Against Germs</vt:lpstr>
      <vt:lpstr>(a) The Fight Against Germs</vt:lpstr>
      <vt:lpstr>Exam-Style Question</vt:lpstr>
      <vt:lpstr>PowerPoint Presentation</vt:lpstr>
      <vt:lpstr>Exam-Style Advice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Edexcel IGCSE History Investigation A1</dc:title>
  <dc:creator>Chris Skerry</dc:creator>
  <cp:lastModifiedBy>Chris Skerry</cp:lastModifiedBy>
  <cp:revision>57</cp:revision>
  <dcterms:created xsi:type="dcterms:W3CDTF">2021-05-05T18:42:06Z</dcterms:created>
  <dcterms:modified xsi:type="dcterms:W3CDTF">2021-09-15T18:13:21Z</dcterms:modified>
</cp:coreProperties>
</file>