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85" r:id="rId4"/>
    <p:sldId id="270" r:id="rId5"/>
    <p:sldId id="384" r:id="rId6"/>
    <p:sldId id="385" r:id="rId7"/>
    <p:sldId id="388" r:id="rId8"/>
    <p:sldId id="389" r:id="rId9"/>
    <p:sldId id="387" r:id="rId10"/>
    <p:sldId id="392" r:id="rId11"/>
    <p:sldId id="390" r:id="rId12"/>
    <p:sldId id="393" r:id="rId13"/>
    <p:sldId id="394" r:id="rId14"/>
    <p:sldId id="395" r:id="rId15"/>
    <p:sldId id="397" r:id="rId16"/>
    <p:sldId id="396" r:id="rId17"/>
    <p:sldId id="398" r:id="rId18"/>
    <p:sldId id="399" r:id="rId19"/>
    <p:sldId id="400" r:id="rId20"/>
    <p:sldId id="401" r:id="rId21"/>
    <p:sldId id="402"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p:restoredTop sz="94585"/>
  </p:normalViewPr>
  <p:slideViewPr>
    <p:cSldViewPr snapToGrid="0" snapToObjects="1">
      <p:cViewPr varScale="1">
        <p:scale>
          <a:sx n="110" d="100"/>
          <a:sy n="110"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9/12/21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9/12/21</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9/12/21</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B1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p:txBody>
          <a:bodyPr>
            <a:noAutofit/>
          </a:bodyPr>
          <a:lstStyle/>
          <a:p>
            <a:r>
              <a:rPr lang="en-US" sz="6000" dirty="0">
                <a:solidFill>
                  <a:srgbClr val="FF0000"/>
                </a:solidFill>
              </a:rPr>
              <a:t>Changes in Medicine, </a:t>
            </a:r>
          </a:p>
          <a:p>
            <a:r>
              <a:rPr lang="en-US" sz="6000" dirty="0">
                <a:solidFill>
                  <a:srgbClr val="FF0000"/>
                </a:solidFill>
              </a:rPr>
              <a:t>1848-1948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64303-1F85-DD4E-A578-79CFF3B2CA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4275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65859" y="1460667"/>
            <a:ext cx="8162305" cy="5272644"/>
          </a:xfrm>
        </p:spPr>
        <p:txBody>
          <a:bodyPr>
            <a:normAutofit lnSpcReduction="10000"/>
          </a:bodyPr>
          <a:lstStyle/>
          <a:p>
            <a:pPr marL="0" indent="0">
              <a:buNone/>
            </a:pPr>
            <a:r>
              <a:rPr lang="en-US" dirty="0"/>
              <a:t>Dr. Garrett’s father rescued her again, when he helped fund the opening of </a:t>
            </a:r>
            <a:r>
              <a:rPr lang="en-US" b="1" dirty="0">
                <a:solidFill>
                  <a:srgbClr val="FF0000"/>
                </a:solidFill>
              </a:rPr>
              <a:t>St. Mary’s Dispensary, London, 1866</a:t>
            </a:r>
            <a:r>
              <a:rPr lang="en-US" dirty="0"/>
              <a:t>. Dr. Garrett then taught herself French, so that she could go to Paris to study for a full Medical Degree. When she returned to England in 1872, she expanded the Dispensary to have a 10-bed ward staffed entirely by women. </a:t>
            </a:r>
            <a:r>
              <a:rPr lang="en-US" b="1" dirty="0">
                <a:solidFill>
                  <a:srgbClr val="FF0000"/>
                </a:solidFill>
              </a:rPr>
              <a:t>In 1873, Dr. Garrett became a member of the BMA</a:t>
            </a:r>
            <a:r>
              <a:rPr lang="en-US" dirty="0"/>
              <a:t> – the first &amp; last for 19 years, due to another hasty rule change! In two further expansions, her Dispensary became the </a:t>
            </a:r>
            <a:r>
              <a:rPr lang="en-US" b="1" dirty="0"/>
              <a:t>New Hospital for Women </a:t>
            </a:r>
            <a:r>
              <a:rPr lang="en-US" dirty="0"/>
              <a:t>and then the </a:t>
            </a:r>
            <a:r>
              <a:rPr lang="en-US" b="1" dirty="0"/>
              <a:t>London School of Medicine for Women</a:t>
            </a:r>
            <a:r>
              <a:rPr lang="en-US" dirty="0"/>
              <a:t>. In 1908, she was the first female Mayor of </a:t>
            </a:r>
            <a:r>
              <a:rPr lang="en-US" dirty="0" err="1"/>
              <a:t>Aldeburgh</a:t>
            </a:r>
            <a:r>
              <a:rPr lang="en-US" dirty="0"/>
              <a:t> &amp; first ever female mayor in England too! Shortly after her death in 1918, the Dispensary was rightly renamed the </a:t>
            </a:r>
            <a:r>
              <a:rPr lang="en-US" b="1" dirty="0">
                <a:solidFill>
                  <a:srgbClr val="FF0000"/>
                </a:solidFill>
              </a:rPr>
              <a:t>Elizabeth Garrett Anderson Hospital</a:t>
            </a:r>
            <a:r>
              <a:rPr lang="en-US" dirty="0"/>
              <a:t>.</a:t>
            </a:r>
          </a:p>
        </p:txBody>
      </p:sp>
      <p:pic>
        <p:nvPicPr>
          <p:cNvPr id="3074" name="Picture 2" descr="Dr Elizabeth Garrett Anderson (left) with The English suffragette Emmeline  Pankhurst | Marble Arch London | Marble Arch London">
            <a:extLst>
              <a:ext uri="{FF2B5EF4-FFF2-40B4-BE49-F238E27FC236}">
                <a16:creationId xmlns:a16="http://schemas.microsoft.com/office/drawing/2014/main" id="{8740FB6F-26BF-CF49-A81D-BC2A220DEF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10" r="12442"/>
          <a:stretch/>
        </p:blipFill>
        <p:spPr bwMode="auto">
          <a:xfrm>
            <a:off x="8428164" y="1487000"/>
            <a:ext cx="3497977" cy="521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4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58627" y="1563688"/>
            <a:ext cx="7429351" cy="5169623"/>
          </a:xfrm>
        </p:spPr>
        <p:txBody>
          <a:bodyPr>
            <a:normAutofit lnSpcReduction="10000"/>
          </a:bodyPr>
          <a:lstStyle/>
          <a:p>
            <a:pPr marL="0" indent="0">
              <a:buNone/>
            </a:pPr>
            <a:r>
              <a:rPr lang="en-US" dirty="0"/>
              <a:t>Elizabeth Garrett &amp; Frances </a:t>
            </a:r>
            <a:r>
              <a:rPr lang="en-US" dirty="0" err="1"/>
              <a:t>Hoggan</a:t>
            </a:r>
            <a:r>
              <a:rPr lang="en-US" dirty="0"/>
              <a:t> were not alone in trying to pursue a career as a female doctor. </a:t>
            </a:r>
            <a:r>
              <a:rPr lang="en-US" b="1" dirty="0">
                <a:solidFill>
                  <a:srgbClr val="FF0000"/>
                </a:solidFill>
              </a:rPr>
              <a:t>Sophia Jex-Blake </a:t>
            </a:r>
            <a:r>
              <a:rPr lang="en-US" dirty="0"/>
              <a:t>led 4 women who successfully persuaded Edinburgh University to let them study Medicine there. They had to pay </a:t>
            </a:r>
            <a:r>
              <a:rPr lang="en-US" b="1" dirty="0">
                <a:solidFill>
                  <a:srgbClr val="0070C0"/>
                </a:solidFill>
              </a:rPr>
              <a:t>additional fees </a:t>
            </a:r>
            <a:r>
              <a:rPr lang="en-US" dirty="0"/>
              <a:t>(to cover the cost of being taught separately from male students) and faced </a:t>
            </a:r>
            <a:r>
              <a:rPr lang="en-US" b="1" dirty="0">
                <a:solidFill>
                  <a:srgbClr val="0070C0"/>
                </a:solidFill>
              </a:rPr>
              <a:t>opposition</a:t>
            </a:r>
            <a:r>
              <a:rPr lang="en-US" dirty="0"/>
              <a:t> &amp; </a:t>
            </a:r>
            <a:r>
              <a:rPr lang="en-US" b="1" dirty="0">
                <a:solidFill>
                  <a:srgbClr val="0070C0"/>
                </a:solidFill>
              </a:rPr>
              <a:t>harassment</a:t>
            </a:r>
            <a:r>
              <a:rPr lang="en-US" dirty="0"/>
              <a:t> there.</a:t>
            </a:r>
          </a:p>
          <a:p>
            <a:pPr marL="0" indent="0">
              <a:buNone/>
            </a:pPr>
            <a:r>
              <a:rPr lang="en-US" dirty="0"/>
              <a:t>When </a:t>
            </a:r>
            <a:r>
              <a:rPr lang="en-US" b="1" dirty="0">
                <a:solidFill>
                  <a:srgbClr val="FF0000"/>
                </a:solidFill>
              </a:rPr>
              <a:t>Edith </a:t>
            </a:r>
            <a:r>
              <a:rPr lang="en-US" b="1" dirty="0" err="1">
                <a:solidFill>
                  <a:srgbClr val="FF0000"/>
                </a:solidFill>
              </a:rPr>
              <a:t>Pechey</a:t>
            </a:r>
            <a:r>
              <a:rPr lang="en-US" b="1" dirty="0">
                <a:solidFill>
                  <a:srgbClr val="FF0000"/>
                </a:solidFill>
              </a:rPr>
              <a:t> </a:t>
            </a:r>
            <a:r>
              <a:rPr lang="en-US" dirty="0"/>
              <a:t>won an Edinburgh University first prize in Chemistry, it was awarded to the second place male student! </a:t>
            </a:r>
            <a:r>
              <a:rPr lang="en-US" b="1" dirty="0">
                <a:solidFill>
                  <a:srgbClr val="0070C0"/>
                </a:solidFill>
              </a:rPr>
              <a:t>In 1874, the University forced all female students to leave Medical courses</a:t>
            </a:r>
            <a:r>
              <a:rPr lang="en-US" b="1" dirty="0"/>
              <a:t> </a:t>
            </a:r>
            <a:r>
              <a:rPr lang="en-US" dirty="0"/>
              <a:t>(just 5 years after they were first accepted to Edinburgh in 1869).</a:t>
            </a:r>
          </a:p>
        </p:txBody>
      </p:sp>
      <p:pic>
        <p:nvPicPr>
          <p:cNvPr id="1026" name="Picture 2" descr="Sophia Jex-Blake - QueerBio.com">
            <a:extLst>
              <a:ext uri="{FF2B5EF4-FFF2-40B4-BE49-F238E27FC236}">
                <a16:creationId xmlns:a16="http://schemas.microsoft.com/office/drawing/2014/main" id="{C8988CE6-6590-9046-B253-656A816BE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477" y="1563688"/>
            <a:ext cx="2794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ith Pechey - Wikipedia">
            <a:extLst>
              <a:ext uri="{FF2B5EF4-FFF2-40B4-BE49-F238E27FC236}">
                <a16:creationId xmlns:a16="http://schemas.microsoft.com/office/drawing/2014/main" id="{C7D89174-B923-0E44-8E6B-DEE3E145C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0" b="48060"/>
          <a:stretch/>
        </p:blipFill>
        <p:spPr bwMode="auto">
          <a:xfrm>
            <a:off x="8463477" y="4421911"/>
            <a:ext cx="27940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8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49384" y="1690688"/>
            <a:ext cx="7208319" cy="5033741"/>
          </a:xfrm>
        </p:spPr>
        <p:txBody>
          <a:bodyPr>
            <a:normAutofit lnSpcReduction="10000"/>
          </a:bodyPr>
          <a:lstStyle/>
          <a:p>
            <a:pPr marL="0" indent="0">
              <a:buNone/>
            </a:pPr>
            <a:r>
              <a:rPr lang="en-US" dirty="0"/>
              <a:t>Like </a:t>
            </a:r>
            <a:r>
              <a:rPr lang="en-US" b="1" dirty="0">
                <a:solidFill>
                  <a:srgbClr val="FF0000"/>
                </a:solidFill>
              </a:rPr>
              <a:t>Elizabeth Blackwell, Frances </a:t>
            </a:r>
            <a:r>
              <a:rPr lang="en-US" b="1" dirty="0" err="1">
                <a:solidFill>
                  <a:srgbClr val="FF0000"/>
                </a:solidFill>
              </a:rPr>
              <a:t>Hoggan</a:t>
            </a:r>
            <a:r>
              <a:rPr lang="en-US" b="1" dirty="0">
                <a:solidFill>
                  <a:srgbClr val="FF0000"/>
                </a:solidFill>
              </a:rPr>
              <a:t> &amp; Elizabeth Garrett </a:t>
            </a:r>
            <a:r>
              <a:rPr lang="en-US" dirty="0"/>
              <a:t>before them, </a:t>
            </a:r>
            <a:r>
              <a:rPr lang="en-US" b="1" dirty="0">
                <a:solidFill>
                  <a:srgbClr val="0070C0"/>
                </a:solidFill>
              </a:rPr>
              <a:t>Sophia Jex-Blake &amp; Edith </a:t>
            </a:r>
            <a:r>
              <a:rPr lang="en-US" b="1" dirty="0" err="1">
                <a:solidFill>
                  <a:srgbClr val="0070C0"/>
                </a:solidFill>
              </a:rPr>
              <a:t>Pechey</a:t>
            </a:r>
            <a:r>
              <a:rPr lang="en-US" dirty="0"/>
              <a:t> eventually gained their Medical Degrees abroad. Attitudes were slow to change, but Parliament heard from one MP, on 3</a:t>
            </a:r>
            <a:r>
              <a:rPr lang="en-US" baseline="30000" dirty="0"/>
              <a:t>rd</a:t>
            </a:r>
            <a:r>
              <a:rPr lang="en-US" dirty="0"/>
              <a:t> March 1875, who highlighted </a:t>
            </a:r>
            <a:r>
              <a:rPr lang="en-US" b="1" dirty="0"/>
              <a:t>“You cannot rub out the stain which will be on the House if it refuses to do justice for women and if it prevents them from using their own intelligence in a fair, honest &amp; upright manner for their own good.”</a:t>
            </a:r>
            <a:r>
              <a:rPr lang="en-US" dirty="0"/>
              <a:t> In 1876, an Act of Parliament stated that Universities &amp; Medical Societies </a:t>
            </a:r>
            <a:r>
              <a:rPr lang="en-US" u="sng" dirty="0"/>
              <a:t>should</a:t>
            </a:r>
            <a:r>
              <a:rPr lang="en-US" dirty="0"/>
              <a:t> accept women who wish to become doctors. The number of female doctors </a:t>
            </a:r>
            <a:r>
              <a:rPr lang="en-US" u="sng" dirty="0"/>
              <a:t>was</a:t>
            </a:r>
            <a:r>
              <a:rPr lang="en-US" dirty="0"/>
              <a:t> increasing.</a:t>
            </a:r>
          </a:p>
        </p:txBody>
      </p:sp>
      <p:graphicFrame>
        <p:nvGraphicFramePr>
          <p:cNvPr id="4" name="Table 4">
            <a:extLst>
              <a:ext uri="{FF2B5EF4-FFF2-40B4-BE49-F238E27FC236}">
                <a16:creationId xmlns:a16="http://schemas.microsoft.com/office/drawing/2014/main" id="{378EFB81-E319-FF4F-981F-28FC4FD77C2F}"/>
              </a:ext>
            </a:extLst>
          </p:cNvPr>
          <p:cNvGraphicFramePr>
            <a:graphicFrameLocks noGrp="1"/>
          </p:cNvGraphicFramePr>
          <p:nvPr>
            <p:extLst>
              <p:ext uri="{D42A27DB-BD31-4B8C-83A1-F6EECF244321}">
                <p14:modId xmlns:p14="http://schemas.microsoft.com/office/powerpoint/2010/main" val="697054917"/>
              </p:ext>
            </p:extLst>
          </p:nvPr>
        </p:nvGraphicFramePr>
        <p:xfrm>
          <a:off x="7457703" y="1598709"/>
          <a:ext cx="4436093" cy="5125720"/>
        </p:xfrm>
        <a:graphic>
          <a:graphicData uri="http://schemas.openxmlformats.org/drawingml/2006/table">
            <a:tbl>
              <a:tblPr firstRow="1" bandRow="1">
                <a:tableStyleId>{5C22544A-7EE6-4342-B048-85BDC9FD1C3A}</a:tableStyleId>
              </a:tblPr>
              <a:tblGrid>
                <a:gridCol w="1163783">
                  <a:extLst>
                    <a:ext uri="{9D8B030D-6E8A-4147-A177-3AD203B41FA5}">
                      <a16:colId xmlns:a16="http://schemas.microsoft.com/office/drawing/2014/main" val="4192324096"/>
                    </a:ext>
                  </a:extLst>
                </a:gridCol>
                <a:gridCol w="807522">
                  <a:extLst>
                    <a:ext uri="{9D8B030D-6E8A-4147-A177-3AD203B41FA5}">
                      <a16:colId xmlns:a16="http://schemas.microsoft.com/office/drawing/2014/main" val="1826449950"/>
                    </a:ext>
                  </a:extLst>
                </a:gridCol>
                <a:gridCol w="760021">
                  <a:extLst>
                    <a:ext uri="{9D8B030D-6E8A-4147-A177-3AD203B41FA5}">
                      <a16:colId xmlns:a16="http://schemas.microsoft.com/office/drawing/2014/main" val="141870587"/>
                    </a:ext>
                  </a:extLst>
                </a:gridCol>
                <a:gridCol w="866898">
                  <a:extLst>
                    <a:ext uri="{9D8B030D-6E8A-4147-A177-3AD203B41FA5}">
                      <a16:colId xmlns:a16="http://schemas.microsoft.com/office/drawing/2014/main" val="2716793337"/>
                    </a:ext>
                  </a:extLst>
                </a:gridCol>
                <a:gridCol w="837869">
                  <a:extLst>
                    <a:ext uri="{9D8B030D-6E8A-4147-A177-3AD203B41FA5}">
                      <a16:colId xmlns:a16="http://schemas.microsoft.com/office/drawing/2014/main" val="3500363099"/>
                    </a:ext>
                  </a:extLst>
                </a:gridCol>
              </a:tblGrid>
              <a:tr h="370840">
                <a:tc>
                  <a:txBody>
                    <a:bodyPr/>
                    <a:lstStyle/>
                    <a:p>
                      <a:endParaRPr lang="en-US" dirty="0"/>
                    </a:p>
                  </a:txBody>
                  <a:tcPr/>
                </a:tc>
                <a:tc>
                  <a:txBody>
                    <a:bodyPr/>
                    <a:lstStyle/>
                    <a:p>
                      <a:pPr algn="ctr"/>
                      <a:r>
                        <a:rPr lang="en-US" dirty="0"/>
                        <a:t>1861</a:t>
                      </a:r>
                    </a:p>
                  </a:txBody>
                  <a:tcPr/>
                </a:tc>
                <a:tc>
                  <a:txBody>
                    <a:bodyPr/>
                    <a:lstStyle/>
                    <a:p>
                      <a:pPr algn="ctr"/>
                      <a:r>
                        <a:rPr lang="en-US" dirty="0"/>
                        <a:t>1871</a:t>
                      </a:r>
                    </a:p>
                  </a:txBody>
                  <a:tcPr/>
                </a:tc>
                <a:tc>
                  <a:txBody>
                    <a:bodyPr/>
                    <a:lstStyle/>
                    <a:p>
                      <a:pPr algn="ctr"/>
                      <a:r>
                        <a:rPr lang="en-US" dirty="0"/>
                        <a:t>1881</a:t>
                      </a:r>
                    </a:p>
                  </a:txBody>
                  <a:tcPr/>
                </a:tc>
                <a:tc>
                  <a:txBody>
                    <a:bodyPr/>
                    <a:lstStyle/>
                    <a:p>
                      <a:pPr algn="ctr"/>
                      <a:r>
                        <a:rPr lang="en-US" dirty="0"/>
                        <a:t>1891</a:t>
                      </a:r>
                    </a:p>
                  </a:txBody>
                  <a:tcPr/>
                </a:tc>
                <a:extLst>
                  <a:ext uri="{0D108BD9-81ED-4DB2-BD59-A6C34878D82A}">
                    <a16:rowId xmlns:a16="http://schemas.microsoft.com/office/drawing/2014/main" val="3810315048"/>
                  </a:ext>
                </a:extLst>
              </a:tr>
              <a:tr h="370840">
                <a:tc>
                  <a:txBody>
                    <a:bodyPr/>
                    <a:lstStyle/>
                    <a:p>
                      <a:pPr algn="ctr"/>
                      <a:endParaRPr lang="en-US" b="1" dirty="0"/>
                    </a:p>
                    <a:p>
                      <a:pPr algn="ctr"/>
                      <a:r>
                        <a:rPr lang="en-US" b="1" dirty="0"/>
                        <a:t>Female</a:t>
                      </a:r>
                    </a:p>
                    <a:p>
                      <a:pPr algn="ctr"/>
                      <a:r>
                        <a:rPr lang="en-US" b="1" dirty="0"/>
                        <a:t>Doctors</a:t>
                      </a:r>
                    </a:p>
                    <a:p>
                      <a:pPr algn="ctr"/>
                      <a:endParaRPr lang="en-US" b="1" dirty="0"/>
                    </a:p>
                  </a:txBody>
                  <a:tcPr/>
                </a:tc>
                <a:tc>
                  <a:txBody>
                    <a:bodyPr/>
                    <a:lstStyle/>
                    <a:p>
                      <a:pPr algn="ctr"/>
                      <a:r>
                        <a:rPr lang="en-US" dirty="0"/>
                        <a:t>0</a:t>
                      </a:r>
                    </a:p>
                  </a:txBody>
                  <a:tcPr anchor="ctr"/>
                </a:tc>
                <a:tc>
                  <a:txBody>
                    <a:bodyPr/>
                    <a:lstStyle/>
                    <a:p>
                      <a:pPr algn="ctr"/>
                      <a:r>
                        <a:rPr lang="en-US" dirty="0"/>
                        <a:t>2</a:t>
                      </a:r>
                    </a:p>
                  </a:txBody>
                  <a:tcPr anchor="ctr"/>
                </a:tc>
                <a:tc>
                  <a:txBody>
                    <a:bodyPr/>
                    <a:lstStyle/>
                    <a:p>
                      <a:pPr algn="ctr"/>
                      <a:r>
                        <a:rPr lang="en-US" dirty="0"/>
                        <a:t>25</a:t>
                      </a:r>
                    </a:p>
                  </a:txBody>
                  <a:tcPr anchor="ctr"/>
                </a:tc>
                <a:tc>
                  <a:txBody>
                    <a:bodyPr/>
                    <a:lstStyle/>
                    <a:p>
                      <a:pPr algn="ctr"/>
                      <a:r>
                        <a:rPr lang="en-US" dirty="0"/>
                        <a:t>65</a:t>
                      </a:r>
                    </a:p>
                  </a:txBody>
                  <a:tcPr anchor="ctr"/>
                </a:tc>
                <a:extLst>
                  <a:ext uri="{0D108BD9-81ED-4DB2-BD59-A6C34878D82A}">
                    <a16:rowId xmlns:a16="http://schemas.microsoft.com/office/drawing/2014/main" val="1966772802"/>
                  </a:ext>
                </a:extLst>
              </a:tr>
              <a:tr h="370840">
                <a:tc>
                  <a:txBody>
                    <a:bodyPr/>
                    <a:lstStyle/>
                    <a:p>
                      <a:pPr algn="ctr"/>
                      <a:endParaRPr lang="en-US" b="1" dirty="0"/>
                    </a:p>
                    <a:p>
                      <a:pPr algn="ctr"/>
                      <a:r>
                        <a:rPr lang="en-US" b="1" dirty="0"/>
                        <a:t>Male </a:t>
                      </a:r>
                    </a:p>
                    <a:p>
                      <a:pPr algn="ctr"/>
                      <a:r>
                        <a:rPr lang="en-US" b="1" dirty="0"/>
                        <a:t>Doctors</a:t>
                      </a:r>
                    </a:p>
                    <a:p>
                      <a:pPr algn="ctr"/>
                      <a:endParaRPr lang="en-US" b="1" dirty="0"/>
                    </a:p>
                  </a:txBody>
                  <a:tcPr/>
                </a:tc>
                <a:tc>
                  <a:txBody>
                    <a:bodyPr/>
                    <a:lstStyle/>
                    <a:p>
                      <a:pPr algn="ctr"/>
                      <a:r>
                        <a:rPr lang="en-US" dirty="0"/>
                        <a:t>2,385</a:t>
                      </a:r>
                    </a:p>
                  </a:txBody>
                  <a:tcPr anchor="ctr"/>
                </a:tc>
                <a:tc>
                  <a:txBody>
                    <a:bodyPr/>
                    <a:lstStyle/>
                    <a:p>
                      <a:pPr algn="ctr"/>
                      <a:r>
                        <a:rPr lang="en-US" dirty="0"/>
                        <a:t>--</a:t>
                      </a:r>
                    </a:p>
                  </a:txBody>
                  <a:tcPr anchor="ctr"/>
                </a:tc>
                <a:tc>
                  <a:txBody>
                    <a:bodyPr/>
                    <a:lstStyle/>
                    <a:p>
                      <a:pPr algn="ctr"/>
                      <a:r>
                        <a:rPr lang="en-US" dirty="0"/>
                        <a:t>15,091</a:t>
                      </a:r>
                    </a:p>
                  </a:txBody>
                  <a:tcPr anchor="ctr"/>
                </a:tc>
                <a:tc>
                  <a:txBody>
                    <a:bodyPr/>
                    <a:lstStyle/>
                    <a:p>
                      <a:pPr algn="ctr"/>
                      <a:r>
                        <a:rPr lang="en-US" dirty="0"/>
                        <a:t>--</a:t>
                      </a:r>
                    </a:p>
                  </a:txBody>
                  <a:tcPr anchor="ctr"/>
                </a:tc>
                <a:extLst>
                  <a:ext uri="{0D108BD9-81ED-4DB2-BD59-A6C34878D82A}">
                    <a16:rowId xmlns:a16="http://schemas.microsoft.com/office/drawing/2014/main" val="922704215"/>
                  </a:ext>
                </a:extLst>
              </a:tr>
              <a:tr h="370840">
                <a:tc>
                  <a:txBody>
                    <a:bodyPr/>
                    <a:lstStyle/>
                    <a:p>
                      <a:pPr algn="ctr"/>
                      <a:endParaRPr lang="en-US" b="1" dirty="0"/>
                    </a:p>
                    <a:p>
                      <a:pPr algn="ctr"/>
                      <a:r>
                        <a:rPr lang="en-US" b="1" dirty="0"/>
                        <a:t>Female Students</a:t>
                      </a:r>
                    </a:p>
                    <a:p>
                      <a:pPr algn="ctr"/>
                      <a:endParaRPr lang="en-US" b="1" dirty="0"/>
                    </a:p>
                  </a:txBody>
                  <a:tcPr/>
                </a:tc>
                <a:tc>
                  <a:txBody>
                    <a:bodyPr/>
                    <a:lstStyle/>
                    <a:p>
                      <a:pPr algn="ctr"/>
                      <a:r>
                        <a:rPr lang="en-US" dirty="0"/>
                        <a:t>1</a:t>
                      </a:r>
                    </a:p>
                  </a:txBody>
                  <a:tcPr anchor="ctr"/>
                </a:tc>
                <a:tc>
                  <a:txBody>
                    <a:bodyPr/>
                    <a:lstStyle/>
                    <a:p>
                      <a:pPr algn="ctr"/>
                      <a:r>
                        <a:rPr lang="en-US" dirty="0"/>
                        <a:t>5</a:t>
                      </a:r>
                    </a:p>
                  </a:txBody>
                  <a:tcPr anchor="ctr"/>
                </a:tc>
                <a:tc>
                  <a:txBody>
                    <a:bodyPr/>
                    <a:lstStyle/>
                    <a:p>
                      <a:pPr algn="ctr"/>
                      <a:r>
                        <a:rPr lang="en-US" dirty="0"/>
                        <a:t>64</a:t>
                      </a:r>
                    </a:p>
                  </a:txBody>
                  <a:tcPr anchor="ctr"/>
                </a:tc>
                <a:tc>
                  <a:txBody>
                    <a:bodyPr/>
                    <a:lstStyle/>
                    <a:p>
                      <a:pPr algn="ctr"/>
                      <a:r>
                        <a:rPr lang="en-US" dirty="0"/>
                        <a:t>--</a:t>
                      </a:r>
                    </a:p>
                  </a:txBody>
                  <a:tcPr anchor="ctr"/>
                </a:tc>
                <a:extLst>
                  <a:ext uri="{0D108BD9-81ED-4DB2-BD59-A6C34878D82A}">
                    <a16:rowId xmlns:a16="http://schemas.microsoft.com/office/drawing/2014/main" val="2179324994"/>
                  </a:ext>
                </a:extLst>
              </a:tr>
              <a:tr h="370840">
                <a:tc>
                  <a:txBody>
                    <a:bodyPr/>
                    <a:lstStyle/>
                    <a:p>
                      <a:pPr algn="ctr"/>
                      <a:endParaRPr lang="en-US" b="1" dirty="0"/>
                    </a:p>
                    <a:p>
                      <a:pPr algn="ctr"/>
                      <a:r>
                        <a:rPr lang="en-US" b="1" dirty="0"/>
                        <a:t>Male Students</a:t>
                      </a:r>
                    </a:p>
                    <a:p>
                      <a:pPr algn="ctr"/>
                      <a:endParaRPr lang="en-US" b="1" dirty="0"/>
                    </a:p>
                  </a:txBody>
                  <a:tcPr/>
                </a:tc>
                <a:tc>
                  <a:txBody>
                    <a:bodyPr/>
                    <a:lstStyle/>
                    <a:p>
                      <a:pPr algn="ctr"/>
                      <a:r>
                        <a:rPr lang="en-US" dirty="0"/>
                        <a:t>3,566</a:t>
                      </a:r>
                    </a:p>
                  </a:txBody>
                  <a:tcPr anchor="ctr"/>
                </a:tc>
                <a:tc>
                  <a:txBody>
                    <a:bodyPr/>
                    <a:lstStyle/>
                    <a:p>
                      <a:pPr algn="ctr"/>
                      <a:r>
                        <a:rPr lang="en-US" dirty="0"/>
                        <a:t>--</a:t>
                      </a:r>
                    </a:p>
                  </a:txBody>
                  <a:tcPr anchor="ctr"/>
                </a:tc>
                <a:tc>
                  <a:txBody>
                    <a:bodyPr/>
                    <a:lstStyle/>
                    <a:p>
                      <a:pPr algn="ctr"/>
                      <a:r>
                        <a:rPr lang="en-US" dirty="0"/>
                        <a:t>5,991</a:t>
                      </a:r>
                    </a:p>
                  </a:txBody>
                  <a:tcPr anchor="ctr"/>
                </a:tc>
                <a:tc>
                  <a:txBody>
                    <a:bodyPr/>
                    <a:lstStyle/>
                    <a:p>
                      <a:pPr algn="ctr"/>
                      <a:r>
                        <a:rPr lang="en-US" dirty="0"/>
                        <a:t>--</a:t>
                      </a:r>
                    </a:p>
                  </a:txBody>
                  <a:tcPr anchor="ctr"/>
                </a:tc>
                <a:extLst>
                  <a:ext uri="{0D108BD9-81ED-4DB2-BD59-A6C34878D82A}">
                    <a16:rowId xmlns:a16="http://schemas.microsoft.com/office/drawing/2014/main" val="3881352962"/>
                  </a:ext>
                </a:extLst>
              </a:tr>
            </a:tbl>
          </a:graphicData>
        </a:graphic>
      </p:graphicFrame>
    </p:spTree>
    <p:extLst>
      <p:ext uri="{BB962C8B-B14F-4D97-AF65-F5344CB8AC3E}">
        <p14:creationId xmlns:p14="http://schemas.microsoft.com/office/powerpoint/2010/main" val="98906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15636" y="1999760"/>
            <a:ext cx="11649694" cy="4858239"/>
          </a:xfrm>
        </p:spPr>
        <p:txBody>
          <a:bodyPr>
            <a:normAutofit fontScale="92500" lnSpcReduction="20000"/>
          </a:bodyPr>
          <a:lstStyle/>
          <a:p>
            <a:pPr marL="0" indent="0" algn="ctr">
              <a:buNone/>
            </a:pPr>
            <a:r>
              <a:rPr lang="en-US" sz="7200" b="1" dirty="0"/>
              <a:t>How far did the role of women in Medicine change 1848-75?</a:t>
            </a:r>
          </a:p>
          <a:p>
            <a:pPr marL="0" indent="0">
              <a:buNone/>
            </a:pPr>
            <a:r>
              <a:rPr lang="en-US" sz="4800" dirty="0"/>
              <a:t>You may use the following in your answer:</a:t>
            </a:r>
          </a:p>
          <a:p>
            <a:pPr lvl="3"/>
            <a:r>
              <a:rPr lang="en-US" sz="3800" dirty="0"/>
              <a:t>Florence Nightingale and nursing</a:t>
            </a:r>
          </a:p>
          <a:p>
            <a:pPr lvl="3"/>
            <a:r>
              <a:rPr lang="en-US" sz="3800" dirty="0"/>
              <a:t>Elizabeth Garrett</a:t>
            </a:r>
          </a:p>
          <a:p>
            <a:pPr marL="0" indent="0">
              <a:buNone/>
            </a:pPr>
            <a:r>
              <a:rPr lang="en-US" sz="4800" dirty="0"/>
              <a:t>You </a:t>
            </a:r>
            <a:r>
              <a:rPr lang="en-US" sz="4800" b="1" dirty="0"/>
              <a:t>must</a:t>
            </a:r>
            <a:r>
              <a:rPr lang="en-US" sz="4800" dirty="0"/>
              <a:t> also use information of your own.</a:t>
            </a:r>
          </a:p>
          <a:p>
            <a:pPr marL="0" indent="0" algn="ctr">
              <a:buNone/>
            </a:pPr>
            <a:r>
              <a:rPr lang="en-US" sz="7200" b="1" dirty="0">
                <a:solidFill>
                  <a:srgbClr val="FF0000"/>
                </a:solidFill>
              </a:rPr>
              <a:t>(16 marks)</a:t>
            </a:r>
          </a:p>
        </p:txBody>
      </p:sp>
    </p:spTree>
    <p:extLst>
      <p:ext uri="{BB962C8B-B14F-4D97-AF65-F5344CB8AC3E}">
        <p14:creationId xmlns:p14="http://schemas.microsoft.com/office/powerpoint/2010/main" val="169183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F001-CE08-F942-B99A-3B3ABE794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2485F9-2521-4C42-AA64-3AA9E5B8E1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142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591208" y="354615"/>
            <a:ext cx="10515600" cy="1325563"/>
          </a:xfrm>
        </p:spPr>
        <p:txBody>
          <a:bodyPr>
            <a:noAutofit/>
          </a:bodyPr>
          <a:lstStyle/>
          <a:p>
            <a:pPr algn="ctr"/>
            <a:r>
              <a:rPr lang="en-US" sz="9600" b="1" u="sng" dirty="0"/>
              <a:t>Exam-Style Advice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962312" y="1680178"/>
            <a:ext cx="9773391" cy="5026778"/>
          </a:xfrm>
        </p:spPr>
        <p:txBody>
          <a:bodyPr>
            <a:normAutofit fontScale="92500" lnSpcReduction="20000"/>
          </a:bodyPr>
          <a:lstStyle/>
          <a:p>
            <a:pPr marL="0" indent="0">
              <a:buNone/>
            </a:pPr>
            <a:r>
              <a:rPr lang="en-US" sz="4100" b="1" dirty="0"/>
              <a:t>How far did the role of Women in Medicine change 1848-1875?</a:t>
            </a:r>
          </a:p>
          <a:p>
            <a:pPr marL="0" indent="0">
              <a:buNone/>
            </a:pPr>
            <a:r>
              <a:rPr lang="en-US" sz="4100" dirty="0"/>
              <a:t>You may use the following in your answer:</a:t>
            </a:r>
          </a:p>
          <a:p>
            <a:pPr lvl="3"/>
            <a:r>
              <a:rPr lang="en-US" sz="4100" dirty="0"/>
              <a:t>Florence Nightingale and nursing</a:t>
            </a:r>
          </a:p>
          <a:p>
            <a:pPr lvl="3"/>
            <a:r>
              <a:rPr lang="en-US" sz="4100" dirty="0"/>
              <a:t>Elizabeth Garrett</a:t>
            </a:r>
          </a:p>
          <a:p>
            <a:pPr marL="0" indent="0">
              <a:buNone/>
            </a:pPr>
            <a:r>
              <a:rPr lang="en-US" sz="4100" dirty="0"/>
              <a:t>You </a:t>
            </a:r>
            <a:r>
              <a:rPr lang="en-US" sz="4100" b="1" dirty="0"/>
              <a:t>must</a:t>
            </a:r>
            <a:r>
              <a:rPr lang="en-US" sz="4100" dirty="0"/>
              <a:t> also use information of your own.</a:t>
            </a:r>
          </a:p>
          <a:p>
            <a:pPr marL="0" indent="0" algn="ctr">
              <a:buNone/>
            </a:pPr>
            <a:r>
              <a:rPr lang="en-US" sz="4100" b="1" dirty="0">
                <a:solidFill>
                  <a:srgbClr val="FF0000"/>
                </a:solidFill>
              </a:rPr>
              <a:t>(16 marks)</a:t>
            </a:r>
          </a:p>
          <a:p>
            <a:pPr marL="0" indent="0" algn="ctr">
              <a:buNone/>
            </a:pPr>
            <a:endParaRPr lang="en-US" sz="1100" b="1" dirty="0">
              <a:solidFill>
                <a:srgbClr val="FF0000"/>
              </a:solidFill>
            </a:endParaRPr>
          </a:p>
          <a:p>
            <a:pPr marL="0" indent="0" algn="ctr">
              <a:buNone/>
            </a:pPr>
            <a:r>
              <a:rPr lang="en-US" sz="3200" b="1" dirty="0">
                <a:solidFill>
                  <a:srgbClr val="0070C0"/>
                </a:solidFill>
              </a:rPr>
              <a:t>This question is about change, but it also expects you to evaluate the extent of change. Examples of change &amp; continuity are needed, plus a judgement of both sides too.</a:t>
            </a:r>
          </a:p>
        </p:txBody>
      </p:sp>
    </p:spTree>
    <p:extLst>
      <p:ext uri="{BB962C8B-B14F-4D97-AF65-F5344CB8AC3E}">
        <p14:creationId xmlns:p14="http://schemas.microsoft.com/office/powerpoint/2010/main" val="368426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1AA0-29D1-F844-9BD3-0641424D42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4BC94A-7058-F543-9227-8AA40CF00D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934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22 – Recall Quiz</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315310" y="1825624"/>
            <a:ext cx="10039973" cy="4798459"/>
          </a:xfrm>
        </p:spPr>
        <p:txBody>
          <a:bodyPr>
            <a:normAutofit/>
          </a:bodyPr>
          <a:lstStyle/>
          <a:p>
            <a:pPr marL="742950" indent="-742950">
              <a:buAutoNum type="arabicPeriod"/>
            </a:pPr>
            <a:r>
              <a:rPr lang="en-US" sz="3600" dirty="0"/>
              <a:t>Name 3 different liquids investigated by Louis Pasteur.</a:t>
            </a:r>
          </a:p>
          <a:p>
            <a:pPr marL="742950" indent="-742950">
              <a:buAutoNum type="arabicPeriod"/>
            </a:pPr>
            <a:r>
              <a:rPr lang="en-US" sz="3600" dirty="0"/>
              <a:t>What did Pasteur say was the cause of decay?</a:t>
            </a:r>
          </a:p>
          <a:p>
            <a:pPr marL="742950" indent="-742950">
              <a:buAutoNum type="arabicPeriod"/>
            </a:pPr>
            <a:r>
              <a:rPr lang="en-US" sz="3600" dirty="0"/>
              <a:t>Why did Lister think about using Carbolic Acid in surgery?</a:t>
            </a:r>
          </a:p>
          <a:p>
            <a:pPr marL="742950" indent="-742950">
              <a:buAutoNum type="arabicPeriod"/>
            </a:pPr>
            <a:r>
              <a:rPr lang="en-US" sz="3600" dirty="0"/>
              <a:t>Why did many surgeons not use Lister’s Carbolic Spray?</a:t>
            </a:r>
          </a:p>
          <a:p>
            <a:pPr marL="742950" indent="-742950">
              <a:buAutoNum type="arabicPeriod"/>
            </a:pPr>
            <a:r>
              <a:rPr lang="en-US" sz="3600" dirty="0"/>
              <a:t>What does ‘Laissez Faire’ mean?</a:t>
            </a:r>
          </a:p>
          <a:p>
            <a:pPr marL="742950" indent="-742950">
              <a:buAutoNum type="arabicPeriod"/>
            </a:pPr>
            <a:endParaRPr lang="en-US" sz="4000" dirty="0"/>
          </a:p>
        </p:txBody>
      </p:sp>
    </p:spTree>
    <p:extLst>
      <p:ext uri="{BB962C8B-B14F-4D97-AF65-F5344CB8AC3E}">
        <p14:creationId xmlns:p14="http://schemas.microsoft.com/office/powerpoint/2010/main" val="96254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22 – Recall Quiz</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315310" y="1825624"/>
            <a:ext cx="11571890" cy="4798459"/>
          </a:xfrm>
        </p:spPr>
        <p:txBody>
          <a:bodyPr>
            <a:normAutofit/>
          </a:bodyPr>
          <a:lstStyle/>
          <a:p>
            <a:pPr marL="742950" indent="-742950">
              <a:buFont typeface="+mj-lt"/>
              <a:buAutoNum type="arabicPeriod" startAt="6"/>
            </a:pPr>
            <a:r>
              <a:rPr lang="en-US" sz="3600" dirty="0"/>
              <a:t>Why was Public Health in London improved by </a:t>
            </a:r>
            <a:r>
              <a:rPr lang="en-US" sz="3600" dirty="0" err="1"/>
              <a:t>Bazalgette’s</a:t>
            </a:r>
            <a:r>
              <a:rPr lang="en-US" sz="3600" dirty="0"/>
              <a:t> work on sewers?</a:t>
            </a:r>
          </a:p>
          <a:p>
            <a:pPr marL="742950" indent="-742950">
              <a:buFont typeface="+mj-lt"/>
              <a:buAutoNum type="arabicPeriod" startAt="6"/>
            </a:pPr>
            <a:r>
              <a:rPr lang="en-US" sz="3600" dirty="0"/>
              <a:t>What were the terms of the 1875 Public Health Act?</a:t>
            </a:r>
          </a:p>
          <a:p>
            <a:pPr marL="742950" indent="-742950">
              <a:buFont typeface="+mj-lt"/>
              <a:buAutoNum type="arabicPeriod" startAt="6"/>
            </a:pPr>
            <a:r>
              <a:rPr lang="en-US" sz="3600" dirty="0"/>
              <a:t>How did Elizabeth Garrett qualify as a doctor?</a:t>
            </a:r>
          </a:p>
          <a:p>
            <a:pPr marL="742950" indent="-742950">
              <a:buFont typeface="+mj-lt"/>
              <a:buAutoNum type="arabicPeriod" startAt="6"/>
            </a:pPr>
            <a:r>
              <a:rPr lang="en-US" sz="3600" dirty="0"/>
              <a:t>Why did Medical Schools &amp; Universities not want to accept female Medical students?</a:t>
            </a:r>
          </a:p>
          <a:p>
            <a:pPr marL="742950" indent="-742950">
              <a:buFont typeface="+mj-lt"/>
              <a:buAutoNum type="arabicPeriod" startAt="6"/>
            </a:pPr>
            <a:r>
              <a:rPr lang="en-US" sz="3600" dirty="0"/>
              <a:t>How did Garrett, </a:t>
            </a:r>
            <a:r>
              <a:rPr lang="en-US" sz="3600" dirty="0" err="1"/>
              <a:t>Hoggan</a:t>
            </a:r>
            <a:r>
              <a:rPr lang="en-US" sz="3600" dirty="0"/>
              <a:t>, Jex-Blake &amp; </a:t>
            </a:r>
            <a:r>
              <a:rPr lang="en-US" sz="3600" dirty="0" err="1"/>
              <a:t>Pechey</a:t>
            </a:r>
            <a:r>
              <a:rPr lang="en-US" sz="3600" dirty="0"/>
              <a:t> gain their Medical Degrees?</a:t>
            </a:r>
          </a:p>
        </p:txBody>
      </p:sp>
    </p:spTree>
    <p:extLst>
      <p:ext uri="{BB962C8B-B14F-4D97-AF65-F5344CB8AC3E}">
        <p14:creationId xmlns:p14="http://schemas.microsoft.com/office/powerpoint/2010/main" val="290423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03915-0292-4441-B846-B2337FA105C9}"/>
              </a:ext>
            </a:extLst>
          </p:cNvPr>
          <p:cNvPicPr>
            <a:picLocks noChangeAspect="1"/>
          </p:cNvPicPr>
          <p:nvPr/>
        </p:nvPicPr>
        <p:blipFill>
          <a:blip r:embed="rId2"/>
          <a:stretch>
            <a:fillRect/>
          </a:stretch>
        </p:blipFill>
        <p:spPr>
          <a:xfrm>
            <a:off x="7629982" y="103659"/>
            <a:ext cx="4432300" cy="3325340"/>
          </a:xfrm>
          <a:prstGeom prst="rect">
            <a:avLst/>
          </a:prstGeom>
        </p:spPr>
      </p:pic>
      <p:pic>
        <p:nvPicPr>
          <p:cNvPr id="9" name="Picture 8">
            <a:extLst>
              <a:ext uri="{FF2B5EF4-FFF2-40B4-BE49-F238E27FC236}">
                <a16:creationId xmlns:a16="http://schemas.microsoft.com/office/drawing/2014/main" id="{AD716692-9DAD-A742-98C8-F3185598292F}"/>
              </a:ext>
            </a:extLst>
          </p:cNvPr>
          <p:cNvPicPr>
            <a:picLocks noChangeAspect="1"/>
          </p:cNvPicPr>
          <p:nvPr/>
        </p:nvPicPr>
        <p:blipFill>
          <a:blip r:embed="rId3"/>
          <a:stretch>
            <a:fillRect/>
          </a:stretch>
        </p:blipFill>
        <p:spPr>
          <a:xfrm>
            <a:off x="9012202" y="3553920"/>
            <a:ext cx="3050080" cy="3050080"/>
          </a:xfrm>
          <a:prstGeom prst="rect">
            <a:avLst/>
          </a:prstGeom>
        </p:spPr>
      </p:pic>
      <p:pic>
        <p:nvPicPr>
          <p:cNvPr id="2" name="Picture 1">
            <a:extLst>
              <a:ext uri="{FF2B5EF4-FFF2-40B4-BE49-F238E27FC236}">
                <a16:creationId xmlns:a16="http://schemas.microsoft.com/office/drawing/2014/main" id="{B60F0666-2C0A-6A41-81DD-EC9738E2FBBD}"/>
              </a:ext>
            </a:extLst>
          </p:cNvPr>
          <p:cNvPicPr>
            <a:picLocks noChangeAspect="1"/>
          </p:cNvPicPr>
          <p:nvPr/>
        </p:nvPicPr>
        <p:blipFill>
          <a:blip r:embed="rId4"/>
          <a:stretch>
            <a:fillRect/>
          </a:stretch>
        </p:blipFill>
        <p:spPr>
          <a:xfrm>
            <a:off x="4164405" y="3429000"/>
            <a:ext cx="5246242" cy="3429000"/>
          </a:xfrm>
          <a:prstGeom prst="rect">
            <a:avLst/>
          </a:prstGeom>
        </p:spPr>
      </p:pic>
      <p:pic>
        <p:nvPicPr>
          <p:cNvPr id="10" name="Picture 9">
            <a:extLst>
              <a:ext uri="{FF2B5EF4-FFF2-40B4-BE49-F238E27FC236}">
                <a16:creationId xmlns:a16="http://schemas.microsoft.com/office/drawing/2014/main" id="{CC88F83F-9BDD-5F4C-9E14-610BDD363E25}"/>
              </a:ext>
            </a:extLst>
          </p:cNvPr>
          <p:cNvPicPr>
            <a:picLocks noChangeAspect="1"/>
          </p:cNvPicPr>
          <p:nvPr/>
        </p:nvPicPr>
        <p:blipFill>
          <a:blip r:embed="rId5"/>
          <a:stretch>
            <a:fillRect/>
          </a:stretch>
        </p:blipFill>
        <p:spPr>
          <a:xfrm>
            <a:off x="2275580" y="3804745"/>
            <a:ext cx="1988076" cy="2949595"/>
          </a:xfrm>
          <a:prstGeom prst="rect">
            <a:avLst/>
          </a:prstGeom>
        </p:spPr>
      </p:pic>
      <p:pic>
        <p:nvPicPr>
          <p:cNvPr id="11" name="Picture 10">
            <a:extLst>
              <a:ext uri="{FF2B5EF4-FFF2-40B4-BE49-F238E27FC236}">
                <a16:creationId xmlns:a16="http://schemas.microsoft.com/office/drawing/2014/main" id="{759BF170-7DEF-C748-A3A4-DFBAB2AB5D9F}"/>
              </a:ext>
            </a:extLst>
          </p:cNvPr>
          <p:cNvPicPr>
            <a:picLocks noChangeAspect="1"/>
          </p:cNvPicPr>
          <p:nvPr/>
        </p:nvPicPr>
        <p:blipFill>
          <a:blip r:embed="rId6"/>
          <a:stretch>
            <a:fillRect/>
          </a:stretch>
        </p:blipFill>
        <p:spPr>
          <a:xfrm>
            <a:off x="129718" y="103659"/>
            <a:ext cx="2655523" cy="3627512"/>
          </a:xfrm>
          <a:prstGeom prst="rect">
            <a:avLst/>
          </a:prstGeom>
        </p:spPr>
      </p:pic>
      <p:pic>
        <p:nvPicPr>
          <p:cNvPr id="12" name="Picture 11">
            <a:extLst>
              <a:ext uri="{FF2B5EF4-FFF2-40B4-BE49-F238E27FC236}">
                <a16:creationId xmlns:a16="http://schemas.microsoft.com/office/drawing/2014/main" id="{168E2093-0B91-0142-B9D4-BEA3C0B0DA47}"/>
              </a:ext>
            </a:extLst>
          </p:cNvPr>
          <p:cNvPicPr>
            <a:picLocks noChangeAspect="1"/>
          </p:cNvPicPr>
          <p:nvPr/>
        </p:nvPicPr>
        <p:blipFill rotWithShape="1">
          <a:blip r:embed="rId7"/>
          <a:srcRect l="20143" r="9257"/>
          <a:stretch/>
        </p:blipFill>
        <p:spPr>
          <a:xfrm>
            <a:off x="2896967" y="103658"/>
            <a:ext cx="2347695" cy="3627513"/>
          </a:xfrm>
          <a:prstGeom prst="rect">
            <a:avLst/>
          </a:prstGeom>
        </p:spPr>
      </p:pic>
      <p:pic>
        <p:nvPicPr>
          <p:cNvPr id="13" name="Picture 12">
            <a:extLst>
              <a:ext uri="{FF2B5EF4-FFF2-40B4-BE49-F238E27FC236}">
                <a16:creationId xmlns:a16="http://schemas.microsoft.com/office/drawing/2014/main" id="{C89196B6-7FBB-4449-81E9-CA2D5EB49D9D}"/>
              </a:ext>
            </a:extLst>
          </p:cNvPr>
          <p:cNvPicPr>
            <a:picLocks noChangeAspect="1"/>
          </p:cNvPicPr>
          <p:nvPr/>
        </p:nvPicPr>
        <p:blipFill>
          <a:blip r:embed="rId8"/>
          <a:stretch>
            <a:fillRect/>
          </a:stretch>
        </p:blipFill>
        <p:spPr>
          <a:xfrm>
            <a:off x="129718" y="3804745"/>
            <a:ext cx="1988076" cy="2953601"/>
          </a:xfrm>
          <a:prstGeom prst="rect">
            <a:avLst/>
          </a:prstGeom>
        </p:spPr>
      </p:pic>
      <p:pic>
        <p:nvPicPr>
          <p:cNvPr id="14" name="Picture 13">
            <a:extLst>
              <a:ext uri="{FF2B5EF4-FFF2-40B4-BE49-F238E27FC236}">
                <a16:creationId xmlns:a16="http://schemas.microsoft.com/office/drawing/2014/main" id="{063C4B8C-B423-9345-A974-7D2AF1D78414}"/>
              </a:ext>
            </a:extLst>
          </p:cNvPr>
          <p:cNvPicPr>
            <a:picLocks noChangeAspect="1"/>
          </p:cNvPicPr>
          <p:nvPr/>
        </p:nvPicPr>
        <p:blipFill>
          <a:blip r:embed="rId9"/>
          <a:stretch>
            <a:fillRect/>
          </a:stretch>
        </p:blipFill>
        <p:spPr>
          <a:xfrm>
            <a:off x="5347557" y="103658"/>
            <a:ext cx="2179529" cy="3325341"/>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23 – Explaining</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52400" y="1813749"/>
            <a:ext cx="11200410" cy="4943311"/>
          </a:xfrm>
        </p:spPr>
        <p:txBody>
          <a:bodyPr>
            <a:normAutofit lnSpcReduction="10000"/>
          </a:bodyPr>
          <a:lstStyle/>
          <a:p>
            <a:pPr marL="742950" indent="-742950">
              <a:buAutoNum type="arabicPeriod"/>
            </a:pPr>
            <a:r>
              <a:rPr lang="en-US" sz="4800" dirty="0"/>
              <a:t>Explain how Pasteur’s work showed that the Theory of Spontaneous Generation was wrong.</a:t>
            </a:r>
          </a:p>
          <a:p>
            <a:pPr marL="742950" indent="-742950">
              <a:buAutoNum type="arabicPeriod"/>
            </a:pPr>
            <a:r>
              <a:rPr lang="en-US" sz="4800" dirty="0"/>
              <a:t>Explain the importance of Lister’s use of antiseptic techniques.</a:t>
            </a:r>
          </a:p>
          <a:p>
            <a:pPr marL="742950" indent="-742950">
              <a:buAutoNum type="arabicPeriod"/>
            </a:pPr>
            <a:r>
              <a:rPr lang="en-US" sz="4800" dirty="0"/>
              <a:t>Explain how the position of women changed in the years 1860-1875.</a:t>
            </a:r>
          </a:p>
        </p:txBody>
      </p:sp>
    </p:spTree>
    <p:extLst>
      <p:ext uri="{BB962C8B-B14F-4D97-AF65-F5344CB8AC3E}">
        <p14:creationId xmlns:p14="http://schemas.microsoft.com/office/powerpoint/2010/main" val="200064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24 – Challenge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315310" y="1825624"/>
            <a:ext cx="11524998" cy="4798459"/>
          </a:xfrm>
        </p:spPr>
        <p:txBody>
          <a:bodyPr>
            <a:noAutofit/>
          </a:bodyPr>
          <a:lstStyle/>
          <a:p>
            <a:pPr marL="742950" indent="-742950">
              <a:buAutoNum type="arabicPeriod"/>
            </a:pPr>
            <a:r>
              <a:rPr lang="en-US" sz="4700" dirty="0"/>
              <a:t>In which aspect of medicine had there been most improvement 1860-1875?</a:t>
            </a:r>
          </a:p>
          <a:p>
            <a:pPr marL="742950" indent="-742950">
              <a:buAutoNum type="arabicPeriod"/>
            </a:pPr>
            <a:r>
              <a:rPr lang="en-US" sz="4700" dirty="0"/>
              <a:t>Why were surgeons slow to accept Lister’s antiseptic techniques?</a:t>
            </a:r>
          </a:p>
          <a:p>
            <a:pPr marL="742950" indent="-742950">
              <a:buAutoNum type="arabicPeriod"/>
            </a:pPr>
            <a:r>
              <a:rPr lang="en-US" sz="4700" dirty="0"/>
              <a:t>How far did the position of women in medicine change in the years 1860-1875?</a:t>
            </a:r>
          </a:p>
        </p:txBody>
      </p:sp>
    </p:spTree>
    <p:extLst>
      <p:ext uri="{BB962C8B-B14F-4D97-AF65-F5344CB8AC3E}">
        <p14:creationId xmlns:p14="http://schemas.microsoft.com/office/powerpoint/2010/main" val="109821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14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Changes in Medicine, </a:t>
            </a:r>
          </a:p>
          <a:p>
            <a:r>
              <a:rPr lang="en-US" sz="6000" dirty="0">
                <a:solidFill>
                  <a:srgbClr val="FF0000"/>
                </a:solidFill>
              </a:rPr>
              <a:t>1848-1948</a:t>
            </a:r>
            <a:endParaRPr lang="en-US" sz="1000" dirty="0">
              <a:solidFill>
                <a:srgbClr val="FF0000"/>
              </a:solidFill>
            </a:endParaRPr>
          </a:p>
          <a:p>
            <a:r>
              <a:rPr lang="en-US" sz="4000" b="1" dirty="0">
                <a:solidFill>
                  <a:srgbClr val="0070C0"/>
                </a:solidFill>
              </a:rPr>
              <a:t>2. Discovery &amp; Development, 1860-1875</a:t>
            </a:r>
          </a:p>
        </p:txBody>
      </p:sp>
    </p:spTree>
    <p:extLst>
      <p:ext uri="{BB962C8B-B14F-4D97-AF65-F5344CB8AC3E}">
        <p14:creationId xmlns:p14="http://schemas.microsoft.com/office/powerpoint/2010/main" val="305122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41316" y="1858075"/>
            <a:ext cx="7332023" cy="4839607"/>
          </a:xfrm>
        </p:spPr>
        <p:txBody>
          <a:bodyPr>
            <a:normAutofit/>
          </a:bodyPr>
          <a:lstStyle/>
          <a:p>
            <a:pPr marL="0" indent="0">
              <a:buNone/>
            </a:pPr>
            <a:r>
              <a:rPr lang="en-US" dirty="0"/>
              <a:t>The Society attitude towards women throughout 19</a:t>
            </a:r>
            <a:r>
              <a:rPr lang="en-US" baseline="30000" dirty="0"/>
              <a:t>th</a:t>
            </a:r>
            <a:r>
              <a:rPr lang="en-US" dirty="0"/>
              <a:t> Century was that they were the daily </a:t>
            </a:r>
            <a:r>
              <a:rPr lang="en-US" dirty="0" err="1"/>
              <a:t>carers</a:t>
            </a:r>
            <a:r>
              <a:rPr lang="en-US" dirty="0"/>
              <a:t> of the sick at home. </a:t>
            </a:r>
            <a:r>
              <a:rPr lang="en-US" b="1" dirty="0">
                <a:solidFill>
                  <a:srgbClr val="FF0000"/>
                </a:solidFill>
              </a:rPr>
              <a:t>Few women became doctors, as they were not given the same educational opportunities as men</a:t>
            </a:r>
            <a:r>
              <a:rPr lang="en-US" dirty="0"/>
              <a:t>. Women were seen to be inferior in intellect compared to men, so </a:t>
            </a:r>
            <a:r>
              <a:rPr lang="en-US" b="1" dirty="0">
                <a:solidFill>
                  <a:srgbClr val="FF0000"/>
                </a:solidFill>
              </a:rPr>
              <a:t>higher education was seen as unnecessary</a:t>
            </a:r>
            <a:r>
              <a:rPr lang="en-US" dirty="0"/>
              <a:t>. Wealthy girls were educated at home and trained to be good wives for future husbands; </a:t>
            </a:r>
            <a:r>
              <a:rPr lang="en-US" b="1" dirty="0">
                <a:solidFill>
                  <a:srgbClr val="FF0000"/>
                </a:solidFill>
              </a:rPr>
              <a:t>they were not expected to go to University</a:t>
            </a:r>
            <a:r>
              <a:rPr lang="en-US" dirty="0"/>
              <a:t> or gain a higher education in the Arts, Science or even embark on Medical Training. </a:t>
            </a:r>
          </a:p>
        </p:txBody>
      </p:sp>
      <p:pic>
        <p:nvPicPr>
          <p:cNvPr id="4" name="Picture 3">
            <a:extLst>
              <a:ext uri="{FF2B5EF4-FFF2-40B4-BE49-F238E27FC236}">
                <a16:creationId xmlns:a16="http://schemas.microsoft.com/office/drawing/2014/main" id="{3F9653F4-5EEB-2D40-A4E2-98DE350959ED}"/>
              </a:ext>
            </a:extLst>
          </p:cNvPr>
          <p:cNvPicPr>
            <a:picLocks noChangeAspect="1"/>
          </p:cNvPicPr>
          <p:nvPr/>
        </p:nvPicPr>
        <p:blipFill>
          <a:blip r:embed="rId2"/>
          <a:stretch>
            <a:fillRect/>
          </a:stretch>
        </p:blipFill>
        <p:spPr>
          <a:xfrm>
            <a:off x="8092044" y="1825323"/>
            <a:ext cx="3380509" cy="4839607"/>
          </a:xfrm>
          <a:prstGeom prst="rect">
            <a:avLst/>
          </a:prstGeom>
        </p:spPr>
      </p:pic>
    </p:spTree>
    <p:extLst>
      <p:ext uri="{BB962C8B-B14F-4D97-AF65-F5344CB8AC3E}">
        <p14:creationId xmlns:p14="http://schemas.microsoft.com/office/powerpoint/2010/main" val="90841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27560" y="1869950"/>
            <a:ext cx="7605157" cy="4839607"/>
          </a:xfrm>
        </p:spPr>
        <p:txBody>
          <a:bodyPr>
            <a:normAutofit/>
          </a:bodyPr>
          <a:lstStyle/>
          <a:p>
            <a:pPr marL="0" indent="0">
              <a:buNone/>
            </a:pPr>
            <a:r>
              <a:rPr lang="en-US" b="1" dirty="0">
                <a:solidFill>
                  <a:srgbClr val="FF0000"/>
                </a:solidFill>
              </a:rPr>
              <a:t>Florence Nightingale</a:t>
            </a:r>
            <a:r>
              <a:rPr lang="en-US" dirty="0"/>
              <a:t>, however, had made it quite acceptable for women to train as nurses and it fitted in with the traditional Victorian view of women as </a:t>
            </a:r>
            <a:r>
              <a:rPr lang="en-US" b="1" dirty="0" err="1">
                <a:solidFill>
                  <a:srgbClr val="FF0000"/>
                </a:solidFill>
              </a:rPr>
              <a:t>carers</a:t>
            </a:r>
            <a:r>
              <a:rPr lang="en-US" b="1" dirty="0">
                <a:solidFill>
                  <a:srgbClr val="FF0000"/>
                </a:solidFill>
              </a:rPr>
              <a:t> for the sick</a:t>
            </a:r>
            <a:r>
              <a:rPr lang="en-US" dirty="0"/>
              <a:t>. Women were the nurses and men were the doctors, mostly because </a:t>
            </a:r>
            <a:r>
              <a:rPr lang="en-US" b="1" dirty="0">
                <a:solidFill>
                  <a:srgbClr val="FF0000"/>
                </a:solidFill>
              </a:rPr>
              <a:t>Medical Training was seen as too unpleasant for women to endure </a:t>
            </a:r>
            <a:r>
              <a:rPr lang="en-US" dirty="0"/>
              <a:t>– expecting a woman to sit through a dissection was subjecting her to something ‘unladylike’ and, if a woman wished to become a doctor, it was ‘unnatural’. Some women started to challenge Victorian attitudes, however, demanding </a:t>
            </a:r>
            <a:r>
              <a:rPr lang="en-US" b="1" dirty="0">
                <a:solidFill>
                  <a:srgbClr val="FF0000"/>
                </a:solidFill>
              </a:rPr>
              <a:t>the vote, an education &amp; employment</a:t>
            </a:r>
            <a:r>
              <a:rPr lang="en-US" dirty="0"/>
              <a:t>.</a:t>
            </a:r>
          </a:p>
        </p:txBody>
      </p:sp>
      <p:pic>
        <p:nvPicPr>
          <p:cNvPr id="5" name="Picture 4">
            <a:extLst>
              <a:ext uri="{FF2B5EF4-FFF2-40B4-BE49-F238E27FC236}">
                <a16:creationId xmlns:a16="http://schemas.microsoft.com/office/drawing/2014/main" id="{03566D27-ABF4-964B-9298-50F200879782}"/>
              </a:ext>
            </a:extLst>
          </p:cNvPr>
          <p:cNvPicPr>
            <a:picLocks noChangeAspect="1"/>
          </p:cNvPicPr>
          <p:nvPr/>
        </p:nvPicPr>
        <p:blipFill>
          <a:blip r:embed="rId2"/>
          <a:stretch>
            <a:fillRect/>
          </a:stretch>
        </p:blipFill>
        <p:spPr>
          <a:xfrm>
            <a:off x="7932716" y="1914481"/>
            <a:ext cx="3865365" cy="4578393"/>
          </a:xfrm>
          <a:prstGeom prst="rect">
            <a:avLst/>
          </a:prstGeom>
        </p:spPr>
      </p:pic>
    </p:spTree>
    <p:extLst>
      <p:ext uri="{BB962C8B-B14F-4D97-AF65-F5344CB8AC3E}">
        <p14:creationId xmlns:p14="http://schemas.microsoft.com/office/powerpoint/2010/main" val="367059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678879" y="1792344"/>
            <a:ext cx="6757060" cy="4946487"/>
          </a:xfrm>
        </p:spPr>
        <p:txBody>
          <a:bodyPr>
            <a:normAutofit lnSpcReduction="10000"/>
          </a:bodyPr>
          <a:lstStyle/>
          <a:p>
            <a:pPr marL="0" indent="0">
              <a:buNone/>
            </a:pPr>
            <a:r>
              <a:rPr lang="en-US" dirty="0"/>
              <a:t>There were a number of barriers preventing women from becoming doctors. An essential qualification was a </a:t>
            </a:r>
            <a:r>
              <a:rPr lang="en-US" b="1" dirty="0">
                <a:solidFill>
                  <a:srgbClr val="FF0000"/>
                </a:solidFill>
              </a:rPr>
              <a:t>Medical Degree </a:t>
            </a:r>
            <a:r>
              <a:rPr lang="en-US" dirty="0"/>
              <a:t>from a University or a Teaching Hospital so, as long as women were not attending Universities, no women could become qualified. The </a:t>
            </a:r>
            <a:r>
              <a:rPr lang="en-US" b="1" dirty="0">
                <a:solidFill>
                  <a:srgbClr val="FF0000"/>
                </a:solidFill>
              </a:rPr>
              <a:t>Medical Act, 1858</a:t>
            </a:r>
            <a:r>
              <a:rPr lang="en-US" dirty="0"/>
              <a:t>, also stated that doctors needed to be officially registered with the </a:t>
            </a:r>
            <a:r>
              <a:rPr lang="en-US" b="1" dirty="0">
                <a:solidFill>
                  <a:srgbClr val="FF0000"/>
                </a:solidFill>
              </a:rPr>
              <a:t>General Medical Council</a:t>
            </a:r>
            <a:r>
              <a:rPr lang="en-US" dirty="0"/>
              <a:t>. Again, as no women had registered, no women could be doctors in an official capacity. It was a woman named </a:t>
            </a:r>
            <a:r>
              <a:rPr lang="en-US" b="1" dirty="0">
                <a:solidFill>
                  <a:srgbClr val="0070C0"/>
                </a:solidFill>
              </a:rPr>
              <a:t>Elizabeth Blackwell </a:t>
            </a:r>
            <a:r>
              <a:rPr lang="en-US" dirty="0"/>
              <a:t>who changed this and became the first female to qualify as a doctor … in the United States.</a:t>
            </a:r>
          </a:p>
        </p:txBody>
      </p:sp>
      <p:pic>
        <p:nvPicPr>
          <p:cNvPr id="4" name="Picture 3">
            <a:extLst>
              <a:ext uri="{FF2B5EF4-FFF2-40B4-BE49-F238E27FC236}">
                <a16:creationId xmlns:a16="http://schemas.microsoft.com/office/drawing/2014/main" id="{4039E8BD-B061-264C-9289-9E9761BF0AEC}"/>
              </a:ext>
            </a:extLst>
          </p:cNvPr>
          <p:cNvPicPr>
            <a:picLocks noChangeAspect="1"/>
          </p:cNvPicPr>
          <p:nvPr/>
        </p:nvPicPr>
        <p:blipFill rotWithShape="1">
          <a:blip r:embed="rId2"/>
          <a:srcRect l="9168" r="7558"/>
          <a:stretch/>
        </p:blipFill>
        <p:spPr>
          <a:xfrm>
            <a:off x="760020" y="1792344"/>
            <a:ext cx="3918859" cy="4946487"/>
          </a:xfrm>
          <a:prstGeom prst="rect">
            <a:avLst/>
          </a:prstGeom>
        </p:spPr>
      </p:pic>
    </p:spTree>
    <p:extLst>
      <p:ext uri="{BB962C8B-B14F-4D97-AF65-F5344CB8AC3E}">
        <p14:creationId xmlns:p14="http://schemas.microsoft.com/office/powerpoint/2010/main" val="79688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71056" y="1618538"/>
            <a:ext cx="7707085" cy="4946487"/>
          </a:xfrm>
        </p:spPr>
        <p:txBody>
          <a:bodyPr>
            <a:normAutofit/>
          </a:bodyPr>
          <a:lstStyle/>
          <a:p>
            <a:pPr marL="0" indent="0">
              <a:buNone/>
            </a:pPr>
            <a:r>
              <a:rPr lang="en-US" dirty="0"/>
              <a:t>Dr. Elizabeth Blackwell returned to England from America for a year and spent those 12 months giving lectures on Medicine. At one of her 1859 lectures, Dr. Elizabeth Blackwell met &amp; inspired </a:t>
            </a:r>
            <a:r>
              <a:rPr lang="en-US" b="1" dirty="0">
                <a:solidFill>
                  <a:srgbClr val="FF0000"/>
                </a:solidFill>
              </a:rPr>
              <a:t>Elizabeth Garrett </a:t>
            </a:r>
            <a:r>
              <a:rPr lang="en-US" dirty="0"/>
              <a:t>– a daughter from a wealthy family, horrified at the idea of Garret training to become a doctor.</a:t>
            </a:r>
          </a:p>
          <a:p>
            <a:pPr marL="0" indent="0">
              <a:buNone/>
            </a:pPr>
            <a:r>
              <a:rPr lang="en-US" dirty="0"/>
              <a:t>Elizabeth Garrett became a </a:t>
            </a:r>
            <a:r>
              <a:rPr lang="en-US" b="1" dirty="0">
                <a:solidFill>
                  <a:srgbClr val="FF0000"/>
                </a:solidFill>
              </a:rPr>
              <a:t>nurse at Middlesex Hospital </a:t>
            </a:r>
            <a:r>
              <a:rPr lang="en-US" dirty="0"/>
              <a:t>and, in her free time, attended lectures for young male doctors (who complained about her presence as </a:t>
            </a:r>
            <a:r>
              <a:rPr lang="en-US" b="1" dirty="0">
                <a:solidFill>
                  <a:srgbClr val="0070C0"/>
                </a:solidFill>
              </a:rPr>
              <a:t>“an outrage on our natural instincts and feelings”</a:t>
            </a:r>
            <a:r>
              <a:rPr lang="en-US" dirty="0"/>
              <a:t>) before being barred from them.</a:t>
            </a:r>
          </a:p>
        </p:txBody>
      </p:sp>
      <p:pic>
        <p:nvPicPr>
          <p:cNvPr id="1026" name="Picture 2" descr="Elizabeth Garrett Anderson - Wikipedia">
            <a:extLst>
              <a:ext uri="{FF2B5EF4-FFF2-40B4-BE49-F238E27FC236}">
                <a16:creationId xmlns:a16="http://schemas.microsoft.com/office/drawing/2014/main" id="{505412B9-9A26-0B4C-A50D-4D0FEE1F91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547"/>
          <a:stretch/>
        </p:blipFill>
        <p:spPr bwMode="auto">
          <a:xfrm>
            <a:off x="8182098" y="1608549"/>
            <a:ext cx="3538846" cy="488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9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1999" cy="1325563"/>
          </a:xfrm>
        </p:spPr>
        <p:txBody>
          <a:bodyPr>
            <a:normAutofit/>
          </a:bodyPr>
          <a:lstStyle/>
          <a:p>
            <a:r>
              <a:rPr lang="en-US" sz="4200" b="1" dirty="0">
                <a:solidFill>
                  <a:srgbClr val="00B050"/>
                </a:solidFill>
              </a:rPr>
              <a:t>(e) Elizabeth Garrett &amp; Progress of Women in Medicine</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855524" y="1531917"/>
            <a:ext cx="8197932" cy="5174713"/>
          </a:xfrm>
        </p:spPr>
        <p:txBody>
          <a:bodyPr>
            <a:normAutofit lnSpcReduction="10000"/>
          </a:bodyPr>
          <a:lstStyle/>
          <a:p>
            <a:pPr marL="0" indent="0">
              <a:buNone/>
            </a:pPr>
            <a:r>
              <a:rPr lang="en-US" dirty="0"/>
              <a:t>Garrett put in applications to several Medical Schools, but </a:t>
            </a:r>
            <a:r>
              <a:rPr lang="en-US" b="1" dirty="0">
                <a:solidFill>
                  <a:srgbClr val="FF0000"/>
                </a:solidFill>
              </a:rPr>
              <a:t>not a single institution accepted her</a:t>
            </a:r>
            <a:r>
              <a:rPr lang="en-US" dirty="0"/>
              <a:t>. Undeterred, she </a:t>
            </a:r>
            <a:r>
              <a:rPr lang="en-US" b="1" dirty="0">
                <a:solidFill>
                  <a:srgbClr val="0070C0"/>
                </a:solidFill>
              </a:rPr>
              <a:t>paid for private lessons </a:t>
            </a:r>
            <a:r>
              <a:rPr lang="en-US" dirty="0"/>
              <a:t>and was even forced to </a:t>
            </a:r>
            <a:r>
              <a:rPr lang="en-US" b="1" dirty="0">
                <a:solidFill>
                  <a:srgbClr val="FF0000"/>
                </a:solidFill>
              </a:rPr>
              <a:t>dissect corpses in her own bedroom</a:t>
            </a:r>
            <a:r>
              <a:rPr lang="en-US" dirty="0"/>
              <a:t> as she was not permitted access to dissecting rooms.</a:t>
            </a:r>
          </a:p>
          <a:p>
            <a:pPr marL="0" indent="0">
              <a:buNone/>
            </a:pPr>
            <a:r>
              <a:rPr lang="en-US" dirty="0"/>
              <a:t>Garrett had completed her Medical Training, but could not be licensed as none of the 3 societies that license doctors would accept her membership – the </a:t>
            </a:r>
            <a:r>
              <a:rPr lang="en-US" b="1" dirty="0"/>
              <a:t>College of Surgeons &amp; College of Physicians</a:t>
            </a:r>
            <a:r>
              <a:rPr lang="en-US" dirty="0"/>
              <a:t> had long-standing regulations against admitting women, but the </a:t>
            </a:r>
            <a:r>
              <a:rPr lang="en-US" b="1" dirty="0"/>
              <a:t>Society of Apothecaries</a:t>
            </a:r>
            <a:r>
              <a:rPr lang="en-US" dirty="0"/>
              <a:t> had no such regulation. When her father threatened to sue, the Apothecaries let her in and </a:t>
            </a:r>
            <a:r>
              <a:rPr lang="en-US" b="1" dirty="0">
                <a:solidFill>
                  <a:srgbClr val="FF0000"/>
                </a:solidFill>
              </a:rPr>
              <a:t>Garrett officially qualified as a doctor in 1865</a:t>
            </a:r>
            <a:r>
              <a:rPr lang="en-US" dirty="0">
                <a:solidFill>
                  <a:srgbClr val="FF0000"/>
                </a:solidFill>
              </a:rPr>
              <a:t> </a:t>
            </a:r>
            <a:r>
              <a:rPr lang="en-US" dirty="0"/>
              <a:t>… The Society immediately put in a no-women regulation.</a:t>
            </a:r>
          </a:p>
          <a:p>
            <a:pPr marL="0" indent="0">
              <a:buNone/>
            </a:pPr>
            <a:endParaRPr lang="en-US" dirty="0"/>
          </a:p>
        </p:txBody>
      </p:sp>
      <p:pic>
        <p:nvPicPr>
          <p:cNvPr id="2050" name="Picture 2" descr="Elizabeth Garrett Anderson - Wikipedia">
            <a:extLst>
              <a:ext uri="{FF2B5EF4-FFF2-40B4-BE49-F238E27FC236}">
                <a16:creationId xmlns:a16="http://schemas.microsoft.com/office/drawing/2014/main" id="{74954E4E-60F1-A94C-960A-CDCD8B981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63" y="1556522"/>
            <a:ext cx="3503218" cy="493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21</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201881" y="1825624"/>
            <a:ext cx="11768445" cy="4798459"/>
          </a:xfrm>
        </p:spPr>
        <p:txBody>
          <a:bodyPr>
            <a:normAutofit lnSpcReduction="10000"/>
          </a:bodyPr>
          <a:lstStyle/>
          <a:p>
            <a:pPr marL="0" indent="0" algn="ctr">
              <a:buNone/>
            </a:pPr>
            <a:r>
              <a:rPr lang="en-US" sz="7200" b="1" dirty="0"/>
              <a:t>Frances </a:t>
            </a:r>
            <a:r>
              <a:rPr lang="en-US" sz="7200" b="1" dirty="0" err="1"/>
              <a:t>Hoggan</a:t>
            </a:r>
            <a:r>
              <a:rPr lang="en-US" sz="7200" b="1" dirty="0"/>
              <a:t>, a Welsh woman, passed the Society of Apothecaries Exam in 1867. </a:t>
            </a:r>
            <a:r>
              <a:rPr lang="en-US" sz="7200" dirty="0"/>
              <a:t>Why did it take her 10 years to be licensed in Britain, 1877?</a:t>
            </a:r>
          </a:p>
        </p:txBody>
      </p:sp>
    </p:spTree>
    <p:extLst>
      <p:ext uri="{BB962C8B-B14F-4D97-AF65-F5344CB8AC3E}">
        <p14:creationId xmlns:p14="http://schemas.microsoft.com/office/powerpoint/2010/main" val="198127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3683</TotalTime>
  <Words>1433</Words>
  <Application>Microsoft Macintosh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Edexcel IGCSE History P2: Breadth Study B1</vt:lpstr>
      <vt:lpstr>PowerPoint Presentation</vt:lpstr>
      <vt:lpstr>Edexcel IGCSE History P2: Breadth Study B2</vt:lpstr>
      <vt:lpstr>(e) Elizabeth Garrett &amp; Progress of Women in Medicine</vt:lpstr>
      <vt:lpstr>(e) Elizabeth Garrett &amp; Progress of Women in Medicine</vt:lpstr>
      <vt:lpstr>(e) Elizabeth Garrett &amp; Progress of Women in Medicine</vt:lpstr>
      <vt:lpstr>(e) Elizabeth Garrett &amp; Progress of Women in Medicine</vt:lpstr>
      <vt:lpstr>(e) Elizabeth Garrett &amp; Progress of Women in Medicine</vt:lpstr>
      <vt:lpstr>Activity 21</vt:lpstr>
      <vt:lpstr>PowerPoint Presentation</vt:lpstr>
      <vt:lpstr>(e) Elizabeth Garrett &amp; Progress of Women in Medicine</vt:lpstr>
      <vt:lpstr>(e) Elizabeth Garrett &amp; Progress of Women in Medicine</vt:lpstr>
      <vt:lpstr>(e) Elizabeth Garrett &amp; Progress of Women in Medicine</vt:lpstr>
      <vt:lpstr>Exam-Style Question</vt:lpstr>
      <vt:lpstr>PowerPoint Presentation</vt:lpstr>
      <vt:lpstr>Exam-Style Advice</vt:lpstr>
      <vt:lpstr>PowerPoint Presentation</vt:lpstr>
      <vt:lpstr>Activity 22 – Recall Quiz</vt:lpstr>
      <vt:lpstr>Activity 22 – Recall Quiz</vt:lpstr>
      <vt:lpstr>Activity 23 – Explaining</vt:lpstr>
      <vt:lpstr>Activity 24 –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54</cp:revision>
  <dcterms:created xsi:type="dcterms:W3CDTF">2021-05-05T18:42:06Z</dcterms:created>
  <dcterms:modified xsi:type="dcterms:W3CDTF">2021-09-12T20:45:45Z</dcterms:modified>
</cp:coreProperties>
</file>