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85" r:id="rId4"/>
    <p:sldId id="269" r:id="rId5"/>
    <p:sldId id="379" r:id="rId6"/>
    <p:sldId id="380" r:id="rId7"/>
    <p:sldId id="381" r:id="rId8"/>
    <p:sldId id="382" r:id="rId9"/>
    <p:sldId id="383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/>
    <p:restoredTop sz="94585"/>
  </p:normalViewPr>
  <p:slideViewPr>
    <p:cSldViewPr snapToGrid="0" snapToObjects="1">
      <p:cViewPr varScale="1">
        <p:scale>
          <a:sx n="110" d="100"/>
          <a:sy n="110" d="100"/>
        </p:scale>
        <p:origin x="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90755-375F-2244-BEDD-70BAECD90497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3B4D-3BD1-4E4B-A2B0-D198BE80C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6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C3443-B9D3-6444-B5B1-AA82955B4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313CC-26F8-9A4D-BAAA-2E226A857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5A56F-470B-C545-AA54-9D9A78DD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2F0B2-AD6B-9B48-89F3-F6695F4D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10827-465E-8846-90A6-6572347E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9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4740F-5F1C-004A-8D61-289D32D2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3EC0E-84B0-1242-878D-2E61705A8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9B664-F0C5-184B-B3D7-72B4A3A1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D04A1-C358-BF44-9F43-804E6308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589D7-592F-8448-85E5-AD49DA94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1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216323-6857-F54C-84B4-D07497262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84E33-9DE5-8044-96AD-E6A03647B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1BD10-7199-CD4E-A70D-6BFBB8D0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7EB2-0C42-5E4A-A3B3-085ABAC9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375AA-10EA-8A43-8EE2-31678962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3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0001-B610-C64A-A741-055E3615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4380F-8D8D-0542-BE38-11DAAB858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AC8BD-9D9F-F64D-81EF-6FAF4B54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33584-566B-6841-804F-1FB4E803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ED3F7-6C9D-5148-AC26-246EC449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465FB-A55E-C84B-B19F-971AF09BC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887E9-9024-DA4A-8542-8989FDF08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D36EB-438F-F04A-813A-153E0B1B9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9C055-B43E-4646-8CD4-7E696729A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D17F8-F452-DB4B-91CE-59DA8178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5CBC3-1034-3A49-98DA-91D552FF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0566-D7E8-264C-BCA0-5B0BF93E3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4F6F-842B-804B-A059-E2F1074C1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9A8D6-CBD8-5B49-B186-1D291AE1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44545-7A0C-8747-BFE5-3E834F44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909BE-DF96-5D40-90C8-04F8A0E1D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C18F5-B0E3-B143-9D47-CCF4DA42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8ADEC-3768-CB41-ACC8-691AEBC5F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5313A-8AE3-1E42-B50A-470A15BEF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754E6-B58F-EF4E-8224-DEFAA1378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AB8A0-F154-8543-BA09-33E4BD92A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43A9BB-966B-1C4B-877B-6BD7D9A8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76B314-53C8-1547-B8A5-C1F84F81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F7784-FA06-2A43-BF25-6826030B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0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A68E8-739F-6E41-8CB1-8A93ED146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D6EF19-A8DF-3946-8406-AF5DF078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4954E-7F41-DB44-BDB5-809BA6D1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FCE67B-CAE5-A645-810A-7BFC1AD1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5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89AB-9E01-2741-9EC8-E64D0DF6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573B2-EE38-C747-957C-647CBE76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FE609-9FAD-9D4C-B38E-C7002AF5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7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9CB5-1E73-3040-B49C-97269729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334B7-906A-384A-99A7-36AF59127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63A03-1BB8-904B-830C-3F52E3B0E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6F2C40-00C5-2E40-9EF4-C48E8BC3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3BD48-4F3A-C74B-94C5-E12356F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B4644-343A-C247-A1C5-5B872A2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2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1E9DE-CE6E-C947-838C-A8F870B9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0960C-0219-6E40-9E27-0EB539279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4F7AE-FF0E-ED48-9F14-FB4C75223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1EFAB-F79D-194D-AB2A-B6248EA8F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81DF5-E77E-3F47-9F6C-9069ED20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FBCA-18B1-C64F-8103-B6180DA8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7EBCB7-B0FD-724C-83DF-CF59E500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93DC2-08FA-6443-B18C-5BFE7550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BD51A-1CB7-E74C-8E08-FFB22224D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00F5-199C-7440-82DF-49BD86033751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EA122-4EBB-6D42-B890-26711A6F3D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3E83-B569-3F4C-A3AA-9B922BF96E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93FF-18B3-3D48-BF07-E6FCB4F45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7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B1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Changes in Medicine,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1848-1948</a:t>
            </a:r>
          </a:p>
        </p:txBody>
      </p:sp>
    </p:spTree>
    <p:extLst>
      <p:ext uri="{BB962C8B-B14F-4D97-AF65-F5344CB8AC3E}">
        <p14:creationId xmlns:p14="http://schemas.microsoft.com/office/powerpoint/2010/main" val="2949502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0DD5-B7A9-2840-ACB0-700A238F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761FD-2BF4-E64D-B941-7A02CCF8C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F03915-0292-4441-B846-B2337FA10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982" y="103659"/>
            <a:ext cx="4432300" cy="33253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716692-9DAD-A742-98C8-F3185598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2202" y="3553920"/>
            <a:ext cx="3050080" cy="3050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0F0666-2C0A-6A41-81DD-EC9738E2F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405" y="3429000"/>
            <a:ext cx="5246242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88F83F-9BDD-5F4C-9E14-610BDD363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80" y="3804745"/>
            <a:ext cx="1988076" cy="2949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9BF170-7DEF-C748-A3A4-DFBAB2AB5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18" y="103659"/>
            <a:ext cx="2655523" cy="3627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8E2093-0B91-0142-B9D4-BEA3C0B0DA4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0143" r="9257"/>
          <a:stretch/>
        </p:blipFill>
        <p:spPr>
          <a:xfrm>
            <a:off x="2896967" y="103658"/>
            <a:ext cx="2347695" cy="36275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9196B6-7FBB-4449-81E9-CA2D5EB49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718" y="3804745"/>
            <a:ext cx="1988076" cy="29536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C4B8C-B423-9345-A974-7D2AF1D78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7557" y="103658"/>
            <a:ext cx="2179529" cy="332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0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0E2B-22FA-B144-B418-9C8B126E9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525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Edexcel IGCSE History</a:t>
            </a:r>
            <a:br>
              <a:rPr lang="en-US" sz="8000" b="1" dirty="0"/>
            </a:br>
            <a:r>
              <a:rPr lang="en-US" sz="8000" b="1" dirty="0"/>
              <a:t>P2: Breadth Study B2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1ED3F2-BBC7-9F40-B942-F2CBD4778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951" y="3150093"/>
            <a:ext cx="10258097" cy="297743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Changes in Medicine, </a:t>
            </a:r>
          </a:p>
          <a:p>
            <a:r>
              <a:rPr lang="en-US" sz="6000" dirty="0">
                <a:solidFill>
                  <a:srgbClr val="FF0000"/>
                </a:solidFill>
              </a:rPr>
              <a:t>1848-1948</a:t>
            </a:r>
            <a:endParaRPr lang="en-US" sz="1000" dirty="0">
              <a:solidFill>
                <a:srgbClr val="FF000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2. Discovery &amp; Development, 1860-1875</a:t>
            </a:r>
          </a:p>
        </p:txBody>
      </p:sp>
    </p:spTree>
    <p:extLst>
      <p:ext uri="{BB962C8B-B14F-4D97-AF65-F5344CB8AC3E}">
        <p14:creationId xmlns:p14="http://schemas.microsoft.com/office/powerpoint/2010/main" val="305122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(d) Nightingale &amp; Continuing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55" y="1968128"/>
            <a:ext cx="6343799" cy="46672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Hospitals were limited in the treatment they could provide while the causes of disease were misunderstood prior to Pasteur’s Germ Theory. </a:t>
            </a:r>
            <a:r>
              <a:rPr lang="en-US" b="1" dirty="0">
                <a:solidFill>
                  <a:srgbClr val="FF0000"/>
                </a:solidFill>
              </a:rPr>
              <a:t>Most people chose avoid hospitals</a:t>
            </a:r>
            <a:r>
              <a:rPr lang="en-US" dirty="0"/>
              <a:t> and be cared for at home by a family member or, if they could afford it, a nurse would be employed. </a:t>
            </a:r>
            <a:r>
              <a:rPr lang="en-US" b="1" dirty="0">
                <a:solidFill>
                  <a:srgbClr val="FF0000"/>
                </a:solidFill>
              </a:rPr>
              <a:t>Doctors would visit patients at home </a:t>
            </a:r>
            <a:r>
              <a:rPr lang="en-US" dirty="0"/>
              <a:t>and prescribe medicines, which family would then have to ensure got taken as per the doctor’s instructions. </a:t>
            </a:r>
            <a:r>
              <a:rPr lang="en-US" b="1" dirty="0">
                <a:solidFill>
                  <a:srgbClr val="FF0000"/>
                </a:solidFill>
              </a:rPr>
              <a:t>Home nurses rarely had any training</a:t>
            </a:r>
            <a:r>
              <a:rPr lang="en-US" dirty="0"/>
              <a:t> &amp; did not keep medical records of the patient’s condition at all.</a:t>
            </a:r>
          </a:p>
        </p:txBody>
      </p:sp>
      <p:pic>
        <p:nvPicPr>
          <p:cNvPr id="1026" name="Picture 2" descr="The Drunken Nurse Drawing by Thomas Rowlandson">
            <a:extLst>
              <a:ext uri="{FF2B5EF4-FFF2-40B4-BE49-F238E27FC236}">
                <a16:creationId xmlns:a16="http://schemas.microsoft.com/office/drawing/2014/main" id="{A2C2CDC2-D25F-F842-962E-E7D35518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79" y="1968128"/>
            <a:ext cx="5391666" cy="45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(d) Nightingale &amp; Continuing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765" y="2226457"/>
            <a:ext cx="6764185" cy="42664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people went to Hospital, however, they were small organizations that relied on charity for funding. </a:t>
            </a:r>
            <a:r>
              <a:rPr lang="en-US" b="1" dirty="0">
                <a:solidFill>
                  <a:srgbClr val="FF0000"/>
                </a:solidFill>
              </a:rPr>
              <a:t>Cottage Hospitals began in 1860, run by local GPs + had about 12 beds. </a:t>
            </a:r>
            <a:r>
              <a:rPr lang="en-US" dirty="0"/>
              <a:t>Only able to handle a few patients at a time, </a:t>
            </a:r>
            <a:r>
              <a:rPr lang="en-US" b="1" dirty="0">
                <a:solidFill>
                  <a:srgbClr val="FF0000"/>
                </a:solidFill>
              </a:rPr>
              <a:t>admittance depended on a written letter of recommendation </a:t>
            </a:r>
            <a:r>
              <a:rPr lang="en-US" dirty="0"/>
              <a:t>from a doctor or respected individuals (a local Clergyman, Businessman or Landowner). There were strict standards of </a:t>
            </a:r>
            <a:r>
              <a:rPr lang="en-US" dirty="0" err="1"/>
              <a:t>behaviour</a:t>
            </a:r>
            <a:r>
              <a:rPr lang="en-US" dirty="0"/>
              <a:t> expected of patients and, if rude or aggressive, patients could find themselves forced to leave. </a:t>
            </a:r>
          </a:p>
        </p:txBody>
      </p:sp>
      <p:pic>
        <p:nvPicPr>
          <p:cNvPr id="2050" name="Picture 2" descr="Longton Cottage Hospital">
            <a:extLst>
              <a:ext uri="{FF2B5EF4-FFF2-40B4-BE49-F238E27FC236}">
                <a16:creationId xmlns:a16="http://schemas.microsoft.com/office/drawing/2014/main" id="{069E8794-616B-AD44-BBC4-61E5508D1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8"/>
          <a:stretch/>
        </p:blipFill>
        <p:spPr bwMode="auto">
          <a:xfrm>
            <a:off x="262050" y="2226457"/>
            <a:ext cx="4787077" cy="426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4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(d) Nightingale &amp; Continuing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59" y="1690688"/>
            <a:ext cx="7091945" cy="50426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Larger towns &amp; cities had some larger hospitals, known as Infirmaries. These had outpatient departments – where people could queue to be seen by a doctor, rather than invite a doctor to their home. The 3 most important London Infirmaries were:</a:t>
            </a:r>
          </a:p>
          <a:p>
            <a:r>
              <a:rPr lang="en-US" b="1" dirty="0">
                <a:solidFill>
                  <a:srgbClr val="FF0000"/>
                </a:solidFill>
              </a:rPr>
              <a:t>The London Dispensary for Curing Diseases of the Eye &amp; Ear, </a:t>
            </a:r>
            <a:r>
              <a:rPr lang="en-US" b="1" dirty="0" err="1">
                <a:solidFill>
                  <a:srgbClr val="FF0000"/>
                </a:solidFill>
              </a:rPr>
              <a:t>Moorsfields</a:t>
            </a:r>
            <a:r>
              <a:rPr lang="en-US" b="1" dirty="0">
                <a:solidFill>
                  <a:srgbClr val="FF0000"/>
                </a:solidFill>
              </a:rPr>
              <a:t>, 1805</a:t>
            </a:r>
          </a:p>
          <a:p>
            <a:r>
              <a:rPr lang="en-US" b="1" dirty="0">
                <a:solidFill>
                  <a:srgbClr val="FF0000"/>
                </a:solidFill>
              </a:rPr>
              <a:t>The Royal Free Hospital, Camden, 1828</a:t>
            </a:r>
          </a:p>
          <a:p>
            <a:r>
              <a:rPr lang="en-US" b="1" dirty="0">
                <a:solidFill>
                  <a:srgbClr val="FF0000"/>
                </a:solidFill>
              </a:rPr>
              <a:t>The Hospital for Sick Children, Great Ormond Street, 1852</a:t>
            </a:r>
          </a:p>
          <a:p>
            <a:pPr marL="0" indent="0">
              <a:buNone/>
            </a:pPr>
            <a:r>
              <a:rPr lang="en-US" dirty="0"/>
              <a:t>The standard of care in Hospitals, however, was low &amp; little progress had been made by 1860.</a:t>
            </a:r>
          </a:p>
          <a:p>
            <a:endParaRPr lang="en-US" dirty="0"/>
          </a:p>
        </p:txBody>
      </p:sp>
      <p:pic>
        <p:nvPicPr>
          <p:cNvPr id="3074" name="Picture 2" descr="The History of The Hospital for Sick Children at Great Ormond Street (1852 -1914)">
            <a:extLst>
              <a:ext uri="{FF2B5EF4-FFF2-40B4-BE49-F238E27FC236}">
                <a16:creationId xmlns:a16="http://schemas.microsoft.com/office/drawing/2014/main" id="{AF8B6A68-F5C1-3B41-A9E5-84B5D96E2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r="21262"/>
          <a:stretch/>
        </p:blipFill>
        <p:spPr bwMode="auto">
          <a:xfrm>
            <a:off x="7564582" y="1690687"/>
            <a:ext cx="4358244" cy="481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6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(d) Nightingale &amp; Continuing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967" y="1935678"/>
            <a:ext cx="8497982" cy="479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Florence Nightingale returned from Scutari Military Hospital and the Crimean War in 1856, she was hailed as a hero and an expert on Nursing &amp; Hospitals. In fact, she was less a nurse and more an excellent organizer &amp; manager of nurses. Her 1859 book, </a:t>
            </a:r>
            <a:r>
              <a:rPr lang="en-US" b="1" dirty="0">
                <a:solidFill>
                  <a:srgbClr val="FF0000"/>
                </a:solidFill>
              </a:rPr>
              <a:t>‘Notes on Hospitals’</a:t>
            </a:r>
            <a:r>
              <a:rPr lang="en-US" dirty="0"/>
              <a:t>, set out recommendations for Hospitals about </a:t>
            </a:r>
            <a:r>
              <a:rPr lang="en-US" b="1" dirty="0">
                <a:solidFill>
                  <a:srgbClr val="0070C0"/>
                </a:solidFill>
              </a:rPr>
              <a:t>space, ventilation &amp; cleanliness</a:t>
            </a:r>
            <a:r>
              <a:rPr lang="en-US" dirty="0"/>
              <a:t>. Even though her ideas were based on ‘Miasma’ (so ultimately incorrect) her sensible suggestions – encouraging wards to be set out as </a:t>
            </a:r>
            <a:r>
              <a:rPr lang="en-US" b="1" dirty="0">
                <a:solidFill>
                  <a:srgbClr val="FF0000"/>
                </a:solidFill>
              </a:rPr>
              <a:t>“Nightingale Wards” with fresh air &amp; space between patient beds </a:t>
            </a:r>
            <a:r>
              <a:rPr lang="en-US" dirty="0"/>
              <a:t>– did make hospitals more hygienic &amp; helped reduce infection rates in the end.</a:t>
            </a:r>
          </a:p>
          <a:p>
            <a:endParaRPr lang="en-US" dirty="0"/>
          </a:p>
        </p:txBody>
      </p:sp>
      <p:pic>
        <p:nvPicPr>
          <p:cNvPr id="4098" name="Picture 2" descr="Notes On Hospitals : Being Two Papers Read Before The National Association  For The Promotion Of Social Science, At Liverpool, In October, 1858: With  Evidence Given To The Royal Commissioners On The">
            <a:extLst>
              <a:ext uri="{FF2B5EF4-FFF2-40B4-BE49-F238E27FC236}">
                <a16:creationId xmlns:a16="http://schemas.microsoft.com/office/drawing/2014/main" id="{4FF8F1CB-513F-A54C-B873-4FB03B29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1" y="1935678"/>
            <a:ext cx="2922805" cy="47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59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991A-290A-9A49-8C5B-1FE9C6E0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365125"/>
            <a:ext cx="11469189" cy="1325563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(d) Nightingale &amp; Continuing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E6624-DE47-924A-AEDE-F2D1A175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06" y="1900054"/>
            <a:ext cx="8581396" cy="47976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Nightingale also published </a:t>
            </a:r>
            <a:r>
              <a:rPr lang="en-US" b="1" dirty="0">
                <a:solidFill>
                  <a:srgbClr val="FF0000"/>
                </a:solidFill>
              </a:rPr>
              <a:t>‘Notes on Nursing’ </a:t>
            </a:r>
            <a:r>
              <a:rPr lang="en-US" dirty="0"/>
              <a:t>in 1859, giving advice on the importance of </a:t>
            </a:r>
            <a:r>
              <a:rPr lang="en-US" b="1" dirty="0">
                <a:solidFill>
                  <a:srgbClr val="0070C0"/>
                </a:solidFill>
              </a:rPr>
              <a:t>ventilation, light, bedding, cleanliness and quality food </a:t>
            </a:r>
            <a:r>
              <a:rPr lang="en-US" dirty="0"/>
              <a:t>for the patient. She also emphasized the </a:t>
            </a:r>
            <a:r>
              <a:rPr lang="en-US" b="1" dirty="0">
                <a:solidFill>
                  <a:srgbClr val="FF0000"/>
                </a:solidFill>
              </a:rPr>
              <a:t>importance of personal cleanliness of the nurse</a:t>
            </a:r>
            <a:r>
              <a:rPr lang="en-US" dirty="0"/>
              <a:t> and, furthermore, she highlighted the </a:t>
            </a:r>
            <a:r>
              <a:rPr lang="en-US" b="1" dirty="0">
                <a:solidFill>
                  <a:srgbClr val="FF0000"/>
                </a:solidFill>
              </a:rPr>
              <a:t>importance of the nurse as an observer of the patient to report to the doctor</a:t>
            </a:r>
            <a:r>
              <a:rPr lang="en-US" dirty="0"/>
              <a:t>. ‘Notes on Nursing’ was translated into 11 languages &amp; shows that training for nurses was a desperate need within &amp; without the UK. In </a:t>
            </a:r>
            <a:r>
              <a:rPr lang="en-US" b="1" dirty="0"/>
              <a:t>1860</a:t>
            </a:r>
            <a:r>
              <a:rPr lang="en-US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Nightingale School </a:t>
            </a:r>
            <a:r>
              <a:rPr lang="en-US" dirty="0"/>
              <a:t>was set up at </a:t>
            </a:r>
            <a:r>
              <a:rPr lang="en-US" b="1" dirty="0">
                <a:solidFill>
                  <a:srgbClr val="0070C0"/>
                </a:solidFill>
              </a:rPr>
              <a:t>St. Thomas’s Hospital, London</a:t>
            </a:r>
            <a:r>
              <a:rPr lang="en-US" dirty="0"/>
              <a:t> &amp; a </a:t>
            </a:r>
            <a:r>
              <a:rPr lang="en-US" b="1" dirty="0">
                <a:solidFill>
                  <a:srgbClr val="FF0000"/>
                </a:solidFill>
              </a:rPr>
              <a:t>Midwifery School </a:t>
            </a:r>
            <a:r>
              <a:rPr lang="en-US" dirty="0"/>
              <a:t>was established by Nightingale herself at </a:t>
            </a:r>
            <a:r>
              <a:rPr lang="en-US" b="1" dirty="0">
                <a:solidFill>
                  <a:srgbClr val="0070C0"/>
                </a:solidFill>
              </a:rPr>
              <a:t>King’s Hospital, London</a:t>
            </a:r>
            <a:r>
              <a:rPr lang="en-US" dirty="0"/>
              <a:t>, in </a:t>
            </a:r>
            <a:r>
              <a:rPr lang="en-US" b="1" dirty="0"/>
              <a:t>1861</a:t>
            </a:r>
            <a:r>
              <a:rPr lang="en-US" dirty="0"/>
              <a:t>. </a:t>
            </a:r>
          </a:p>
        </p:txBody>
      </p:sp>
      <p:pic>
        <p:nvPicPr>
          <p:cNvPr id="5122" name="Picture 2" descr="Pin on Nurse">
            <a:extLst>
              <a:ext uri="{FF2B5EF4-FFF2-40B4-BE49-F238E27FC236}">
                <a16:creationId xmlns:a16="http://schemas.microsoft.com/office/drawing/2014/main" id="{CCA0E0BF-B399-2F40-BF33-B2DFD7C74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446" y="1900054"/>
            <a:ext cx="3054048" cy="479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6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1C80-D9C1-5B42-AA33-7FB44060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u="sng" dirty="0"/>
              <a:t>Activity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6CE1-4209-094E-83CE-6245DA90E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07" y="1968128"/>
            <a:ext cx="11828585" cy="46672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How much did Hospitals </a:t>
            </a:r>
          </a:p>
          <a:p>
            <a:pPr marL="0" indent="0" algn="ctr">
              <a:buNone/>
            </a:pPr>
            <a:r>
              <a:rPr lang="en-US" sz="6600" b="1" dirty="0"/>
              <a:t>and Nursing change in </a:t>
            </a:r>
          </a:p>
          <a:p>
            <a:pPr marL="0" indent="0" algn="ctr">
              <a:buNone/>
            </a:pPr>
            <a:r>
              <a:rPr lang="en-US" sz="6600" b="1" dirty="0"/>
              <a:t>the period 1860-1875?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47238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3189</TotalTime>
  <Words>618</Words>
  <Application>Microsoft Macintosh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Edexcel IGCSE History P2: Breadth Study B1</vt:lpstr>
      <vt:lpstr>PowerPoint Presentation</vt:lpstr>
      <vt:lpstr>Edexcel IGCSE History P2: Breadth Study B2</vt:lpstr>
      <vt:lpstr>(d) Nightingale &amp; Continuing Improvements</vt:lpstr>
      <vt:lpstr>(d) Nightingale &amp; Continuing Improvements</vt:lpstr>
      <vt:lpstr>(d) Nightingale &amp; Continuing Improvements</vt:lpstr>
      <vt:lpstr>(d) Nightingale &amp; Continuing Improvements</vt:lpstr>
      <vt:lpstr>(d) Nightingale &amp; Continuing Improvements</vt:lpstr>
      <vt:lpstr>Activity 20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History Investigation A1</dc:title>
  <dc:creator>Chris Skerry</dc:creator>
  <cp:lastModifiedBy>Chris Skerry</cp:lastModifiedBy>
  <cp:revision>47</cp:revision>
  <dcterms:created xsi:type="dcterms:W3CDTF">2021-05-05T18:42:06Z</dcterms:created>
  <dcterms:modified xsi:type="dcterms:W3CDTF">2021-09-09T03:10:49Z</dcterms:modified>
</cp:coreProperties>
</file>