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9" r:id="rId3"/>
    <p:sldId id="285" r:id="rId4"/>
    <p:sldId id="268" r:id="rId5"/>
    <p:sldId id="364" r:id="rId6"/>
    <p:sldId id="365" r:id="rId7"/>
    <p:sldId id="366" r:id="rId8"/>
    <p:sldId id="367" r:id="rId9"/>
    <p:sldId id="368" r:id="rId10"/>
    <p:sldId id="369" r:id="rId11"/>
    <p:sldId id="370" r:id="rId12"/>
    <p:sldId id="371" r:id="rId13"/>
    <p:sldId id="375" r:id="rId14"/>
    <p:sldId id="376" r:id="rId15"/>
    <p:sldId id="373" r:id="rId16"/>
    <p:sldId id="377" r:id="rId17"/>
    <p:sldId id="374" r:id="rId18"/>
    <p:sldId id="378"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36"/>
    <p:restoredTop sz="94585"/>
  </p:normalViewPr>
  <p:slideViewPr>
    <p:cSldViewPr snapToGrid="0" snapToObjects="1">
      <p:cViewPr varScale="1">
        <p:scale>
          <a:sx n="110" d="100"/>
          <a:sy n="110" d="100"/>
        </p:scale>
        <p:origin x="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190755-375F-2244-BEDD-70BAECD90497}" type="datetimeFigureOut">
              <a:rPr lang="en-US" smtClean="0"/>
              <a:t>9/8/21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3B4D-3BD1-4E4B-A2B0-D198BE80C7BF}" type="slidenum">
              <a:rPr lang="en-US" smtClean="0"/>
              <a:t>‹#›</a:t>
            </a:fld>
            <a:endParaRPr lang="en-US"/>
          </a:p>
        </p:txBody>
      </p:sp>
    </p:spTree>
    <p:extLst>
      <p:ext uri="{BB962C8B-B14F-4D97-AF65-F5344CB8AC3E}">
        <p14:creationId xmlns:p14="http://schemas.microsoft.com/office/powerpoint/2010/main" val="3612961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443-B9D3-6444-B5B1-AA82955B4B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B313CC-26F8-9A4D-BAAA-2E226A857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FB5A56F-470B-C545-AA54-9D9A78DD83A3}"/>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5" name="Footer Placeholder 4">
            <a:extLst>
              <a:ext uri="{FF2B5EF4-FFF2-40B4-BE49-F238E27FC236}">
                <a16:creationId xmlns:a16="http://schemas.microsoft.com/office/drawing/2014/main" id="{D602F0B2-AD6B-9B48-89F3-F6695F4DBD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210827-465E-8846-90A6-6572347E71C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421949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740F-5F1C-004A-8D61-289D32D2D1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C3EC0E-84B0-1242-878D-2E61705A83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9B664-F0C5-184B-B3D7-72B4A3A11B4D}"/>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5" name="Footer Placeholder 4">
            <a:extLst>
              <a:ext uri="{FF2B5EF4-FFF2-40B4-BE49-F238E27FC236}">
                <a16:creationId xmlns:a16="http://schemas.microsoft.com/office/drawing/2014/main" id="{C61D04A1-C358-BF44-9F43-804E63082D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5589D7-592F-8448-85E5-AD49DA94919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44611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216323-6857-F54C-84B4-D074972623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184E33-9DE5-8044-96AD-E6A03647BA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1BD10-7199-CD4E-A70D-6BFBB8D00FF2}"/>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5" name="Footer Placeholder 4">
            <a:extLst>
              <a:ext uri="{FF2B5EF4-FFF2-40B4-BE49-F238E27FC236}">
                <a16:creationId xmlns:a16="http://schemas.microsoft.com/office/drawing/2014/main" id="{AFF17EB2-0C42-5E4A-A3B3-085ABAC9A6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1375AA-10EA-8A43-8EE2-3167896236D2}"/>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482734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70001-B610-C64A-A741-055E36150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94380F-8D8D-0542-BE38-11DAAB858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1AC8BD-9D9F-F64D-81EF-6FAF4B544063}"/>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5" name="Footer Placeholder 4">
            <a:extLst>
              <a:ext uri="{FF2B5EF4-FFF2-40B4-BE49-F238E27FC236}">
                <a16:creationId xmlns:a16="http://schemas.microsoft.com/office/drawing/2014/main" id="{09A33584-566B-6841-804F-1FB4E8037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2ED3F7-6C9D-5148-AC26-246EC4491CFC}"/>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330858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465FB-A55E-C84B-B19F-971AF09BC7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3887E9-9024-DA4A-8542-8989FDF08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BD36EB-438F-F04A-813A-153E0B1B9810}"/>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5" name="Footer Placeholder 4">
            <a:extLst>
              <a:ext uri="{FF2B5EF4-FFF2-40B4-BE49-F238E27FC236}">
                <a16:creationId xmlns:a16="http://schemas.microsoft.com/office/drawing/2014/main" id="{F6F9C055-B43E-4646-8CD4-7E696729A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D17F8-F452-DB4B-91CE-59DA81788C5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55887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5CBC3-1034-3A49-98DA-91D552FFB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E50566-D7E8-264C-BCA0-5B0BF93E39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4194F6F-842B-804B-A059-E2F1074C16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9A8D6-CBD8-5B49-B186-1D291AE195EC}"/>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6" name="Footer Placeholder 5">
            <a:extLst>
              <a:ext uri="{FF2B5EF4-FFF2-40B4-BE49-F238E27FC236}">
                <a16:creationId xmlns:a16="http://schemas.microsoft.com/office/drawing/2014/main" id="{FB244545-7A0C-8747-BFE5-3E834F448C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909BE-DF96-5D40-90C8-04F8A0E1D89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80645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C18F5-B0E3-B143-9D47-CCF4DA42826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A8ADEC-3768-CB41-ACC8-691AEBC5F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B5313A-8AE3-1E42-B50A-470A15BEFD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754E6-B58F-EF4E-8224-DEFAA1378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3AB8A0-F154-8543-BA09-33E4BD92A6E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3A9BB-966B-1C4B-877B-6BD7D9A8067A}"/>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8" name="Footer Placeholder 7">
            <a:extLst>
              <a:ext uri="{FF2B5EF4-FFF2-40B4-BE49-F238E27FC236}">
                <a16:creationId xmlns:a16="http://schemas.microsoft.com/office/drawing/2014/main" id="{0D76B314-53C8-1547-B8A5-C1F84F8141C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9F7784-FA06-2A43-BF25-6826030BF7BD}"/>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155790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68E8-739F-6E41-8CB1-8A93ED146B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D6EF19-A8DF-3946-8406-AF5DF078FF00}"/>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4" name="Footer Placeholder 3">
            <a:extLst>
              <a:ext uri="{FF2B5EF4-FFF2-40B4-BE49-F238E27FC236}">
                <a16:creationId xmlns:a16="http://schemas.microsoft.com/office/drawing/2014/main" id="{5E64954E-7F41-DB44-BDB5-809BA6D1A7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FCE67B-CAE5-A645-810A-7BFC1AD1EE1F}"/>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2958458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3889AB-9E01-2741-9EC8-E64D0DF695DA}"/>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3" name="Footer Placeholder 2">
            <a:extLst>
              <a:ext uri="{FF2B5EF4-FFF2-40B4-BE49-F238E27FC236}">
                <a16:creationId xmlns:a16="http://schemas.microsoft.com/office/drawing/2014/main" id="{2BB573B2-EE38-C747-957C-647CBE761C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9FE609-9FAD-9D4C-B38E-C7002AF599DE}"/>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2817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9CB5-1E73-3040-B49C-972697294A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334B7-906A-384A-99A7-36AF5912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863A03-1BB8-904B-830C-3F52E3B0E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6F2C40-00C5-2E40-9EF4-C48E8BC3333D}"/>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6" name="Footer Placeholder 5">
            <a:extLst>
              <a:ext uri="{FF2B5EF4-FFF2-40B4-BE49-F238E27FC236}">
                <a16:creationId xmlns:a16="http://schemas.microsoft.com/office/drawing/2014/main" id="{A6F3BD48-4F3A-C74B-94C5-E12356FB7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EB4644-343A-C247-A1C5-5B872A25A126}"/>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055124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1E9DE-CE6E-C947-838C-A8F870B90A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F0960C-0219-6E40-9E27-0EB539279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84F7AE-FF0E-ED48-9F14-FB4C75223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F1EFAB-F79D-194D-AB2A-B6248EA8FC63}"/>
              </a:ext>
            </a:extLst>
          </p:cNvPr>
          <p:cNvSpPr>
            <a:spLocks noGrp="1"/>
          </p:cNvSpPr>
          <p:nvPr>
            <p:ph type="dt" sz="half" idx="10"/>
          </p:nvPr>
        </p:nvSpPr>
        <p:spPr/>
        <p:txBody>
          <a:bodyPr/>
          <a:lstStyle/>
          <a:p>
            <a:fld id="{587600F5-199C-7440-82DF-49BD86033751}" type="datetimeFigureOut">
              <a:rPr lang="en-US" smtClean="0"/>
              <a:t>9/8/21</a:t>
            </a:fld>
            <a:endParaRPr lang="en-US"/>
          </a:p>
        </p:txBody>
      </p:sp>
      <p:sp>
        <p:nvSpPr>
          <p:cNvPr id="6" name="Footer Placeholder 5">
            <a:extLst>
              <a:ext uri="{FF2B5EF4-FFF2-40B4-BE49-F238E27FC236}">
                <a16:creationId xmlns:a16="http://schemas.microsoft.com/office/drawing/2014/main" id="{11781DF5-E77E-3F47-9F6C-9069ED2014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63FBCA-18B1-C64F-8103-B6180DA84573}"/>
              </a:ext>
            </a:extLst>
          </p:cNvPr>
          <p:cNvSpPr>
            <a:spLocks noGrp="1"/>
          </p:cNvSpPr>
          <p:nvPr>
            <p:ph type="sldNum" sz="quarter" idx="12"/>
          </p:nvPr>
        </p:nvSpPr>
        <p:spPr/>
        <p:txBody>
          <a:bodyPr/>
          <a:lstStyle/>
          <a:p>
            <a:fld id="{BD1E93FF-18B3-3D48-BF07-E6FCB4F455CF}" type="slidenum">
              <a:rPr lang="en-US" smtClean="0"/>
              <a:t>‹#›</a:t>
            </a:fld>
            <a:endParaRPr lang="en-US"/>
          </a:p>
        </p:txBody>
      </p:sp>
    </p:spTree>
    <p:extLst>
      <p:ext uri="{BB962C8B-B14F-4D97-AF65-F5344CB8AC3E}">
        <p14:creationId xmlns:p14="http://schemas.microsoft.com/office/powerpoint/2010/main" val="1807986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7EBCB7-B0FD-724C-83DF-CF59E50010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93DC2-08FA-6443-B18C-5BFE7550D1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1BD51A-1CB7-E74C-8E08-FFB22224D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600F5-199C-7440-82DF-49BD86033751}" type="datetimeFigureOut">
              <a:rPr lang="en-US" smtClean="0"/>
              <a:t>9/8/21</a:t>
            </a:fld>
            <a:endParaRPr lang="en-US"/>
          </a:p>
        </p:txBody>
      </p:sp>
      <p:sp>
        <p:nvSpPr>
          <p:cNvPr id="5" name="Footer Placeholder 4">
            <a:extLst>
              <a:ext uri="{FF2B5EF4-FFF2-40B4-BE49-F238E27FC236}">
                <a16:creationId xmlns:a16="http://schemas.microsoft.com/office/drawing/2014/main" id="{4E1EA122-4EBB-6D42-B890-26711A6F3D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083E83-B569-3F4C-A3AA-9B922BF96E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E93FF-18B3-3D48-BF07-E6FCB4F455CF}" type="slidenum">
              <a:rPr lang="en-US" smtClean="0"/>
              <a:t>‹#›</a:t>
            </a:fld>
            <a:endParaRPr lang="en-US"/>
          </a:p>
        </p:txBody>
      </p:sp>
    </p:spTree>
    <p:extLst>
      <p:ext uri="{BB962C8B-B14F-4D97-AF65-F5344CB8AC3E}">
        <p14:creationId xmlns:p14="http://schemas.microsoft.com/office/powerpoint/2010/main" val="1142572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tiff"/><Relationship Id="rId4" Type="http://schemas.openxmlformats.org/officeDocument/2006/relationships/image" Target="../media/image3.tiff"/><Relationship Id="rId9"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p:txBody>
          <a:bodyPr>
            <a:normAutofit/>
          </a:bodyPr>
          <a:lstStyle/>
          <a:p>
            <a:r>
              <a:rPr lang="en-US" sz="8000" b="1" dirty="0"/>
              <a:t>Edexcel IGCSE History</a:t>
            </a:r>
            <a:br>
              <a:rPr lang="en-US" sz="8000" b="1" dirty="0"/>
            </a:br>
            <a:r>
              <a:rPr lang="en-US" sz="8000" b="1" dirty="0"/>
              <a:t>P2: Breadth Study B1</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p:txBody>
          <a:bodyPr>
            <a:noAutofit/>
          </a:bodyPr>
          <a:lstStyle/>
          <a:p>
            <a:r>
              <a:rPr lang="en-US" sz="6000" dirty="0">
                <a:solidFill>
                  <a:srgbClr val="FF0000"/>
                </a:solidFill>
              </a:rPr>
              <a:t>Changes in Medicine, </a:t>
            </a:r>
          </a:p>
          <a:p>
            <a:r>
              <a:rPr lang="en-US" sz="6000" dirty="0">
                <a:solidFill>
                  <a:srgbClr val="FF0000"/>
                </a:solidFill>
              </a:rPr>
              <a:t>1848-1948</a:t>
            </a:r>
          </a:p>
        </p:txBody>
      </p:sp>
    </p:spTree>
    <p:extLst>
      <p:ext uri="{BB962C8B-B14F-4D97-AF65-F5344CB8AC3E}">
        <p14:creationId xmlns:p14="http://schemas.microsoft.com/office/powerpoint/2010/main" val="294950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94581"/>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30176" y="1301812"/>
            <a:ext cx="8529855" cy="5366604"/>
          </a:xfrm>
        </p:spPr>
        <p:txBody>
          <a:bodyPr>
            <a:noAutofit/>
          </a:bodyPr>
          <a:lstStyle/>
          <a:p>
            <a:pPr marL="0" indent="0">
              <a:buNone/>
            </a:pPr>
            <a:r>
              <a:rPr lang="en-US" dirty="0"/>
              <a:t>Prime Minister, Benjamin Disraeli, knew exactly how to appeal to new Working Class voters and his Conservative Government passed the </a:t>
            </a:r>
            <a:r>
              <a:rPr lang="en-US" b="1" dirty="0">
                <a:solidFill>
                  <a:srgbClr val="FF0000"/>
                </a:solidFill>
              </a:rPr>
              <a:t>Public Health Act, 1875</a:t>
            </a:r>
            <a:r>
              <a:rPr lang="en-US" dirty="0"/>
              <a:t>, making local authorities:</a:t>
            </a:r>
          </a:p>
          <a:p>
            <a:r>
              <a:rPr lang="en-US" sz="2000" b="1" dirty="0">
                <a:solidFill>
                  <a:srgbClr val="FF0000"/>
                </a:solidFill>
              </a:rPr>
              <a:t>Have to supply clean water</a:t>
            </a:r>
          </a:p>
          <a:p>
            <a:r>
              <a:rPr lang="en-US" sz="2000" b="1" dirty="0">
                <a:solidFill>
                  <a:srgbClr val="FF0000"/>
                </a:solidFill>
              </a:rPr>
              <a:t>Have to stop sewerage polluting drinking water</a:t>
            </a:r>
          </a:p>
          <a:p>
            <a:r>
              <a:rPr lang="en-US" sz="2000" b="1" dirty="0">
                <a:solidFill>
                  <a:srgbClr val="FF0000"/>
                </a:solidFill>
              </a:rPr>
              <a:t>Have to build public toilets + install street lighting</a:t>
            </a:r>
          </a:p>
          <a:p>
            <a:r>
              <a:rPr lang="en-US" sz="2000" b="1" dirty="0">
                <a:solidFill>
                  <a:srgbClr val="FF0000"/>
                </a:solidFill>
              </a:rPr>
              <a:t>Have to ensure new housing was good standard</a:t>
            </a:r>
          </a:p>
          <a:p>
            <a:r>
              <a:rPr lang="en-US" sz="2000" b="1" dirty="0">
                <a:solidFill>
                  <a:srgbClr val="FF0000"/>
                </a:solidFill>
              </a:rPr>
              <a:t>Have to regularly inspect lodging houses’ conditions</a:t>
            </a:r>
          </a:p>
          <a:p>
            <a:r>
              <a:rPr lang="en-US" sz="2000" b="1" dirty="0">
                <a:solidFill>
                  <a:srgbClr val="FF0000"/>
                </a:solidFill>
              </a:rPr>
              <a:t>Have to employ Health Inspectors + Sanitary Inspectors</a:t>
            </a:r>
          </a:p>
          <a:p>
            <a:r>
              <a:rPr lang="en-US" sz="2000" b="1" dirty="0">
                <a:solidFill>
                  <a:srgbClr val="FF0000"/>
                </a:solidFill>
              </a:rPr>
              <a:t>Have to regularly check the quality of food on sale</a:t>
            </a:r>
          </a:p>
          <a:p>
            <a:pPr marL="0" indent="0">
              <a:buNone/>
            </a:pPr>
            <a:r>
              <a:rPr lang="en-US" dirty="0"/>
              <a:t>Unlike earlier Acts, this was not optional or ‘Laissez Faire’; it enforced a national standard of public health in the UK.</a:t>
            </a:r>
          </a:p>
        </p:txBody>
      </p:sp>
      <p:pic>
        <p:nvPicPr>
          <p:cNvPr id="3076" name="Picture 4" descr="Benjamin Disraeli - Wikiquote">
            <a:extLst>
              <a:ext uri="{FF2B5EF4-FFF2-40B4-BE49-F238E27FC236}">
                <a16:creationId xmlns:a16="http://schemas.microsoft.com/office/drawing/2014/main" id="{57CD05E8-03D1-C346-A68F-87A940ADC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70"/>
          <a:stretch/>
        </p:blipFill>
        <p:spPr bwMode="auto">
          <a:xfrm>
            <a:off x="8725386" y="1393186"/>
            <a:ext cx="3236438" cy="518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886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18</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64123" y="1825624"/>
            <a:ext cx="11828585" cy="5032376"/>
          </a:xfrm>
        </p:spPr>
        <p:txBody>
          <a:bodyPr>
            <a:normAutofit fontScale="92500"/>
          </a:bodyPr>
          <a:lstStyle/>
          <a:p>
            <a:pPr marL="0" indent="0" algn="ctr">
              <a:buNone/>
            </a:pPr>
            <a:r>
              <a:rPr lang="en-US" sz="7200" b="1" dirty="0"/>
              <a:t>Look at the terms of Disraeli’s Public Health Act, 1875. </a:t>
            </a:r>
          </a:p>
          <a:p>
            <a:pPr marL="0" indent="0" algn="ctr">
              <a:buNone/>
            </a:pPr>
            <a:r>
              <a:rPr lang="en-US" sz="7200" dirty="0"/>
              <a:t>Rewrite them in order of importance to show which </a:t>
            </a:r>
          </a:p>
          <a:p>
            <a:pPr marL="0" indent="0" algn="ctr">
              <a:buNone/>
            </a:pPr>
            <a:r>
              <a:rPr lang="en-US" sz="7200" dirty="0"/>
              <a:t>terms would have most impact.</a:t>
            </a:r>
          </a:p>
        </p:txBody>
      </p:sp>
    </p:spTree>
    <p:extLst>
      <p:ext uri="{BB962C8B-B14F-4D97-AF65-F5344CB8AC3E}">
        <p14:creationId xmlns:p14="http://schemas.microsoft.com/office/powerpoint/2010/main" val="96919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E4F13F-6961-4845-AB2D-987F335DFD36}"/>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23831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Activity 19</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181707" y="1968128"/>
            <a:ext cx="11828585" cy="4667251"/>
          </a:xfrm>
        </p:spPr>
        <p:txBody>
          <a:bodyPr>
            <a:normAutofit/>
          </a:bodyPr>
          <a:lstStyle/>
          <a:p>
            <a:pPr marL="0" indent="0" algn="ctr">
              <a:buNone/>
            </a:pPr>
            <a:r>
              <a:rPr lang="en-US" sz="6600" b="1" dirty="0"/>
              <a:t>Put these in Chronological Order:</a:t>
            </a:r>
          </a:p>
          <a:p>
            <a:pPr marL="0" indent="0">
              <a:buNone/>
            </a:pPr>
            <a:r>
              <a:rPr lang="en-US" sz="4000" dirty="0"/>
              <a:t>Sanitary Act, 1866			The Great Stink, 1858</a:t>
            </a:r>
          </a:p>
          <a:p>
            <a:pPr marL="0" indent="0">
              <a:buNone/>
            </a:pPr>
            <a:r>
              <a:rPr lang="en-US" sz="4000" dirty="0" err="1"/>
              <a:t>Bazalgette’s</a:t>
            </a:r>
            <a:r>
              <a:rPr lang="en-US" sz="4000" dirty="0"/>
              <a:t> Sewers, 1858		Public Health Act, 1875</a:t>
            </a:r>
          </a:p>
          <a:p>
            <a:pPr marL="0" indent="0">
              <a:buNone/>
            </a:pPr>
            <a:r>
              <a:rPr lang="en-US" sz="4000" dirty="0"/>
              <a:t>Chadwick’s Board of Health, 1848-1854</a:t>
            </a:r>
          </a:p>
          <a:p>
            <a:pPr marL="0" indent="0">
              <a:buNone/>
            </a:pPr>
            <a:r>
              <a:rPr lang="en-US" sz="4000" dirty="0"/>
              <a:t>John Snow &amp; the Broad Street pump, 1854</a:t>
            </a:r>
          </a:p>
          <a:p>
            <a:pPr marL="0" indent="0">
              <a:buNone/>
            </a:pPr>
            <a:r>
              <a:rPr lang="en-US" sz="4000" dirty="0" err="1"/>
              <a:t>Pateur’s</a:t>
            </a:r>
            <a:r>
              <a:rPr lang="en-US" sz="4000" dirty="0"/>
              <a:t> Germ Theory, 1861	Public Health Act, 1848</a:t>
            </a:r>
          </a:p>
          <a:p>
            <a:pPr marL="0" indent="0" algn="ctr">
              <a:buNone/>
            </a:pPr>
            <a:endParaRPr lang="en-US" sz="4800" dirty="0"/>
          </a:p>
        </p:txBody>
      </p:sp>
    </p:spTree>
    <p:extLst>
      <p:ext uri="{BB962C8B-B14F-4D97-AF65-F5344CB8AC3E}">
        <p14:creationId xmlns:p14="http://schemas.microsoft.com/office/powerpoint/2010/main" val="3131710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06952-1121-C246-973B-30BC75809FA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676D185-8FED-7342-AA75-5AC1AE9823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7768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p:txBody>
          <a:bodyPr>
            <a:noAutofit/>
          </a:bodyPr>
          <a:lstStyle/>
          <a:p>
            <a:pPr algn="ctr"/>
            <a:r>
              <a:rPr lang="en-US" sz="9600" b="1" u="sng" dirty="0"/>
              <a:t>Exam-Style Question</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415636" y="1999760"/>
            <a:ext cx="11649694" cy="4858239"/>
          </a:xfrm>
        </p:spPr>
        <p:txBody>
          <a:bodyPr>
            <a:normAutofit fontScale="85000" lnSpcReduction="10000"/>
          </a:bodyPr>
          <a:lstStyle/>
          <a:p>
            <a:pPr marL="0" indent="0" algn="ctr">
              <a:buNone/>
            </a:pPr>
            <a:r>
              <a:rPr lang="en-US" sz="7200" b="1" dirty="0"/>
              <a:t>How far was Govt responsible for changes in public health 1848-70?</a:t>
            </a:r>
          </a:p>
          <a:p>
            <a:pPr marL="0" indent="0">
              <a:buNone/>
            </a:pPr>
            <a:r>
              <a:rPr lang="en-US" sz="4800" dirty="0"/>
              <a:t>You may use the following in your answer:</a:t>
            </a:r>
          </a:p>
          <a:p>
            <a:pPr lvl="3"/>
            <a:r>
              <a:rPr lang="en-US" sz="3800" dirty="0"/>
              <a:t>The 1848 Public Health Act</a:t>
            </a:r>
          </a:p>
          <a:p>
            <a:pPr lvl="3"/>
            <a:r>
              <a:rPr lang="en-US" sz="3800" dirty="0"/>
              <a:t>Joseph </a:t>
            </a:r>
            <a:r>
              <a:rPr lang="en-US" sz="3800" dirty="0" err="1"/>
              <a:t>Bazalgette</a:t>
            </a:r>
            <a:endParaRPr lang="en-US" sz="3800" dirty="0"/>
          </a:p>
          <a:p>
            <a:pPr marL="0" indent="0">
              <a:buNone/>
            </a:pPr>
            <a:r>
              <a:rPr lang="en-US" sz="4800" dirty="0"/>
              <a:t>You </a:t>
            </a:r>
            <a:r>
              <a:rPr lang="en-US" sz="4800" b="1" dirty="0"/>
              <a:t>must</a:t>
            </a:r>
            <a:r>
              <a:rPr lang="en-US" sz="4800" dirty="0"/>
              <a:t> also use information of your own.</a:t>
            </a:r>
          </a:p>
          <a:p>
            <a:pPr marL="0" indent="0" algn="ctr">
              <a:buNone/>
            </a:pPr>
            <a:r>
              <a:rPr lang="en-US" sz="7200" b="1" dirty="0">
                <a:solidFill>
                  <a:srgbClr val="FF0000"/>
                </a:solidFill>
              </a:rPr>
              <a:t>(16 marks)</a:t>
            </a:r>
          </a:p>
        </p:txBody>
      </p:sp>
    </p:spTree>
    <p:extLst>
      <p:ext uri="{BB962C8B-B14F-4D97-AF65-F5344CB8AC3E}">
        <p14:creationId xmlns:p14="http://schemas.microsoft.com/office/powerpoint/2010/main" val="2430044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1451-D033-9346-A12C-14E2150A773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BB6799-EFD1-F54B-A2F0-864E45EAB2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063267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F1C80-D9C1-5B42-AA33-7FB440604E9D}"/>
              </a:ext>
            </a:extLst>
          </p:cNvPr>
          <p:cNvSpPr>
            <a:spLocks noGrp="1"/>
          </p:cNvSpPr>
          <p:nvPr>
            <p:ph type="title"/>
          </p:nvPr>
        </p:nvSpPr>
        <p:spPr>
          <a:xfrm>
            <a:off x="591208" y="354615"/>
            <a:ext cx="10515600" cy="1325563"/>
          </a:xfrm>
        </p:spPr>
        <p:txBody>
          <a:bodyPr>
            <a:noAutofit/>
          </a:bodyPr>
          <a:lstStyle/>
          <a:p>
            <a:pPr algn="ctr"/>
            <a:r>
              <a:rPr lang="en-US" sz="9600" b="1" u="sng" dirty="0"/>
              <a:t>Exam-Style Advice</a:t>
            </a:r>
          </a:p>
        </p:txBody>
      </p:sp>
      <p:sp>
        <p:nvSpPr>
          <p:cNvPr id="3" name="Content Placeholder 2">
            <a:extLst>
              <a:ext uri="{FF2B5EF4-FFF2-40B4-BE49-F238E27FC236}">
                <a16:creationId xmlns:a16="http://schemas.microsoft.com/office/drawing/2014/main" id="{447E6CE1-4209-094E-83CE-6245DA90EBAD}"/>
              </a:ext>
            </a:extLst>
          </p:cNvPr>
          <p:cNvSpPr>
            <a:spLocks noGrp="1"/>
          </p:cNvSpPr>
          <p:nvPr>
            <p:ph idx="1"/>
          </p:nvPr>
        </p:nvSpPr>
        <p:spPr>
          <a:xfrm>
            <a:off x="962312" y="1680178"/>
            <a:ext cx="9773391" cy="5026778"/>
          </a:xfrm>
        </p:spPr>
        <p:txBody>
          <a:bodyPr>
            <a:normAutofit fontScale="85000" lnSpcReduction="10000"/>
          </a:bodyPr>
          <a:lstStyle/>
          <a:p>
            <a:pPr marL="0" indent="0">
              <a:buNone/>
            </a:pPr>
            <a:r>
              <a:rPr lang="en-US" sz="4100" b="1" dirty="0"/>
              <a:t>How far was Govt responsible for changes in public health 1848-70?</a:t>
            </a:r>
          </a:p>
          <a:p>
            <a:pPr marL="0" indent="0">
              <a:buNone/>
            </a:pPr>
            <a:r>
              <a:rPr lang="en-US" sz="4100" dirty="0"/>
              <a:t>You may use the following in your answer:</a:t>
            </a:r>
          </a:p>
          <a:p>
            <a:pPr lvl="3"/>
            <a:r>
              <a:rPr lang="en-US" sz="4100" dirty="0"/>
              <a:t>The 1848 Public Health Act</a:t>
            </a:r>
          </a:p>
          <a:p>
            <a:pPr lvl="3"/>
            <a:r>
              <a:rPr lang="en-US" sz="4100" dirty="0"/>
              <a:t>Joseph </a:t>
            </a:r>
            <a:r>
              <a:rPr lang="en-US" sz="4100" dirty="0" err="1"/>
              <a:t>Bazalgette</a:t>
            </a:r>
            <a:endParaRPr lang="en-US" sz="4100" dirty="0"/>
          </a:p>
          <a:p>
            <a:pPr marL="0" indent="0">
              <a:buNone/>
            </a:pPr>
            <a:r>
              <a:rPr lang="en-US" sz="4100" dirty="0"/>
              <a:t>You </a:t>
            </a:r>
            <a:r>
              <a:rPr lang="en-US" sz="4100" b="1" dirty="0"/>
              <a:t>must</a:t>
            </a:r>
            <a:r>
              <a:rPr lang="en-US" sz="4100" dirty="0"/>
              <a:t> also use information of your own.</a:t>
            </a:r>
          </a:p>
          <a:p>
            <a:pPr marL="0" indent="0" algn="ctr">
              <a:buNone/>
            </a:pPr>
            <a:r>
              <a:rPr lang="en-US" sz="4100" b="1" dirty="0">
                <a:solidFill>
                  <a:srgbClr val="FF0000"/>
                </a:solidFill>
              </a:rPr>
              <a:t>(16 marks)</a:t>
            </a:r>
          </a:p>
          <a:p>
            <a:pPr marL="0" indent="0" algn="ctr">
              <a:buNone/>
            </a:pPr>
            <a:endParaRPr lang="en-US" sz="1100" b="1" dirty="0">
              <a:solidFill>
                <a:srgbClr val="FF0000"/>
              </a:solidFill>
            </a:endParaRPr>
          </a:p>
          <a:p>
            <a:pPr marL="0" indent="0" algn="ctr">
              <a:buNone/>
            </a:pPr>
            <a:r>
              <a:rPr lang="en-US" sz="3200" b="1" dirty="0">
                <a:solidFill>
                  <a:srgbClr val="0070C0"/>
                </a:solidFill>
              </a:rPr>
              <a:t>This question asks you to evaluate whether changes in public health were due to Government action or some other factor – like the work of individuals or improved scientific understanding.</a:t>
            </a:r>
          </a:p>
        </p:txBody>
      </p:sp>
    </p:spTree>
    <p:extLst>
      <p:ext uri="{BB962C8B-B14F-4D97-AF65-F5344CB8AC3E}">
        <p14:creationId xmlns:p14="http://schemas.microsoft.com/office/powerpoint/2010/main" val="2140180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4DCE6-F852-C343-B3A4-359A9A29295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A95161-1650-1249-A58D-4759C3ED2F5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15730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20DD5-B7A9-2840-ACB0-700A238F10E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F761FD-2BF4-E64D-B941-7A02CCF8C9A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51407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F03915-0292-4441-B846-B2337FA105C9}"/>
              </a:ext>
            </a:extLst>
          </p:cNvPr>
          <p:cNvPicPr>
            <a:picLocks noChangeAspect="1"/>
          </p:cNvPicPr>
          <p:nvPr/>
        </p:nvPicPr>
        <p:blipFill>
          <a:blip r:embed="rId2"/>
          <a:stretch>
            <a:fillRect/>
          </a:stretch>
        </p:blipFill>
        <p:spPr>
          <a:xfrm>
            <a:off x="7629982" y="103659"/>
            <a:ext cx="4432300" cy="3325340"/>
          </a:xfrm>
          <a:prstGeom prst="rect">
            <a:avLst/>
          </a:prstGeom>
        </p:spPr>
      </p:pic>
      <p:pic>
        <p:nvPicPr>
          <p:cNvPr id="9" name="Picture 8">
            <a:extLst>
              <a:ext uri="{FF2B5EF4-FFF2-40B4-BE49-F238E27FC236}">
                <a16:creationId xmlns:a16="http://schemas.microsoft.com/office/drawing/2014/main" id="{AD716692-9DAD-A742-98C8-F3185598292F}"/>
              </a:ext>
            </a:extLst>
          </p:cNvPr>
          <p:cNvPicPr>
            <a:picLocks noChangeAspect="1"/>
          </p:cNvPicPr>
          <p:nvPr/>
        </p:nvPicPr>
        <p:blipFill>
          <a:blip r:embed="rId3"/>
          <a:stretch>
            <a:fillRect/>
          </a:stretch>
        </p:blipFill>
        <p:spPr>
          <a:xfrm>
            <a:off x="9012202" y="3553920"/>
            <a:ext cx="3050080" cy="3050080"/>
          </a:xfrm>
          <a:prstGeom prst="rect">
            <a:avLst/>
          </a:prstGeom>
        </p:spPr>
      </p:pic>
      <p:pic>
        <p:nvPicPr>
          <p:cNvPr id="2" name="Picture 1">
            <a:extLst>
              <a:ext uri="{FF2B5EF4-FFF2-40B4-BE49-F238E27FC236}">
                <a16:creationId xmlns:a16="http://schemas.microsoft.com/office/drawing/2014/main" id="{B60F0666-2C0A-6A41-81DD-EC9738E2FBBD}"/>
              </a:ext>
            </a:extLst>
          </p:cNvPr>
          <p:cNvPicPr>
            <a:picLocks noChangeAspect="1"/>
          </p:cNvPicPr>
          <p:nvPr/>
        </p:nvPicPr>
        <p:blipFill>
          <a:blip r:embed="rId4"/>
          <a:stretch>
            <a:fillRect/>
          </a:stretch>
        </p:blipFill>
        <p:spPr>
          <a:xfrm>
            <a:off x="4164405" y="3429000"/>
            <a:ext cx="5246242" cy="3429000"/>
          </a:xfrm>
          <a:prstGeom prst="rect">
            <a:avLst/>
          </a:prstGeom>
        </p:spPr>
      </p:pic>
      <p:pic>
        <p:nvPicPr>
          <p:cNvPr id="10" name="Picture 9">
            <a:extLst>
              <a:ext uri="{FF2B5EF4-FFF2-40B4-BE49-F238E27FC236}">
                <a16:creationId xmlns:a16="http://schemas.microsoft.com/office/drawing/2014/main" id="{CC88F83F-9BDD-5F4C-9E14-610BDD363E25}"/>
              </a:ext>
            </a:extLst>
          </p:cNvPr>
          <p:cNvPicPr>
            <a:picLocks noChangeAspect="1"/>
          </p:cNvPicPr>
          <p:nvPr/>
        </p:nvPicPr>
        <p:blipFill>
          <a:blip r:embed="rId5"/>
          <a:stretch>
            <a:fillRect/>
          </a:stretch>
        </p:blipFill>
        <p:spPr>
          <a:xfrm>
            <a:off x="2275580" y="3804745"/>
            <a:ext cx="1988076" cy="2949595"/>
          </a:xfrm>
          <a:prstGeom prst="rect">
            <a:avLst/>
          </a:prstGeom>
        </p:spPr>
      </p:pic>
      <p:pic>
        <p:nvPicPr>
          <p:cNvPr id="11" name="Picture 10">
            <a:extLst>
              <a:ext uri="{FF2B5EF4-FFF2-40B4-BE49-F238E27FC236}">
                <a16:creationId xmlns:a16="http://schemas.microsoft.com/office/drawing/2014/main" id="{759BF170-7DEF-C748-A3A4-DFBAB2AB5D9F}"/>
              </a:ext>
            </a:extLst>
          </p:cNvPr>
          <p:cNvPicPr>
            <a:picLocks noChangeAspect="1"/>
          </p:cNvPicPr>
          <p:nvPr/>
        </p:nvPicPr>
        <p:blipFill>
          <a:blip r:embed="rId6"/>
          <a:stretch>
            <a:fillRect/>
          </a:stretch>
        </p:blipFill>
        <p:spPr>
          <a:xfrm>
            <a:off x="129718" y="103659"/>
            <a:ext cx="2655523" cy="3627512"/>
          </a:xfrm>
          <a:prstGeom prst="rect">
            <a:avLst/>
          </a:prstGeom>
        </p:spPr>
      </p:pic>
      <p:pic>
        <p:nvPicPr>
          <p:cNvPr id="12" name="Picture 11">
            <a:extLst>
              <a:ext uri="{FF2B5EF4-FFF2-40B4-BE49-F238E27FC236}">
                <a16:creationId xmlns:a16="http://schemas.microsoft.com/office/drawing/2014/main" id="{168E2093-0B91-0142-B9D4-BEA3C0B0DA47}"/>
              </a:ext>
            </a:extLst>
          </p:cNvPr>
          <p:cNvPicPr>
            <a:picLocks noChangeAspect="1"/>
          </p:cNvPicPr>
          <p:nvPr/>
        </p:nvPicPr>
        <p:blipFill rotWithShape="1">
          <a:blip r:embed="rId7"/>
          <a:srcRect l="20143" r="9257"/>
          <a:stretch/>
        </p:blipFill>
        <p:spPr>
          <a:xfrm>
            <a:off x="2896967" y="103658"/>
            <a:ext cx="2347695" cy="3627513"/>
          </a:xfrm>
          <a:prstGeom prst="rect">
            <a:avLst/>
          </a:prstGeom>
        </p:spPr>
      </p:pic>
      <p:pic>
        <p:nvPicPr>
          <p:cNvPr id="13" name="Picture 12">
            <a:extLst>
              <a:ext uri="{FF2B5EF4-FFF2-40B4-BE49-F238E27FC236}">
                <a16:creationId xmlns:a16="http://schemas.microsoft.com/office/drawing/2014/main" id="{C89196B6-7FBB-4449-81E9-CA2D5EB49D9D}"/>
              </a:ext>
            </a:extLst>
          </p:cNvPr>
          <p:cNvPicPr>
            <a:picLocks noChangeAspect="1"/>
          </p:cNvPicPr>
          <p:nvPr/>
        </p:nvPicPr>
        <p:blipFill>
          <a:blip r:embed="rId8"/>
          <a:stretch>
            <a:fillRect/>
          </a:stretch>
        </p:blipFill>
        <p:spPr>
          <a:xfrm>
            <a:off x="129718" y="3804745"/>
            <a:ext cx="1988076" cy="2953601"/>
          </a:xfrm>
          <a:prstGeom prst="rect">
            <a:avLst/>
          </a:prstGeom>
        </p:spPr>
      </p:pic>
      <p:pic>
        <p:nvPicPr>
          <p:cNvPr id="14" name="Picture 13">
            <a:extLst>
              <a:ext uri="{FF2B5EF4-FFF2-40B4-BE49-F238E27FC236}">
                <a16:creationId xmlns:a16="http://schemas.microsoft.com/office/drawing/2014/main" id="{063C4B8C-B423-9345-A974-7D2AF1D78414}"/>
              </a:ext>
            </a:extLst>
          </p:cNvPr>
          <p:cNvPicPr>
            <a:picLocks noChangeAspect="1"/>
          </p:cNvPicPr>
          <p:nvPr/>
        </p:nvPicPr>
        <p:blipFill>
          <a:blip r:embed="rId9"/>
          <a:stretch>
            <a:fillRect/>
          </a:stretch>
        </p:blipFill>
        <p:spPr>
          <a:xfrm>
            <a:off x="5347557" y="103658"/>
            <a:ext cx="2179529" cy="3325341"/>
          </a:xfrm>
          <a:prstGeom prst="rect">
            <a:avLst/>
          </a:prstGeom>
        </p:spPr>
      </p:pic>
    </p:spTree>
    <p:extLst>
      <p:ext uri="{BB962C8B-B14F-4D97-AF65-F5344CB8AC3E}">
        <p14:creationId xmlns:p14="http://schemas.microsoft.com/office/powerpoint/2010/main" val="3064704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D0E2B-22FA-B144-B418-9C8B126E9406}"/>
              </a:ext>
            </a:extLst>
          </p:cNvPr>
          <p:cNvSpPr>
            <a:spLocks noGrp="1"/>
          </p:cNvSpPr>
          <p:nvPr>
            <p:ph type="ctrTitle"/>
          </p:nvPr>
        </p:nvSpPr>
        <p:spPr>
          <a:xfrm>
            <a:off x="1524000" y="532525"/>
            <a:ext cx="9144000" cy="2387600"/>
          </a:xfrm>
        </p:spPr>
        <p:txBody>
          <a:bodyPr>
            <a:normAutofit/>
          </a:bodyPr>
          <a:lstStyle/>
          <a:p>
            <a:r>
              <a:rPr lang="en-US" sz="8000" b="1" dirty="0"/>
              <a:t>Edexcel IGCSE History</a:t>
            </a:r>
            <a:br>
              <a:rPr lang="en-US" sz="8000" b="1" dirty="0"/>
            </a:br>
            <a:r>
              <a:rPr lang="en-US" sz="8000" b="1" dirty="0"/>
              <a:t>P2: Breadth Study B2</a:t>
            </a:r>
          </a:p>
        </p:txBody>
      </p:sp>
      <p:sp>
        <p:nvSpPr>
          <p:cNvPr id="3" name="Subtitle 2">
            <a:extLst>
              <a:ext uri="{FF2B5EF4-FFF2-40B4-BE49-F238E27FC236}">
                <a16:creationId xmlns:a16="http://schemas.microsoft.com/office/drawing/2014/main" id="{131ED3F2-BBC7-9F40-B942-F2CBD4778B09}"/>
              </a:ext>
            </a:extLst>
          </p:cNvPr>
          <p:cNvSpPr>
            <a:spLocks noGrp="1"/>
          </p:cNvSpPr>
          <p:nvPr>
            <p:ph type="subTitle" idx="1"/>
          </p:nvPr>
        </p:nvSpPr>
        <p:spPr>
          <a:xfrm>
            <a:off x="966951" y="3150093"/>
            <a:ext cx="10258097" cy="2977438"/>
          </a:xfrm>
        </p:spPr>
        <p:txBody>
          <a:bodyPr>
            <a:noAutofit/>
          </a:bodyPr>
          <a:lstStyle/>
          <a:p>
            <a:r>
              <a:rPr lang="en-US" sz="6000" dirty="0">
                <a:solidFill>
                  <a:srgbClr val="FF0000"/>
                </a:solidFill>
              </a:rPr>
              <a:t>Changes in Medicine, </a:t>
            </a:r>
          </a:p>
          <a:p>
            <a:r>
              <a:rPr lang="en-US" sz="6000" dirty="0">
                <a:solidFill>
                  <a:srgbClr val="FF0000"/>
                </a:solidFill>
              </a:rPr>
              <a:t>1848-1948</a:t>
            </a:r>
            <a:endParaRPr lang="en-US" sz="1000" dirty="0">
              <a:solidFill>
                <a:srgbClr val="FF0000"/>
              </a:solidFill>
            </a:endParaRPr>
          </a:p>
          <a:p>
            <a:r>
              <a:rPr lang="en-US" sz="4000" b="1" dirty="0">
                <a:solidFill>
                  <a:srgbClr val="0070C0"/>
                </a:solidFill>
              </a:rPr>
              <a:t>2. Discovery &amp; Development, 1860-1875</a:t>
            </a:r>
          </a:p>
        </p:txBody>
      </p:sp>
    </p:spTree>
    <p:extLst>
      <p:ext uri="{BB962C8B-B14F-4D97-AF65-F5344CB8AC3E}">
        <p14:creationId xmlns:p14="http://schemas.microsoft.com/office/powerpoint/2010/main" val="305122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165833"/>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166256" y="1825625"/>
            <a:ext cx="6334298" cy="4741430"/>
          </a:xfrm>
        </p:spPr>
        <p:txBody>
          <a:bodyPr>
            <a:normAutofit/>
          </a:bodyPr>
          <a:lstStyle/>
          <a:p>
            <a:pPr marL="0" indent="0">
              <a:buNone/>
            </a:pPr>
            <a:r>
              <a:rPr lang="en-US" dirty="0"/>
              <a:t>Between 1848 and 1860, Chadwick &amp; Snow had shown the link between hygiene &amp; health was real. Government action, passing the 1848 Public Health Act, only permitted local authorities to act – it was not compulsory. Only one-third had bothered to created a Board of Health; even less employed a Medical Officer &amp; the General Board of Health only lasted 5 years. As a result of the Government’s </a:t>
            </a:r>
            <a:r>
              <a:rPr lang="en-US" u="sng" dirty="0"/>
              <a:t>not</a:t>
            </a:r>
            <a:r>
              <a:rPr lang="en-US" dirty="0"/>
              <a:t> forcing local authorities to act, there had been very little progress by 1860.</a:t>
            </a:r>
          </a:p>
        </p:txBody>
      </p:sp>
      <p:pic>
        <p:nvPicPr>
          <p:cNvPr id="1026" name="Picture 2" descr="Reforming public health | HISTORY ZONE">
            <a:extLst>
              <a:ext uri="{FF2B5EF4-FFF2-40B4-BE49-F238E27FC236}">
                <a16:creationId xmlns:a16="http://schemas.microsoft.com/office/drawing/2014/main" id="{1FF0A6D4-3F43-8A4C-83D2-2F928425E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19" t="3904" r="3930" b="5284"/>
          <a:stretch/>
        </p:blipFill>
        <p:spPr bwMode="auto">
          <a:xfrm>
            <a:off x="6500554" y="1825624"/>
            <a:ext cx="5612541" cy="4866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70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165833"/>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771504" y="1675995"/>
            <a:ext cx="7190320" cy="5016171"/>
          </a:xfrm>
        </p:spPr>
        <p:txBody>
          <a:bodyPr>
            <a:normAutofit/>
          </a:bodyPr>
          <a:lstStyle/>
          <a:p>
            <a:pPr marL="0" indent="0">
              <a:buNone/>
            </a:pPr>
            <a:r>
              <a:rPr lang="en-US" dirty="0"/>
              <a:t>Despite a lack of Government-led progress, John Snow’s work on cholera &amp; the Great Stink of 1858 did convince the Government that London’s sewer system needed improvement. The </a:t>
            </a:r>
            <a:r>
              <a:rPr lang="en-US" b="1" dirty="0">
                <a:solidFill>
                  <a:srgbClr val="FF0000"/>
                </a:solidFill>
              </a:rPr>
              <a:t>London Metropolitan Board of Works </a:t>
            </a:r>
            <a:r>
              <a:rPr lang="en-US" dirty="0"/>
              <a:t>was given </a:t>
            </a:r>
            <a:r>
              <a:rPr lang="en-US" b="1" dirty="0">
                <a:solidFill>
                  <a:srgbClr val="0070C0"/>
                </a:solidFill>
              </a:rPr>
              <a:t>£3,000,000 </a:t>
            </a:r>
            <a:r>
              <a:rPr lang="en-US" dirty="0"/>
              <a:t>to build a better sewer system. </a:t>
            </a:r>
            <a:r>
              <a:rPr lang="en-US" b="1" dirty="0">
                <a:solidFill>
                  <a:srgbClr val="FF0000"/>
                </a:solidFill>
              </a:rPr>
              <a:t>Joseph </a:t>
            </a:r>
            <a:r>
              <a:rPr lang="en-US" b="1" dirty="0" err="1">
                <a:solidFill>
                  <a:srgbClr val="FF0000"/>
                </a:solidFill>
              </a:rPr>
              <a:t>Bazalgette</a:t>
            </a:r>
            <a:r>
              <a:rPr lang="en-US" b="1" dirty="0">
                <a:solidFill>
                  <a:srgbClr val="FF0000"/>
                </a:solidFill>
              </a:rPr>
              <a:t> </a:t>
            </a:r>
            <a:r>
              <a:rPr lang="en-US" dirty="0"/>
              <a:t>was made Chief Engineer &amp; his plan had 2 new key features:</a:t>
            </a:r>
          </a:p>
          <a:p>
            <a:r>
              <a:rPr lang="en-US" dirty="0"/>
              <a:t>Sewers should be </a:t>
            </a:r>
            <a:r>
              <a:rPr lang="en-US" b="1" dirty="0"/>
              <a:t>very large, oval-shaped brick tunnels instead of narrow, round pipes</a:t>
            </a:r>
            <a:r>
              <a:rPr lang="en-US" dirty="0"/>
              <a:t>.</a:t>
            </a:r>
          </a:p>
          <a:p>
            <a:r>
              <a:rPr lang="en-US" dirty="0"/>
              <a:t>Sewers would </a:t>
            </a:r>
            <a:r>
              <a:rPr lang="en-US" b="1" dirty="0"/>
              <a:t>bring waste to lower Thames</a:t>
            </a:r>
            <a:r>
              <a:rPr lang="en-US" dirty="0"/>
              <a:t>, where the River was tidal – taking it out to sea.</a:t>
            </a:r>
          </a:p>
        </p:txBody>
      </p:sp>
      <p:pic>
        <p:nvPicPr>
          <p:cNvPr id="2050" name="Picture 2" descr="Story of cities #14: London&amp;#39;s Great Stink heralds a wonder of the  industrial world | Cities | The Guardian">
            <a:extLst>
              <a:ext uri="{FF2B5EF4-FFF2-40B4-BE49-F238E27FC236}">
                <a16:creationId xmlns:a16="http://schemas.microsoft.com/office/drawing/2014/main" id="{FCE1B020-11ED-2D4D-9C22-53278B99CF4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891" r="19735"/>
          <a:stretch/>
        </p:blipFill>
        <p:spPr bwMode="auto">
          <a:xfrm>
            <a:off x="230176" y="1675995"/>
            <a:ext cx="4411566" cy="501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31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165833"/>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230177" y="1491396"/>
            <a:ext cx="7785668" cy="5200771"/>
          </a:xfrm>
        </p:spPr>
        <p:txBody>
          <a:bodyPr>
            <a:normAutofit/>
          </a:bodyPr>
          <a:lstStyle/>
          <a:p>
            <a:pPr marL="0" indent="0">
              <a:buNone/>
            </a:pPr>
            <a:r>
              <a:rPr lang="en-US" dirty="0" err="1"/>
              <a:t>Bazalgette’s</a:t>
            </a:r>
            <a:r>
              <a:rPr lang="en-US" dirty="0"/>
              <a:t> sewer system was extremely expensive and too a long time to complete. The majority of the </a:t>
            </a:r>
            <a:r>
              <a:rPr lang="en-US" b="1" dirty="0">
                <a:solidFill>
                  <a:srgbClr val="FF0000"/>
                </a:solidFill>
              </a:rPr>
              <a:t>2,000km of sewers </a:t>
            </a:r>
            <a:r>
              <a:rPr lang="en-US" dirty="0"/>
              <a:t>had been built by 1865. Gravity was often used to keep sewerage flowing, but </a:t>
            </a:r>
            <a:r>
              <a:rPr lang="en-US" b="1" dirty="0">
                <a:solidFill>
                  <a:srgbClr val="FF0000"/>
                </a:solidFill>
              </a:rPr>
              <a:t>four pumping stations</a:t>
            </a:r>
            <a:r>
              <a:rPr lang="en-US" dirty="0"/>
              <a:t> were built between 1864 and 1875, plus </a:t>
            </a:r>
            <a:r>
              <a:rPr lang="en-US" b="1" dirty="0">
                <a:solidFill>
                  <a:srgbClr val="FF0000"/>
                </a:solidFill>
              </a:rPr>
              <a:t>two treatment works </a:t>
            </a:r>
            <a:r>
              <a:rPr lang="en-US" dirty="0"/>
              <a:t>to deal with waste not sent out to sea. By 1875, </a:t>
            </a:r>
            <a:r>
              <a:rPr lang="en-US" dirty="0" err="1"/>
              <a:t>Bazalgette’s</a:t>
            </a:r>
            <a:r>
              <a:rPr lang="en-US" dirty="0"/>
              <a:t> project was done; it had cost a total of </a:t>
            </a:r>
            <a:r>
              <a:rPr lang="en-US" b="1" dirty="0">
                <a:solidFill>
                  <a:srgbClr val="FF0000"/>
                </a:solidFill>
              </a:rPr>
              <a:t>£6,500,000 </a:t>
            </a:r>
            <a:r>
              <a:rPr lang="en-US" dirty="0"/>
              <a:t>and London’s </a:t>
            </a:r>
            <a:r>
              <a:rPr lang="en-US" b="1" dirty="0">
                <a:solidFill>
                  <a:srgbClr val="0070C0"/>
                </a:solidFill>
              </a:rPr>
              <a:t>Embankment</a:t>
            </a:r>
            <a:r>
              <a:rPr lang="en-US" dirty="0"/>
              <a:t> was created as a side-effect, from the earth dug out to create the sewer tunnels, which also narrowed the Thames to control the River. (A small railway was installed in the tunnels, too, so people could travel through them!)</a:t>
            </a:r>
          </a:p>
        </p:txBody>
      </p:sp>
      <p:pic>
        <p:nvPicPr>
          <p:cNvPr id="5" name="Picture 4">
            <a:extLst>
              <a:ext uri="{FF2B5EF4-FFF2-40B4-BE49-F238E27FC236}">
                <a16:creationId xmlns:a16="http://schemas.microsoft.com/office/drawing/2014/main" id="{F9A04A91-7EC1-D046-AEF5-FDA2AA3EFFF6}"/>
              </a:ext>
            </a:extLst>
          </p:cNvPr>
          <p:cNvPicPr>
            <a:picLocks noChangeAspect="1"/>
          </p:cNvPicPr>
          <p:nvPr/>
        </p:nvPicPr>
        <p:blipFill>
          <a:blip r:embed="rId2"/>
          <a:stretch>
            <a:fillRect/>
          </a:stretch>
        </p:blipFill>
        <p:spPr>
          <a:xfrm>
            <a:off x="7923666" y="1491396"/>
            <a:ext cx="4268333" cy="5348472"/>
          </a:xfrm>
          <a:prstGeom prst="rect">
            <a:avLst/>
          </a:prstGeom>
        </p:spPr>
      </p:pic>
    </p:spTree>
    <p:extLst>
      <p:ext uri="{BB962C8B-B14F-4D97-AF65-F5344CB8AC3E}">
        <p14:creationId xmlns:p14="http://schemas.microsoft.com/office/powerpoint/2010/main" val="4181665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165833"/>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3776353" y="1491396"/>
            <a:ext cx="8185471" cy="5324419"/>
          </a:xfrm>
        </p:spPr>
        <p:txBody>
          <a:bodyPr>
            <a:normAutofit lnSpcReduction="10000"/>
          </a:bodyPr>
          <a:lstStyle/>
          <a:p>
            <a:pPr marL="0" indent="0">
              <a:buNone/>
            </a:pPr>
            <a:r>
              <a:rPr lang="en-US" dirty="0"/>
              <a:t>In the 1870s, attitudes towards the role of Government were changing. Previously, the Government only took action in an emergency – like a cholera epidemic – but chose not to interfere in peoples’ lives or businesses; </a:t>
            </a:r>
            <a:r>
              <a:rPr lang="en-US" b="1" dirty="0">
                <a:solidFill>
                  <a:srgbClr val="FF0000"/>
                </a:solidFill>
              </a:rPr>
              <a:t>“Laissez Faire” </a:t>
            </a:r>
            <a:r>
              <a:rPr lang="en-US" dirty="0"/>
              <a:t>or “Leave Alone”. An example of the “Laissez Faire” attitude can be seen in the way that not all laws were strictly enforced – despite a law making it compulsory to vaccinate children against Smallpox in </a:t>
            </a:r>
            <a:r>
              <a:rPr lang="en-US" b="1" dirty="0">
                <a:solidFill>
                  <a:srgbClr val="FF0000"/>
                </a:solidFill>
              </a:rPr>
              <a:t>1852</a:t>
            </a:r>
            <a:r>
              <a:rPr lang="en-US" dirty="0"/>
              <a:t>, the Government ignored those ignoring the law until a new Act of Parliament enforced vaccinations in </a:t>
            </a:r>
            <a:r>
              <a:rPr lang="en-US" b="1" dirty="0">
                <a:solidFill>
                  <a:srgbClr val="FF0000"/>
                </a:solidFill>
              </a:rPr>
              <a:t>1871</a:t>
            </a:r>
            <a:r>
              <a:rPr lang="en-US" dirty="0"/>
              <a:t>. Also, people did not want the Government to interfere if it meant an increase in taxes. Chadwick &amp; Snow, however, highlighted the importance of access to clean water &amp; the removal of sewerage. </a:t>
            </a:r>
            <a:r>
              <a:rPr lang="en-US" b="1" dirty="0">
                <a:solidFill>
                  <a:srgbClr val="FF0000"/>
                </a:solidFill>
              </a:rPr>
              <a:t>So, at last, the Government </a:t>
            </a:r>
            <a:r>
              <a:rPr lang="en-US" b="1" u="sng" dirty="0">
                <a:solidFill>
                  <a:srgbClr val="FF0000"/>
                </a:solidFill>
              </a:rPr>
              <a:t>had</a:t>
            </a:r>
            <a:r>
              <a:rPr lang="en-US" b="1" dirty="0">
                <a:solidFill>
                  <a:srgbClr val="FF0000"/>
                </a:solidFill>
              </a:rPr>
              <a:t> to take action.</a:t>
            </a:r>
          </a:p>
        </p:txBody>
      </p:sp>
      <p:pic>
        <p:nvPicPr>
          <p:cNvPr id="2050" name="Picture 2">
            <a:extLst>
              <a:ext uri="{FF2B5EF4-FFF2-40B4-BE49-F238E27FC236}">
                <a16:creationId xmlns:a16="http://schemas.microsoft.com/office/drawing/2014/main" id="{4E4F2844-F66C-2E47-A6FA-DD4544769D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132" r="4243"/>
          <a:stretch/>
        </p:blipFill>
        <p:spPr bwMode="auto">
          <a:xfrm>
            <a:off x="230176" y="1491396"/>
            <a:ext cx="3451175" cy="520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778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165833"/>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132211" y="1745051"/>
            <a:ext cx="6791103" cy="4851493"/>
          </a:xfrm>
        </p:spPr>
        <p:txBody>
          <a:bodyPr>
            <a:normAutofit lnSpcReduction="10000"/>
          </a:bodyPr>
          <a:lstStyle/>
          <a:p>
            <a:pPr marL="0" indent="0">
              <a:buNone/>
            </a:pPr>
            <a:r>
              <a:rPr lang="en-US" dirty="0"/>
              <a:t>The </a:t>
            </a:r>
            <a:r>
              <a:rPr lang="en-US" b="1" dirty="0">
                <a:solidFill>
                  <a:srgbClr val="FF0000"/>
                </a:solidFill>
              </a:rPr>
              <a:t>Sanitary Act, 1866 </a:t>
            </a:r>
            <a:r>
              <a:rPr lang="en-US" dirty="0"/>
              <a:t>stated that all towns had to employ inspectors to check water supply &amp; drainage. Local Authorities also took action to improve public health – a town council in Manchester made strict regulations about the size of rooms &amp; size of windows in new homes, to ensure enough light &amp; ventilation. Joseph Chamberlain, Mayor of Birmingham, improved the city’s water supplies and started to demolish slums across the city. Some Local Authorities were starting to tackle problems, but it was too </a:t>
            </a:r>
            <a:r>
              <a:rPr lang="en-US" b="1" dirty="0">
                <a:solidFill>
                  <a:srgbClr val="FF0000"/>
                </a:solidFill>
              </a:rPr>
              <a:t>‘hit &amp; </a:t>
            </a:r>
            <a:r>
              <a:rPr lang="en-US" b="1" dirty="0" err="1">
                <a:solidFill>
                  <a:srgbClr val="FF0000"/>
                </a:solidFill>
              </a:rPr>
              <a:t>miss’</a:t>
            </a:r>
            <a:r>
              <a:rPr lang="en-US" b="1" dirty="0">
                <a:solidFill>
                  <a:srgbClr val="FF0000"/>
                </a:solidFill>
              </a:rPr>
              <a:t> across the United Kingdom </a:t>
            </a:r>
            <a:r>
              <a:rPr lang="en-US" dirty="0"/>
              <a:t>to be effective.</a:t>
            </a:r>
          </a:p>
        </p:txBody>
      </p:sp>
      <p:pic>
        <p:nvPicPr>
          <p:cNvPr id="1026" name="Picture 2" descr="1866 - The great Sanitary Act - Wiki Sanitarc.si">
            <a:extLst>
              <a:ext uri="{FF2B5EF4-FFF2-40B4-BE49-F238E27FC236}">
                <a16:creationId xmlns:a16="http://schemas.microsoft.com/office/drawing/2014/main" id="{891CE242-CF3E-7E4B-B76F-7D473330D42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026" r="2519"/>
          <a:stretch/>
        </p:blipFill>
        <p:spPr bwMode="auto">
          <a:xfrm>
            <a:off x="7089569" y="1745051"/>
            <a:ext cx="4970221" cy="485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718076"/>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1991A-290A-9A49-8C5B-1FE9C6E0DECF}"/>
              </a:ext>
            </a:extLst>
          </p:cNvPr>
          <p:cNvSpPr>
            <a:spLocks noGrp="1"/>
          </p:cNvSpPr>
          <p:nvPr>
            <p:ph type="title"/>
          </p:nvPr>
        </p:nvSpPr>
        <p:spPr>
          <a:xfrm>
            <a:off x="230176" y="165833"/>
            <a:ext cx="11731648" cy="1325563"/>
          </a:xfrm>
        </p:spPr>
        <p:txBody>
          <a:bodyPr/>
          <a:lstStyle/>
          <a:p>
            <a:r>
              <a:rPr lang="en-US" b="1" dirty="0">
                <a:solidFill>
                  <a:srgbClr val="00B050"/>
                </a:solidFill>
              </a:rPr>
              <a:t>(c) Government Action on Public Health</a:t>
            </a:r>
          </a:p>
        </p:txBody>
      </p:sp>
      <p:sp>
        <p:nvSpPr>
          <p:cNvPr id="3" name="Content Placeholder 2">
            <a:extLst>
              <a:ext uri="{FF2B5EF4-FFF2-40B4-BE49-F238E27FC236}">
                <a16:creationId xmlns:a16="http://schemas.microsoft.com/office/drawing/2014/main" id="{9FFE6624-DE47-924A-AEDE-F2D1A1754B52}"/>
              </a:ext>
            </a:extLst>
          </p:cNvPr>
          <p:cNvSpPr>
            <a:spLocks noGrp="1"/>
          </p:cNvSpPr>
          <p:nvPr>
            <p:ph idx="1"/>
          </p:nvPr>
        </p:nvSpPr>
        <p:spPr>
          <a:xfrm>
            <a:off x="4232570" y="1852551"/>
            <a:ext cx="7729254" cy="4839616"/>
          </a:xfrm>
        </p:spPr>
        <p:txBody>
          <a:bodyPr>
            <a:normAutofit/>
          </a:bodyPr>
          <a:lstStyle/>
          <a:p>
            <a:pPr marL="0" indent="0">
              <a:buNone/>
            </a:pPr>
            <a:r>
              <a:rPr lang="en-US" dirty="0"/>
              <a:t>Pasteur’s proof that disease could be traced back to polluted water soon made access to clean water, removal of rubbish &amp; sewer systems a clear way to improve public health. After </a:t>
            </a:r>
            <a:r>
              <a:rPr lang="en-US" b="1" dirty="0">
                <a:solidFill>
                  <a:srgbClr val="FF0000"/>
                </a:solidFill>
              </a:rPr>
              <a:t>Joseph Chamberlain</a:t>
            </a:r>
            <a:r>
              <a:rPr lang="en-US" dirty="0"/>
              <a:t>, Mayor of Birmingham, found popularity by dealing with Birmingham’s public health problems, it also became a clear way to win votes. Political Parties tried to appeal to the men newly able to vote – in 1848 only 1 million Middle Class men could vote but, after the 1867 Reform Act, 2 million Working Class men could now vote – so a Government that helped the newly enfranchised could stay in power. </a:t>
            </a:r>
          </a:p>
        </p:txBody>
      </p:sp>
      <p:pic>
        <p:nvPicPr>
          <p:cNvPr id="2050" name="Picture 2" descr="Joseph Chamberlain - Wikipedia">
            <a:extLst>
              <a:ext uri="{FF2B5EF4-FFF2-40B4-BE49-F238E27FC236}">
                <a16:creationId xmlns:a16="http://schemas.microsoft.com/office/drawing/2014/main" id="{664D39D6-D38E-D04E-A0DF-46E8299D8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76" y="1852551"/>
            <a:ext cx="3914312" cy="4839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5142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3189</TotalTime>
  <Words>1093</Words>
  <Application>Microsoft Macintosh PowerPoint</Application>
  <PresentationFormat>Widescreen</PresentationFormat>
  <Paragraphs>58</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Edexcel IGCSE History P2: Breadth Study B1</vt:lpstr>
      <vt:lpstr>PowerPoint Presentation</vt:lpstr>
      <vt:lpstr>Edexcel IGCSE History P2: Breadth Study B2</vt:lpstr>
      <vt:lpstr>(c) Government Action on Public Health</vt:lpstr>
      <vt:lpstr>(c) Government Action on Public Health</vt:lpstr>
      <vt:lpstr>(c) Government Action on Public Health</vt:lpstr>
      <vt:lpstr>(c) Government Action on Public Health</vt:lpstr>
      <vt:lpstr>(c) Government Action on Public Health</vt:lpstr>
      <vt:lpstr>(c) Government Action on Public Health</vt:lpstr>
      <vt:lpstr>(c) Government Action on Public Health</vt:lpstr>
      <vt:lpstr>Activity 18</vt:lpstr>
      <vt:lpstr>PowerPoint Presentation</vt:lpstr>
      <vt:lpstr>Activity 19</vt:lpstr>
      <vt:lpstr>PowerPoint Presentation</vt:lpstr>
      <vt:lpstr>Exam-Style Question</vt:lpstr>
      <vt:lpstr>PowerPoint Presentation</vt:lpstr>
      <vt:lpstr>Exam-Style Advice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Edexcel IGCSE History Investigation A1</dc:title>
  <dc:creator>Chris Skerry</dc:creator>
  <cp:lastModifiedBy>Chris Skerry</cp:lastModifiedBy>
  <cp:revision>47</cp:revision>
  <dcterms:created xsi:type="dcterms:W3CDTF">2021-05-05T18:42:06Z</dcterms:created>
  <dcterms:modified xsi:type="dcterms:W3CDTF">2021-09-09T03:08:08Z</dcterms:modified>
</cp:coreProperties>
</file>