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58" r:id="rId4"/>
    <p:sldId id="356" r:id="rId5"/>
    <p:sldId id="291" r:id="rId6"/>
    <p:sldId id="357" r:id="rId7"/>
    <p:sldId id="358" r:id="rId8"/>
    <p:sldId id="359" r:id="rId9"/>
    <p:sldId id="360" r:id="rId10"/>
    <p:sldId id="361" r:id="rId11"/>
    <p:sldId id="362" r:id="rId12"/>
    <p:sldId id="363" r:id="rId13"/>
    <p:sldId id="25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97"/>
    <p:restoredTop sz="94568"/>
  </p:normalViewPr>
  <p:slideViewPr>
    <p:cSldViewPr snapToGrid="0" snapToObjects="1">
      <p:cViewPr varScale="1">
        <p:scale>
          <a:sx n="110" d="100"/>
          <a:sy n="110" d="100"/>
        </p:scale>
        <p:origin x="7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90755-375F-2244-BEDD-70BAECD90497}" type="datetimeFigureOut">
              <a:rPr lang="en-US" smtClean="0"/>
              <a:t>8/30/21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13B4D-3BD1-4E4B-A2B0-D198BE80C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61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C3443-B9D3-6444-B5B1-AA82955B4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B313CC-26F8-9A4D-BAAA-2E226A857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5A56F-470B-C545-AA54-9D9A78DD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2F0B2-AD6B-9B48-89F3-F6695F4D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10827-465E-8846-90A6-6572347E7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94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4740F-5F1C-004A-8D61-289D32D2D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C3EC0E-84B0-1242-878D-2E61705A83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9B664-F0C5-184B-B3D7-72B4A3A11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D04A1-C358-BF44-9F43-804E63082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589D7-592F-8448-85E5-AD49DA949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11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216323-6857-F54C-84B4-D074972623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184E33-9DE5-8044-96AD-E6A03647B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1BD10-7199-CD4E-A70D-6BFBB8D0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7EB2-0C42-5E4A-A3B3-085ABAC9A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375AA-10EA-8A43-8EE2-316789623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34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70001-B610-C64A-A741-055E3615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4380F-8D8D-0542-BE38-11DAAB858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AC8BD-9D9F-F64D-81EF-6FAF4B544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33584-566B-6841-804F-1FB4E8037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ED3F7-6C9D-5148-AC26-246EC4491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8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465FB-A55E-C84B-B19F-971AF09BC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887E9-9024-DA4A-8542-8989FDF08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D36EB-438F-F04A-813A-153E0B1B9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9C055-B43E-4646-8CD4-7E696729A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D17F8-F452-DB4B-91CE-59DA8178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7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5CBC3-1034-3A49-98DA-91D552FFB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50566-D7E8-264C-BCA0-5B0BF93E39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194F6F-842B-804B-A059-E2F1074C1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9A8D6-CBD8-5B49-B186-1D291AE19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8/30/21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244545-7A0C-8747-BFE5-3E834F448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909BE-DF96-5D40-90C8-04F8A0E1D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58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C18F5-B0E3-B143-9D47-CCF4DA42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8ADEC-3768-CB41-ACC8-691AEBC5F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5313A-8AE3-1E42-B50A-470A15BEF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1754E6-B58F-EF4E-8224-DEFAA1378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3AB8A0-F154-8543-BA09-33E4BD92A6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43A9BB-966B-1C4B-877B-6BD7D9A80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8/30/21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76B314-53C8-1547-B8A5-C1F84F814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9F7784-FA06-2A43-BF25-6826030B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90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A68E8-739F-6E41-8CB1-8A93ED146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D6EF19-A8DF-3946-8406-AF5DF078F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8/30/21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64954E-7F41-DB44-BDB5-809BA6D1A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FCE67B-CAE5-A645-810A-7BFC1AD1E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58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3889AB-9E01-2741-9EC8-E64D0DF69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8/30/21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B573B2-EE38-C747-957C-647CBE761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FE609-9FAD-9D4C-B38E-C7002AF59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7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49CB5-1E73-3040-B49C-972697294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334B7-906A-384A-99A7-36AF59127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863A03-1BB8-904B-830C-3F52E3B0E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6F2C40-00C5-2E40-9EF4-C48E8BC33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8/30/21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3BD48-4F3A-C74B-94C5-E12356FB7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EB4644-343A-C247-A1C5-5B872A25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24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E9DE-CE6E-C947-838C-A8F870B90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F0960C-0219-6E40-9E27-0EB539279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4F7AE-FF0E-ED48-9F14-FB4C75223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1EFAB-F79D-194D-AB2A-B6248EA8F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8/30/21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81DF5-E77E-3F47-9F6C-9069ED20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3FBCA-18B1-C64F-8103-B6180DA84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86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7EBCB7-B0FD-724C-83DF-CF59E5001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93DC2-08FA-6443-B18C-5BFE7550D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BD51A-1CB7-E74C-8E08-FFB22224DC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00F5-199C-7440-82DF-49BD86033751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EA122-4EBB-6D42-B890-26711A6F3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83E83-B569-3F4C-A3AA-9B922BF96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7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D0E2B-22FA-B144-B418-9C8B126E94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b="1" dirty="0"/>
              <a:t>Edexcel IGCSE History</a:t>
            </a:r>
            <a:br>
              <a:rPr lang="en-US" sz="8000" b="1" dirty="0"/>
            </a:br>
            <a:r>
              <a:rPr lang="en-US" sz="8000" b="1" dirty="0"/>
              <a:t>P2: Breadth Study B1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1ED3F2-BBC7-9F40-B942-F2CBD4778B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Changes in Medicine, </a:t>
            </a:r>
          </a:p>
          <a:p>
            <a:r>
              <a:rPr lang="en-US" sz="6000" dirty="0">
                <a:solidFill>
                  <a:srgbClr val="FF0000"/>
                </a:solidFill>
              </a:rPr>
              <a:t>1848-1948</a:t>
            </a:r>
          </a:p>
        </p:txBody>
      </p:sp>
    </p:spTree>
    <p:extLst>
      <p:ext uri="{BB962C8B-B14F-4D97-AF65-F5344CB8AC3E}">
        <p14:creationId xmlns:p14="http://schemas.microsoft.com/office/powerpoint/2010/main" val="2949502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1C80-D9C1-5B42-AA33-7FB440604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u="sng" dirty="0"/>
              <a:t>Exam-Style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E6CE1-4209-094E-83CE-6245DA90E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945" y="1999761"/>
            <a:ext cx="11288110" cy="449311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7200" b="1" dirty="0"/>
              <a:t>How far were the problems of surgery solved 1848-1875?</a:t>
            </a:r>
          </a:p>
          <a:p>
            <a:pPr marL="0" indent="0">
              <a:buNone/>
            </a:pPr>
            <a:r>
              <a:rPr lang="en-US" sz="4800" dirty="0"/>
              <a:t>You may use the following information to help:</a:t>
            </a:r>
          </a:p>
          <a:p>
            <a:pPr lvl="3"/>
            <a:r>
              <a:rPr lang="en-US" sz="3800" dirty="0"/>
              <a:t>Ether</a:t>
            </a:r>
          </a:p>
          <a:p>
            <a:pPr lvl="3"/>
            <a:r>
              <a:rPr lang="en-US" sz="3800" dirty="0"/>
              <a:t>Blood loss</a:t>
            </a:r>
          </a:p>
          <a:p>
            <a:pPr marL="0" indent="0">
              <a:buNone/>
            </a:pPr>
            <a:r>
              <a:rPr lang="en-US" sz="4800" dirty="0"/>
              <a:t>You </a:t>
            </a:r>
            <a:r>
              <a:rPr lang="en-US" sz="4800" b="1" dirty="0"/>
              <a:t>must</a:t>
            </a:r>
            <a:r>
              <a:rPr lang="en-US" sz="4800" dirty="0"/>
              <a:t> also use information of your own.</a:t>
            </a:r>
          </a:p>
          <a:p>
            <a:pPr marL="0" indent="0" algn="ctr">
              <a:buNone/>
            </a:pPr>
            <a:r>
              <a:rPr lang="en-US" sz="7200" b="1" dirty="0">
                <a:solidFill>
                  <a:srgbClr val="FF0000"/>
                </a:solidFill>
              </a:rPr>
              <a:t>(16 marks)</a:t>
            </a:r>
          </a:p>
        </p:txBody>
      </p:sp>
    </p:spTree>
    <p:extLst>
      <p:ext uri="{BB962C8B-B14F-4D97-AF65-F5344CB8AC3E}">
        <p14:creationId xmlns:p14="http://schemas.microsoft.com/office/powerpoint/2010/main" val="4083784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00B08-E5DE-F542-A1CA-D50BCD643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72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1C80-D9C1-5B42-AA33-7FB440604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08" y="35461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u="sng" dirty="0"/>
              <a:t>Exam-Style Advice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E6CE1-4209-094E-83CE-6245DA90E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554" y="1932344"/>
            <a:ext cx="11476892" cy="47849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How far were the problems of surgery solved 1848-1875?</a:t>
            </a:r>
          </a:p>
          <a:p>
            <a:pPr marL="0" indent="0" algn="ctr">
              <a:buNone/>
            </a:pPr>
            <a:r>
              <a:rPr lang="en-US" sz="3200" dirty="0"/>
              <a:t>You may use the following information to help:</a:t>
            </a:r>
          </a:p>
          <a:p>
            <a:pPr lvl="4"/>
            <a:r>
              <a:rPr lang="en-US" sz="3200" dirty="0"/>
              <a:t>Ether</a:t>
            </a:r>
          </a:p>
          <a:p>
            <a:pPr lvl="4"/>
            <a:r>
              <a:rPr lang="en-US" sz="3200" dirty="0"/>
              <a:t>Blood loss</a:t>
            </a:r>
          </a:p>
          <a:p>
            <a:pPr marL="1371600" lvl="3" indent="0">
              <a:buNone/>
            </a:pPr>
            <a:r>
              <a:rPr lang="en-US" sz="3200" dirty="0"/>
              <a:t>	You </a:t>
            </a:r>
            <a:r>
              <a:rPr lang="en-US" sz="3200" b="1" dirty="0"/>
              <a:t>must</a:t>
            </a:r>
            <a:r>
              <a:rPr lang="en-US" sz="3200" dirty="0"/>
              <a:t> also use information of your own.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FF0000"/>
                </a:solidFill>
              </a:rPr>
              <a:t>(16 marks)</a:t>
            </a:r>
            <a:endParaRPr lang="en-US" sz="5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rgbClr val="0070C0"/>
                </a:solidFill>
              </a:rPr>
              <a:t>This question is about the problems of surgery, so you need to identify several problems &amp; explain what was done to solve them. This is an assessment of your knowledge, understanding + recall.</a:t>
            </a:r>
          </a:p>
        </p:txBody>
      </p:sp>
    </p:spTree>
    <p:extLst>
      <p:ext uri="{BB962C8B-B14F-4D97-AF65-F5344CB8AC3E}">
        <p14:creationId xmlns:p14="http://schemas.microsoft.com/office/powerpoint/2010/main" val="452296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20DD5-B7A9-2840-ACB0-700A238F1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761FD-2BF4-E64D-B941-7A02CCF8C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07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03915-0292-4441-B846-B2337FA10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982" y="103659"/>
            <a:ext cx="4432300" cy="33253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716692-9DAD-A742-98C8-F31855982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202" y="3553920"/>
            <a:ext cx="3050080" cy="3050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0F0666-2C0A-6A41-81DD-EC9738E2F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405" y="3429000"/>
            <a:ext cx="5246242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8F83F-9BDD-5F4C-9E14-610BDD363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5580" y="3804745"/>
            <a:ext cx="1988076" cy="29495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9BF170-7DEF-C748-A3A4-DFBAB2AB5D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718" y="103659"/>
            <a:ext cx="2655523" cy="36275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8E2093-0B91-0142-B9D4-BEA3C0B0DA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143" r="9257"/>
          <a:stretch/>
        </p:blipFill>
        <p:spPr>
          <a:xfrm>
            <a:off x="2896967" y="103658"/>
            <a:ext cx="2347695" cy="3627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9196B6-7FBB-4449-81E9-CA2D5EB49D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718" y="3804745"/>
            <a:ext cx="1988076" cy="29536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3C4B8C-B423-9345-A974-7D2AF1D784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7557" y="103658"/>
            <a:ext cx="2179529" cy="332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04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D0E2B-22FA-B144-B418-9C8B126E9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32525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b="1" dirty="0"/>
              <a:t>Edexcel IGCSE History</a:t>
            </a:r>
            <a:br>
              <a:rPr lang="en-US" sz="8000" b="1" dirty="0"/>
            </a:br>
            <a:r>
              <a:rPr lang="en-US" sz="8000" b="1" dirty="0"/>
              <a:t>P2: Breadth Study B2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1ED3F2-BBC7-9F40-B942-F2CBD4778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951" y="3150093"/>
            <a:ext cx="10258097" cy="2977438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Changes in Medicine, </a:t>
            </a:r>
          </a:p>
          <a:p>
            <a:r>
              <a:rPr lang="en-US" sz="6000" dirty="0">
                <a:solidFill>
                  <a:srgbClr val="FF0000"/>
                </a:solidFill>
              </a:rPr>
              <a:t>1848-1948</a:t>
            </a:r>
            <a:endParaRPr lang="en-US" sz="1000" dirty="0">
              <a:solidFill>
                <a:srgbClr val="FF0000"/>
              </a:solidFill>
            </a:endParaRPr>
          </a:p>
          <a:p>
            <a:r>
              <a:rPr lang="en-US" sz="4000" b="1" dirty="0">
                <a:solidFill>
                  <a:srgbClr val="0070C0"/>
                </a:solidFill>
              </a:rPr>
              <a:t>2. Discovery &amp; Developments, 1860-1875</a:t>
            </a:r>
          </a:p>
        </p:txBody>
      </p:sp>
    </p:spTree>
    <p:extLst>
      <p:ext uri="{BB962C8B-B14F-4D97-AF65-F5344CB8AC3E}">
        <p14:creationId xmlns:p14="http://schemas.microsoft.com/office/powerpoint/2010/main" val="3092689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1C80-D9C1-5B42-AA33-7FB440604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u="sng" dirty="0"/>
              <a:t>Activity 16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E6CE1-4209-094E-83CE-6245DA90E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10" y="1825624"/>
            <a:ext cx="11571890" cy="479845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7200" b="1" dirty="0"/>
              <a:t>Dr. Ignaz </a:t>
            </a:r>
            <a:r>
              <a:rPr lang="en-US" sz="7200" b="1" dirty="0" err="1"/>
              <a:t>Semmelweiss</a:t>
            </a:r>
            <a:r>
              <a:rPr lang="en-US" sz="7200" b="1" dirty="0"/>
              <a:t> </a:t>
            </a:r>
          </a:p>
          <a:p>
            <a:pPr marL="0" indent="0" algn="ctr">
              <a:buNone/>
            </a:pPr>
            <a:r>
              <a:rPr lang="en-US" sz="7200" b="1" dirty="0"/>
              <a:t>was sacked from Vienna </a:t>
            </a:r>
          </a:p>
          <a:p>
            <a:pPr marL="0" indent="0" algn="ctr">
              <a:buNone/>
            </a:pPr>
            <a:r>
              <a:rPr lang="en-US" sz="7200" b="1" dirty="0"/>
              <a:t>General Hospital in 1849. </a:t>
            </a:r>
          </a:p>
          <a:p>
            <a:pPr marL="0" indent="0" algn="ctr">
              <a:buNone/>
            </a:pPr>
            <a:r>
              <a:rPr lang="en-US" sz="7200" dirty="0"/>
              <a:t>Find out 2 reasons WHY. </a:t>
            </a:r>
          </a:p>
          <a:p>
            <a:pPr marL="0" indent="0" algn="ctr">
              <a:buNone/>
            </a:pPr>
            <a:r>
              <a:rPr lang="en-US" sz="7200" dirty="0"/>
              <a:t>Find out where he died in 1878.</a:t>
            </a:r>
          </a:p>
        </p:txBody>
      </p:sp>
    </p:spTree>
    <p:extLst>
      <p:ext uri="{BB962C8B-B14F-4D97-AF65-F5344CB8AC3E}">
        <p14:creationId xmlns:p14="http://schemas.microsoft.com/office/powerpoint/2010/main" val="450193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75" y="177556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(b) Improvements in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3077" y="1602886"/>
            <a:ext cx="7809579" cy="50775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In 1859, </a:t>
            </a:r>
            <a:r>
              <a:rPr lang="en-US" b="1" dirty="0">
                <a:solidFill>
                  <a:srgbClr val="FF0000"/>
                </a:solidFill>
              </a:rPr>
              <a:t>Joseph Lister </a:t>
            </a:r>
            <a:r>
              <a:rPr lang="en-US" dirty="0"/>
              <a:t>became Professor of Surgery at Glasgow University. In 1861, he became </a:t>
            </a:r>
            <a:r>
              <a:rPr lang="en-US" b="1" dirty="0">
                <a:solidFill>
                  <a:srgbClr val="FF0000"/>
                </a:solidFill>
              </a:rPr>
              <a:t>Surgeon at Glasgow Royal Infirmary</a:t>
            </a:r>
            <a:r>
              <a:rPr lang="en-US" dirty="0"/>
              <a:t> – one of the leading Scottish Hospitals. He was put in charge of a new building and made it his mission to reduce deaths after surgery by focusing on hygiene to reduce infections. Lister had read Pasteur’s work and, when he found out </a:t>
            </a:r>
            <a:r>
              <a:rPr lang="en-US" b="1" dirty="0">
                <a:solidFill>
                  <a:srgbClr val="FF0000"/>
                </a:solidFill>
              </a:rPr>
              <a:t>Carbolic Acid </a:t>
            </a:r>
            <a:r>
              <a:rPr lang="en-US" dirty="0"/>
              <a:t>was used at the Carlisle Sewage Works to treat sewage, he realized Carbolic Acid could kill the microorganisms causing decay &amp; smell. </a:t>
            </a:r>
            <a:r>
              <a:rPr lang="en-US" b="1" dirty="0">
                <a:solidFill>
                  <a:srgbClr val="FF0000"/>
                </a:solidFill>
              </a:rPr>
              <a:t>He noticed that the smell associated with infected wounds was similar to the smell of sewerage. </a:t>
            </a:r>
            <a:r>
              <a:rPr lang="en-US" dirty="0"/>
              <a:t>Consequently, he wondered if Carbolic Acid could be used to prevent infection in surgery.</a:t>
            </a:r>
          </a:p>
        </p:txBody>
      </p:sp>
      <p:pic>
        <p:nvPicPr>
          <p:cNvPr id="1026" name="Picture 2" descr="Lord Joseph Lister of Lyme Regis (1827-1912): the father of modern surgery  — Royal College of Surgeons">
            <a:extLst>
              <a:ext uri="{FF2B5EF4-FFF2-40B4-BE49-F238E27FC236}">
                <a16:creationId xmlns:a16="http://schemas.microsoft.com/office/drawing/2014/main" id="{14B3BDCC-C98D-E841-B3B7-96B189855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44" y="1602886"/>
            <a:ext cx="3600994" cy="511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980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75" y="177556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(b) Improvements in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175" y="1503119"/>
            <a:ext cx="6942071" cy="52551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During one of Lister’s cases, an 11-year-old boy was brought into Glasgow Royal Infirmary with </a:t>
            </a:r>
            <a:r>
              <a:rPr lang="en-US" b="1" dirty="0">
                <a:solidFill>
                  <a:srgbClr val="FF0000"/>
                </a:solidFill>
              </a:rPr>
              <a:t>a broken leg</a:t>
            </a:r>
            <a:r>
              <a:rPr lang="en-US" dirty="0"/>
              <a:t>. As the bone was sticking out through the skin, which would usually lead to infection, amputation would have been the usual treatment – but </a:t>
            </a:r>
            <a:r>
              <a:rPr lang="en-US" b="1" dirty="0">
                <a:solidFill>
                  <a:srgbClr val="FF0000"/>
                </a:solidFill>
              </a:rPr>
              <a:t>Lister, instead, set the broken bone and covered the wound in bandages soaked in a Carbolic Acid solution</a:t>
            </a:r>
            <a:r>
              <a:rPr lang="en-US" dirty="0"/>
              <a:t>. He was delighted to see the boy’s wound heal without any infection. Lister began to use his Carbolic Acid solution to </a:t>
            </a:r>
            <a:r>
              <a:rPr lang="en-US" b="1" dirty="0">
                <a:solidFill>
                  <a:srgbClr val="FF0000"/>
                </a:solidFill>
              </a:rPr>
              <a:t>clean wounds, equipment &amp; bandages </a:t>
            </a:r>
            <a:r>
              <a:rPr lang="en-US" dirty="0"/>
              <a:t>in all his operations &amp; death rates dropped hugely. His method was called </a:t>
            </a:r>
            <a:r>
              <a:rPr lang="en-US" b="1" dirty="0">
                <a:solidFill>
                  <a:srgbClr val="FF0000"/>
                </a:solidFill>
              </a:rPr>
              <a:t>‘Antiseptic’ </a:t>
            </a:r>
            <a:r>
              <a:rPr lang="en-US" dirty="0"/>
              <a:t>because </a:t>
            </a:r>
            <a:r>
              <a:rPr lang="en-US" b="1" dirty="0">
                <a:solidFill>
                  <a:srgbClr val="0070C0"/>
                </a:solidFill>
              </a:rPr>
              <a:t>the technique was used to fight (ANTI) infection (SEPSIS).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F7080F7-4184-7A4C-918F-14AF7F0BD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058758"/>
              </p:ext>
            </p:extLst>
          </p:nvPr>
        </p:nvGraphicFramePr>
        <p:xfrm>
          <a:off x="7186246" y="1594023"/>
          <a:ext cx="4761579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749">
                  <a:extLst>
                    <a:ext uri="{9D8B030D-6E8A-4147-A177-3AD203B41FA5}">
                      <a16:colId xmlns:a16="http://schemas.microsoft.com/office/drawing/2014/main" val="3958350730"/>
                    </a:ext>
                  </a:extLst>
                </a:gridCol>
                <a:gridCol w="1590572">
                  <a:extLst>
                    <a:ext uri="{9D8B030D-6E8A-4147-A177-3AD203B41FA5}">
                      <a16:colId xmlns:a16="http://schemas.microsoft.com/office/drawing/2014/main" val="3669782037"/>
                    </a:ext>
                  </a:extLst>
                </a:gridCol>
                <a:gridCol w="1519258">
                  <a:extLst>
                    <a:ext uri="{9D8B030D-6E8A-4147-A177-3AD203B41FA5}">
                      <a16:colId xmlns:a16="http://schemas.microsoft.com/office/drawing/2014/main" val="17572190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1864-1866</a:t>
                      </a:r>
                    </a:p>
                    <a:p>
                      <a:pPr algn="ctr"/>
                      <a:r>
                        <a:rPr lang="en-US" dirty="0"/>
                        <a:t>WITHOUT</a:t>
                      </a:r>
                    </a:p>
                    <a:p>
                      <a:pPr algn="ctr"/>
                      <a:r>
                        <a:rPr lang="en-US" dirty="0"/>
                        <a:t>ANTISEPTICS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1867-1870</a:t>
                      </a:r>
                    </a:p>
                    <a:p>
                      <a:pPr algn="ctr"/>
                      <a:r>
                        <a:rPr lang="en-US" dirty="0"/>
                        <a:t>WITH</a:t>
                      </a:r>
                    </a:p>
                    <a:p>
                      <a:pPr algn="ctr"/>
                      <a:r>
                        <a:rPr lang="en-US" dirty="0"/>
                        <a:t>ANTISEPTICS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047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  <a:p>
                      <a:pPr algn="ctr"/>
                      <a:r>
                        <a:rPr lang="en-US" sz="2000" b="1" dirty="0"/>
                        <a:t>TOTAL CASES</a:t>
                      </a:r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7030A0"/>
                        </a:solidFill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695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  <a:p>
                      <a:pPr algn="ctr"/>
                      <a:r>
                        <a:rPr lang="en-US" sz="2000" b="1" dirty="0"/>
                        <a:t>RECOVERED</a:t>
                      </a:r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7030A0"/>
                        </a:solidFill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863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  <a:p>
                      <a:pPr algn="ctr"/>
                      <a:r>
                        <a:rPr lang="en-US" sz="2000" b="1" dirty="0"/>
                        <a:t>DIED</a:t>
                      </a:r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7030A0"/>
                        </a:solidFill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48784"/>
                  </a:ext>
                </a:extLst>
              </a:tr>
              <a:tr h="392257"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  <a:p>
                      <a:pPr algn="ctr"/>
                      <a:r>
                        <a:rPr lang="en-US" sz="2000" b="1" dirty="0"/>
                        <a:t>DEATH RATE</a:t>
                      </a:r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7030A0"/>
                        </a:solidFill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</a:rPr>
                        <a:t>45.7%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15.0%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406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4863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75" y="177556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(b) Improvements in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7169" y="1503118"/>
            <a:ext cx="3331364" cy="5271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Lister also developed a </a:t>
            </a:r>
            <a:r>
              <a:rPr lang="en-US" b="1" dirty="0">
                <a:solidFill>
                  <a:srgbClr val="FF0000"/>
                </a:solidFill>
              </a:rPr>
              <a:t>Carbolic Spray</a:t>
            </a:r>
            <a:r>
              <a:rPr lang="en-US" dirty="0"/>
              <a:t>, that could be used during an operation. This spray ensured that </a:t>
            </a:r>
            <a:r>
              <a:rPr lang="en-US" b="1" dirty="0">
                <a:solidFill>
                  <a:srgbClr val="FF0000"/>
                </a:solidFill>
              </a:rPr>
              <a:t>no microorganisms </a:t>
            </a:r>
            <a:r>
              <a:rPr lang="en-US" dirty="0"/>
              <a:t>were on the hands of the surgeon or on the equipment – thus stopping all of the microorganisms  being able to enter the would to infect it.</a:t>
            </a:r>
          </a:p>
        </p:txBody>
      </p:sp>
      <p:pic>
        <p:nvPicPr>
          <p:cNvPr id="3074" name="Picture 2" descr="Joseph Lister&amp;#39;s antisepsis system | Science Museum">
            <a:extLst>
              <a:ext uri="{FF2B5EF4-FFF2-40B4-BE49-F238E27FC236}">
                <a16:creationId xmlns:a16="http://schemas.microsoft.com/office/drawing/2014/main" id="{04E0F28C-CB8F-584F-A5ED-6A2128C7F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6" y="1408530"/>
            <a:ext cx="7704072" cy="527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967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75" y="96401"/>
            <a:ext cx="11469189" cy="946953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(b) Improvements in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1" y="1043354"/>
            <a:ext cx="8124091" cy="53530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Lister, however, faced a lot of opposition:</a:t>
            </a:r>
          </a:p>
          <a:p>
            <a:r>
              <a:rPr lang="en-US" dirty="0"/>
              <a:t>Carbolic Spray made </a:t>
            </a:r>
            <a:r>
              <a:rPr lang="en-US" b="1" dirty="0">
                <a:solidFill>
                  <a:srgbClr val="FF0000"/>
                </a:solidFill>
              </a:rPr>
              <a:t>surgical instruments slippery   &amp; difficult to grip</a:t>
            </a:r>
            <a:r>
              <a:rPr lang="en-US" dirty="0"/>
              <a:t> – slowing surgeons down &amp; blood    loss was still a major issue during operations.</a:t>
            </a:r>
          </a:p>
          <a:p>
            <a:r>
              <a:rPr lang="en-US" dirty="0"/>
              <a:t>Surgeons’ </a:t>
            </a:r>
            <a:r>
              <a:rPr lang="en-US" b="1" dirty="0">
                <a:solidFill>
                  <a:srgbClr val="FF0000"/>
                </a:solidFill>
              </a:rPr>
              <a:t>hands were cracked &amp; sore </a:t>
            </a:r>
            <a:r>
              <a:rPr lang="en-US" dirty="0"/>
              <a:t>after Sprays.</a:t>
            </a:r>
          </a:p>
          <a:p>
            <a:r>
              <a:rPr lang="en-US" dirty="0"/>
              <a:t>Many </a:t>
            </a:r>
            <a:r>
              <a:rPr lang="en-US" b="1" dirty="0">
                <a:solidFill>
                  <a:srgbClr val="FF0000"/>
                </a:solidFill>
              </a:rPr>
              <a:t>doctors rejected Pasteur’s ‘Germ Theory’</a:t>
            </a:r>
            <a:r>
              <a:rPr lang="en-US" dirty="0"/>
              <a:t>, so they also saw no need for Antiseptics.</a:t>
            </a:r>
          </a:p>
          <a:p>
            <a:r>
              <a:rPr lang="en-US" dirty="0"/>
              <a:t>Doctors </a:t>
            </a:r>
            <a:r>
              <a:rPr lang="en-US" b="1" dirty="0">
                <a:solidFill>
                  <a:srgbClr val="FF0000"/>
                </a:solidFill>
              </a:rPr>
              <a:t>didn’t use Lister’s methods correctly, so found them ineffective </a:t>
            </a:r>
            <a:r>
              <a:rPr lang="en-US" dirty="0"/>
              <a:t>during operations.</a:t>
            </a:r>
          </a:p>
          <a:p>
            <a:r>
              <a:rPr lang="en-US" dirty="0"/>
              <a:t>Nurses found the </a:t>
            </a:r>
            <a:r>
              <a:rPr lang="en-US" b="1" dirty="0">
                <a:solidFill>
                  <a:srgbClr val="FF0000"/>
                </a:solidFill>
              </a:rPr>
              <a:t>extra time &amp; extra work </a:t>
            </a:r>
            <a:r>
              <a:rPr lang="en-US" dirty="0"/>
              <a:t>of dressing wounds irritating, so opposed the methods.</a:t>
            </a:r>
          </a:p>
          <a:p>
            <a:r>
              <a:rPr lang="en-US" b="1" dirty="0">
                <a:solidFill>
                  <a:srgbClr val="FF0000"/>
                </a:solidFill>
              </a:rPr>
              <a:t>Soap &amp; Water were working well</a:t>
            </a:r>
            <a:r>
              <a:rPr lang="en-US" dirty="0"/>
              <a:t>, so many doctors didn’t feel the need for extra Antiseptic techniques.</a:t>
            </a:r>
          </a:p>
        </p:txBody>
      </p:sp>
      <p:pic>
        <p:nvPicPr>
          <p:cNvPr id="4098" name="Picture 2" descr="How Victorian Doctor Joseph Lister And Antiseptics Changed Surgery Forever  : Shots - Health News : NPR">
            <a:extLst>
              <a:ext uri="{FF2B5EF4-FFF2-40B4-BE49-F238E27FC236}">
                <a16:creationId xmlns:a16="http://schemas.microsoft.com/office/drawing/2014/main" id="{22E0E838-8250-614D-A85E-8F0D626F8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1" r="4540"/>
          <a:stretch/>
        </p:blipFill>
        <p:spPr bwMode="auto">
          <a:xfrm>
            <a:off x="8159262" y="1043355"/>
            <a:ext cx="3880337" cy="571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18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1C80-D9C1-5B42-AA33-7FB440604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u="sng" dirty="0"/>
              <a:t>Activity 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E6CE1-4209-094E-83CE-6245DA90E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123" y="1825624"/>
            <a:ext cx="11828585" cy="479845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b="1" dirty="0"/>
              <a:t>Work in Pairs or Small Groups. </a:t>
            </a:r>
          </a:p>
          <a:p>
            <a:pPr marL="0" indent="0" algn="ctr">
              <a:buNone/>
            </a:pPr>
            <a:r>
              <a:rPr lang="en-US" sz="7200" dirty="0"/>
              <a:t>Model yourselves into a </a:t>
            </a:r>
            <a:r>
              <a:rPr lang="en-US" sz="7200" i="1" dirty="0"/>
              <a:t>‘freeze frame’ </a:t>
            </a:r>
            <a:r>
              <a:rPr lang="en-US" sz="7200" dirty="0"/>
              <a:t>position showing a key development in the progress of Surgery. </a:t>
            </a:r>
            <a:r>
              <a:rPr lang="en-US" sz="7200" b="1" dirty="0"/>
              <a:t>Can others guess it?</a:t>
            </a:r>
          </a:p>
        </p:txBody>
      </p:sp>
    </p:spTree>
    <p:extLst>
      <p:ext uri="{BB962C8B-B14F-4D97-AF65-F5344CB8AC3E}">
        <p14:creationId xmlns:p14="http://schemas.microsoft.com/office/powerpoint/2010/main" val="100881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2272</TotalTime>
  <Words>671</Words>
  <Application>Microsoft Macintosh PowerPoint</Application>
  <PresentationFormat>Widescreen</PresentationFormat>
  <Paragraphs>75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Edexcel IGCSE History P2: Breadth Study B1</vt:lpstr>
      <vt:lpstr>PowerPoint Presentation</vt:lpstr>
      <vt:lpstr>Edexcel IGCSE History P2: Breadth Study B2</vt:lpstr>
      <vt:lpstr>Activity 16</vt:lpstr>
      <vt:lpstr>(b) Improvements in Surgery</vt:lpstr>
      <vt:lpstr>(b) Improvements in Surgery</vt:lpstr>
      <vt:lpstr>(b) Improvements in Surgery</vt:lpstr>
      <vt:lpstr>(b) Improvements in Surgery</vt:lpstr>
      <vt:lpstr>Activity 17</vt:lpstr>
      <vt:lpstr>Exam-Style Question</vt:lpstr>
      <vt:lpstr>PowerPoint Presentation</vt:lpstr>
      <vt:lpstr>Exam-Style Advice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History Investigation A1</dc:title>
  <dc:creator>Chris Skerry</dc:creator>
  <cp:lastModifiedBy>Chris Skerry</cp:lastModifiedBy>
  <cp:revision>40</cp:revision>
  <dcterms:created xsi:type="dcterms:W3CDTF">2021-05-05T18:42:06Z</dcterms:created>
  <dcterms:modified xsi:type="dcterms:W3CDTF">2021-08-31T01:56:38Z</dcterms:modified>
</cp:coreProperties>
</file>