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85" r:id="rId4"/>
    <p:sldId id="266" r:id="rId5"/>
    <p:sldId id="347" r:id="rId6"/>
    <p:sldId id="348" r:id="rId7"/>
    <p:sldId id="354" r:id="rId8"/>
    <p:sldId id="349" r:id="rId9"/>
    <p:sldId id="350" r:id="rId10"/>
    <p:sldId id="351" r:id="rId11"/>
    <p:sldId id="355" r:id="rId12"/>
    <p:sldId id="353" r:id="rId13"/>
    <p:sldId id="3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94568"/>
  </p:normalViewPr>
  <p:slideViewPr>
    <p:cSldViewPr snapToGrid="0" snapToObjects="1">
      <p:cViewPr varScale="1">
        <p:scale>
          <a:sx n="110" d="100"/>
          <a:sy n="110" d="100"/>
        </p:scale>
        <p:origin x="7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8/29/21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8/29/21</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8/29/21</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B1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p:txBody>
          <a:bodyPr>
            <a:noAutofit/>
          </a:bodyPr>
          <a:lstStyle/>
          <a:p>
            <a:r>
              <a:rPr lang="en-US" sz="6000" dirty="0">
                <a:solidFill>
                  <a:srgbClr val="FF0000"/>
                </a:solidFill>
              </a:rPr>
              <a:t>Changes in Medicine, </a:t>
            </a:r>
          </a:p>
          <a:p>
            <a:r>
              <a:rPr lang="en-US" sz="6000" dirty="0">
                <a:solidFill>
                  <a:srgbClr val="FF0000"/>
                </a:solidFill>
              </a:rPr>
              <a:t>1848-1948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83476" y="1825625"/>
            <a:ext cx="11288110" cy="4777194"/>
          </a:xfrm>
        </p:spPr>
        <p:txBody>
          <a:bodyPr>
            <a:normAutofit lnSpcReduction="10000"/>
          </a:bodyPr>
          <a:lstStyle/>
          <a:p>
            <a:pPr marL="0" indent="0" algn="ctr">
              <a:buNone/>
            </a:pPr>
            <a:r>
              <a:rPr lang="en-US" sz="7200" dirty="0"/>
              <a:t>Explain </a:t>
            </a:r>
            <a:r>
              <a:rPr lang="en-US" sz="7200" b="1" dirty="0"/>
              <a:t>two</a:t>
            </a:r>
            <a:r>
              <a:rPr lang="en-US" sz="7200" dirty="0"/>
              <a:t> ways in which ideas about the cause of disease were different in 1850 from ideas in 1870.         </a:t>
            </a:r>
            <a:r>
              <a:rPr lang="en-US" sz="7200" b="1" dirty="0">
                <a:solidFill>
                  <a:srgbClr val="FF0000"/>
                </a:solidFill>
              </a:rPr>
              <a:t>(6 marks)</a:t>
            </a:r>
          </a:p>
        </p:txBody>
      </p:sp>
    </p:spTree>
    <p:extLst>
      <p:ext uri="{BB962C8B-B14F-4D97-AF65-F5344CB8AC3E}">
        <p14:creationId xmlns:p14="http://schemas.microsoft.com/office/powerpoint/2010/main" val="188420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A339-B882-894C-B9D6-0EBBD7336E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04A5EE-F5FE-CE47-8B1E-58799A3B59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5515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591208" y="354615"/>
            <a:ext cx="10515600" cy="1325563"/>
          </a:xfrm>
        </p:spPr>
        <p:txBody>
          <a:bodyPr>
            <a:noAutofit/>
          </a:bodyPr>
          <a:lstStyle/>
          <a:p>
            <a:pPr algn="ctr"/>
            <a:r>
              <a:rPr lang="en-US" sz="9600" b="1" u="sng" dirty="0"/>
              <a:t>Exam-Style Advice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316523" y="1815114"/>
            <a:ext cx="11476892" cy="4304332"/>
          </a:xfrm>
        </p:spPr>
        <p:txBody>
          <a:bodyPr>
            <a:normAutofit/>
          </a:bodyPr>
          <a:lstStyle/>
          <a:p>
            <a:pPr marL="0" indent="0" algn="ctr">
              <a:buNone/>
            </a:pPr>
            <a:r>
              <a:rPr lang="en-US" sz="3200" dirty="0"/>
              <a:t>Explain </a:t>
            </a:r>
            <a:r>
              <a:rPr lang="en-US" sz="3200" b="1" dirty="0"/>
              <a:t>two</a:t>
            </a:r>
            <a:r>
              <a:rPr lang="en-US" sz="3200" dirty="0"/>
              <a:t> ways in which ideas about the cause of                  disease were different in 1850 from ideas in 1870.         </a:t>
            </a:r>
          </a:p>
          <a:p>
            <a:pPr marL="0" indent="0" algn="ctr">
              <a:buNone/>
            </a:pPr>
            <a:r>
              <a:rPr lang="en-US" sz="3200" b="1" dirty="0">
                <a:solidFill>
                  <a:srgbClr val="FF0000"/>
                </a:solidFill>
              </a:rPr>
              <a:t>(6 marks)</a:t>
            </a:r>
          </a:p>
          <a:p>
            <a:pPr marL="0" indent="0" algn="ctr">
              <a:buNone/>
            </a:pPr>
            <a:endParaRPr lang="en-US" sz="800" b="1" dirty="0">
              <a:solidFill>
                <a:srgbClr val="FF0000"/>
              </a:solidFill>
            </a:endParaRPr>
          </a:p>
          <a:p>
            <a:pPr marL="0" indent="0" algn="ctr">
              <a:buNone/>
            </a:pPr>
            <a:r>
              <a:rPr lang="en-US" sz="3100" b="1" dirty="0">
                <a:solidFill>
                  <a:srgbClr val="0070C0"/>
                </a:solidFill>
              </a:rPr>
              <a:t>As this is for 6m, it should not be a long answer – you cannot get more than 6 marks, even if you brilliantly explain 3 differences!</a:t>
            </a:r>
          </a:p>
          <a:p>
            <a:pPr marL="0" indent="0" algn="ctr">
              <a:buNone/>
            </a:pPr>
            <a:endParaRPr lang="en-US" sz="800" b="1" dirty="0">
              <a:solidFill>
                <a:srgbClr val="0070C0"/>
              </a:solidFill>
            </a:endParaRPr>
          </a:p>
          <a:p>
            <a:pPr marL="0" indent="0" algn="ctr">
              <a:buNone/>
            </a:pPr>
            <a:r>
              <a:rPr lang="en-US" sz="3100" b="1" dirty="0">
                <a:solidFill>
                  <a:srgbClr val="0070C0"/>
                </a:solidFill>
              </a:rPr>
              <a:t>For each example you give, you should say WHAT was different and then provide SUPPORTING DETAIL to illustrate that difference.</a:t>
            </a:r>
            <a:endParaRPr lang="en-US" sz="3200" b="1" dirty="0">
              <a:solidFill>
                <a:srgbClr val="00B050"/>
              </a:solidFill>
            </a:endParaRPr>
          </a:p>
        </p:txBody>
      </p:sp>
    </p:spTree>
    <p:extLst>
      <p:ext uri="{BB962C8B-B14F-4D97-AF65-F5344CB8AC3E}">
        <p14:creationId xmlns:p14="http://schemas.microsoft.com/office/powerpoint/2010/main" val="348143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73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03915-0292-4441-B846-B2337FA105C9}"/>
              </a:ext>
            </a:extLst>
          </p:cNvPr>
          <p:cNvPicPr>
            <a:picLocks noChangeAspect="1"/>
          </p:cNvPicPr>
          <p:nvPr/>
        </p:nvPicPr>
        <p:blipFill>
          <a:blip r:embed="rId2"/>
          <a:stretch>
            <a:fillRect/>
          </a:stretch>
        </p:blipFill>
        <p:spPr>
          <a:xfrm>
            <a:off x="7629982" y="103659"/>
            <a:ext cx="4432300" cy="3325340"/>
          </a:xfrm>
          <a:prstGeom prst="rect">
            <a:avLst/>
          </a:prstGeom>
        </p:spPr>
      </p:pic>
      <p:pic>
        <p:nvPicPr>
          <p:cNvPr id="9" name="Picture 8">
            <a:extLst>
              <a:ext uri="{FF2B5EF4-FFF2-40B4-BE49-F238E27FC236}">
                <a16:creationId xmlns:a16="http://schemas.microsoft.com/office/drawing/2014/main" id="{AD716692-9DAD-A742-98C8-F3185598292F}"/>
              </a:ext>
            </a:extLst>
          </p:cNvPr>
          <p:cNvPicPr>
            <a:picLocks noChangeAspect="1"/>
          </p:cNvPicPr>
          <p:nvPr/>
        </p:nvPicPr>
        <p:blipFill>
          <a:blip r:embed="rId3"/>
          <a:stretch>
            <a:fillRect/>
          </a:stretch>
        </p:blipFill>
        <p:spPr>
          <a:xfrm>
            <a:off x="9012202" y="3553920"/>
            <a:ext cx="3050080" cy="3050080"/>
          </a:xfrm>
          <a:prstGeom prst="rect">
            <a:avLst/>
          </a:prstGeom>
        </p:spPr>
      </p:pic>
      <p:pic>
        <p:nvPicPr>
          <p:cNvPr id="2" name="Picture 1">
            <a:extLst>
              <a:ext uri="{FF2B5EF4-FFF2-40B4-BE49-F238E27FC236}">
                <a16:creationId xmlns:a16="http://schemas.microsoft.com/office/drawing/2014/main" id="{B60F0666-2C0A-6A41-81DD-EC9738E2FBBD}"/>
              </a:ext>
            </a:extLst>
          </p:cNvPr>
          <p:cNvPicPr>
            <a:picLocks noChangeAspect="1"/>
          </p:cNvPicPr>
          <p:nvPr/>
        </p:nvPicPr>
        <p:blipFill>
          <a:blip r:embed="rId4"/>
          <a:stretch>
            <a:fillRect/>
          </a:stretch>
        </p:blipFill>
        <p:spPr>
          <a:xfrm>
            <a:off x="4164405" y="3429000"/>
            <a:ext cx="5246242" cy="3429000"/>
          </a:xfrm>
          <a:prstGeom prst="rect">
            <a:avLst/>
          </a:prstGeom>
        </p:spPr>
      </p:pic>
      <p:pic>
        <p:nvPicPr>
          <p:cNvPr id="10" name="Picture 9">
            <a:extLst>
              <a:ext uri="{FF2B5EF4-FFF2-40B4-BE49-F238E27FC236}">
                <a16:creationId xmlns:a16="http://schemas.microsoft.com/office/drawing/2014/main" id="{CC88F83F-9BDD-5F4C-9E14-610BDD363E25}"/>
              </a:ext>
            </a:extLst>
          </p:cNvPr>
          <p:cNvPicPr>
            <a:picLocks noChangeAspect="1"/>
          </p:cNvPicPr>
          <p:nvPr/>
        </p:nvPicPr>
        <p:blipFill>
          <a:blip r:embed="rId5"/>
          <a:stretch>
            <a:fillRect/>
          </a:stretch>
        </p:blipFill>
        <p:spPr>
          <a:xfrm>
            <a:off x="2275580" y="3804745"/>
            <a:ext cx="1988076" cy="2949595"/>
          </a:xfrm>
          <a:prstGeom prst="rect">
            <a:avLst/>
          </a:prstGeom>
        </p:spPr>
      </p:pic>
      <p:pic>
        <p:nvPicPr>
          <p:cNvPr id="11" name="Picture 10">
            <a:extLst>
              <a:ext uri="{FF2B5EF4-FFF2-40B4-BE49-F238E27FC236}">
                <a16:creationId xmlns:a16="http://schemas.microsoft.com/office/drawing/2014/main" id="{759BF170-7DEF-C748-A3A4-DFBAB2AB5D9F}"/>
              </a:ext>
            </a:extLst>
          </p:cNvPr>
          <p:cNvPicPr>
            <a:picLocks noChangeAspect="1"/>
          </p:cNvPicPr>
          <p:nvPr/>
        </p:nvPicPr>
        <p:blipFill>
          <a:blip r:embed="rId6"/>
          <a:stretch>
            <a:fillRect/>
          </a:stretch>
        </p:blipFill>
        <p:spPr>
          <a:xfrm>
            <a:off x="129718" y="103659"/>
            <a:ext cx="2655523" cy="3627512"/>
          </a:xfrm>
          <a:prstGeom prst="rect">
            <a:avLst/>
          </a:prstGeom>
        </p:spPr>
      </p:pic>
      <p:pic>
        <p:nvPicPr>
          <p:cNvPr id="12" name="Picture 11">
            <a:extLst>
              <a:ext uri="{FF2B5EF4-FFF2-40B4-BE49-F238E27FC236}">
                <a16:creationId xmlns:a16="http://schemas.microsoft.com/office/drawing/2014/main" id="{168E2093-0B91-0142-B9D4-BEA3C0B0DA47}"/>
              </a:ext>
            </a:extLst>
          </p:cNvPr>
          <p:cNvPicPr>
            <a:picLocks noChangeAspect="1"/>
          </p:cNvPicPr>
          <p:nvPr/>
        </p:nvPicPr>
        <p:blipFill rotWithShape="1">
          <a:blip r:embed="rId7"/>
          <a:srcRect l="20143" r="9257"/>
          <a:stretch/>
        </p:blipFill>
        <p:spPr>
          <a:xfrm>
            <a:off x="2896967" y="103658"/>
            <a:ext cx="2347695" cy="3627513"/>
          </a:xfrm>
          <a:prstGeom prst="rect">
            <a:avLst/>
          </a:prstGeom>
        </p:spPr>
      </p:pic>
      <p:pic>
        <p:nvPicPr>
          <p:cNvPr id="13" name="Picture 12">
            <a:extLst>
              <a:ext uri="{FF2B5EF4-FFF2-40B4-BE49-F238E27FC236}">
                <a16:creationId xmlns:a16="http://schemas.microsoft.com/office/drawing/2014/main" id="{C89196B6-7FBB-4449-81E9-CA2D5EB49D9D}"/>
              </a:ext>
            </a:extLst>
          </p:cNvPr>
          <p:cNvPicPr>
            <a:picLocks noChangeAspect="1"/>
          </p:cNvPicPr>
          <p:nvPr/>
        </p:nvPicPr>
        <p:blipFill>
          <a:blip r:embed="rId8"/>
          <a:stretch>
            <a:fillRect/>
          </a:stretch>
        </p:blipFill>
        <p:spPr>
          <a:xfrm>
            <a:off x="129718" y="3804745"/>
            <a:ext cx="1988076" cy="2953601"/>
          </a:xfrm>
          <a:prstGeom prst="rect">
            <a:avLst/>
          </a:prstGeom>
        </p:spPr>
      </p:pic>
      <p:pic>
        <p:nvPicPr>
          <p:cNvPr id="14" name="Picture 13">
            <a:extLst>
              <a:ext uri="{FF2B5EF4-FFF2-40B4-BE49-F238E27FC236}">
                <a16:creationId xmlns:a16="http://schemas.microsoft.com/office/drawing/2014/main" id="{063C4B8C-B423-9345-A974-7D2AF1D78414}"/>
              </a:ext>
            </a:extLst>
          </p:cNvPr>
          <p:cNvPicPr>
            <a:picLocks noChangeAspect="1"/>
          </p:cNvPicPr>
          <p:nvPr/>
        </p:nvPicPr>
        <p:blipFill>
          <a:blip r:embed="rId9"/>
          <a:stretch>
            <a:fillRect/>
          </a:stretch>
        </p:blipFill>
        <p:spPr>
          <a:xfrm>
            <a:off x="5347557" y="103658"/>
            <a:ext cx="2179529" cy="3325341"/>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Changes in Medicine, </a:t>
            </a:r>
          </a:p>
          <a:p>
            <a:r>
              <a:rPr lang="en-US" sz="6000" dirty="0">
                <a:solidFill>
                  <a:srgbClr val="FF0000"/>
                </a:solidFill>
              </a:rPr>
              <a:t>1848-1948</a:t>
            </a:r>
            <a:endParaRPr lang="en-US" sz="1000" dirty="0">
              <a:solidFill>
                <a:srgbClr val="FF0000"/>
              </a:solidFill>
            </a:endParaRPr>
          </a:p>
          <a:p>
            <a:r>
              <a:rPr lang="en-US" sz="4000" b="1" dirty="0">
                <a:solidFill>
                  <a:srgbClr val="0070C0"/>
                </a:solidFill>
              </a:rPr>
              <a:t>2. Discovery &amp; Development, 1860-1875</a:t>
            </a:r>
          </a:p>
        </p:txBody>
      </p:sp>
    </p:spTree>
    <p:extLst>
      <p:ext uri="{BB962C8B-B14F-4D97-AF65-F5344CB8AC3E}">
        <p14:creationId xmlns:p14="http://schemas.microsoft.com/office/powerpoint/2010/main" val="305122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2000" cy="1325563"/>
          </a:xfrm>
        </p:spPr>
        <p:txBody>
          <a:bodyPr>
            <a:normAutofit/>
          </a:bodyPr>
          <a:lstStyle/>
          <a:p>
            <a:r>
              <a:rPr lang="en-US" sz="4300" b="1" dirty="0">
                <a:solidFill>
                  <a:srgbClr val="00B050"/>
                </a:solidFill>
              </a:rPr>
              <a:t>(a) Pasteur, Development of Germ Theory &amp; its Effects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28599" y="1802179"/>
            <a:ext cx="7813431" cy="4809636"/>
          </a:xfrm>
        </p:spPr>
        <p:txBody>
          <a:bodyPr>
            <a:normAutofit/>
          </a:bodyPr>
          <a:lstStyle/>
          <a:p>
            <a:pPr marL="0" indent="0">
              <a:buNone/>
            </a:pPr>
            <a:r>
              <a:rPr lang="en-US" dirty="0"/>
              <a:t>Louis Pasteur was a research Chemist from France. He was asked to investigate why vats of beer were turning sour in 1854 and, as microscopes were more available and more powerful, Pasteur discovered tiny microorganisms (or microbes) in the beer. According to the Theory of Spontaneous Generation, the microorganisms were created by the beer decaying – but Louis Pasteur disputed this. He suggested that microbes were affecting the beer and making it turn sour. To prove his new theory, Pasteur heated the liquid – to kill the microbes – which then stopped the beer going sour. Pasteur was right! </a:t>
            </a:r>
          </a:p>
        </p:txBody>
      </p:sp>
      <p:pic>
        <p:nvPicPr>
          <p:cNvPr id="1026" name="Picture 2" descr="Louis Pasteur - Inventions, Achievements &amp;amp; Facts - Biography">
            <a:extLst>
              <a:ext uri="{FF2B5EF4-FFF2-40B4-BE49-F238E27FC236}">
                <a16:creationId xmlns:a16="http://schemas.microsoft.com/office/drawing/2014/main" id="{8742E368-F2C0-6F4C-AC8C-AA2926E0FF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93" r="12648"/>
          <a:stretch/>
        </p:blipFill>
        <p:spPr bwMode="auto">
          <a:xfrm>
            <a:off x="8135815" y="1802179"/>
            <a:ext cx="3827585" cy="480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2000" cy="1325563"/>
          </a:xfrm>
        </p:spPr>
        <p:txBody>
          <a:bodyPr>
            <a:normAutofit/>
          </a:bodyPr>
          <a:lstStyle/>
          <a:p>
            <a:r>
              <a:rPr lang="en-US" sz="4300" b="1" dirty="0">
                <a:solidFill>
                  <a:srgbClr val="00B050"/>
                </a:solidFill>
              </a:rPr>
              <a:t>(a) Pasteur, Development of Germ Theory &amp; its Effects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927232" y="1683238"/>
            <a:ext cx="8112370" cy="5174762"/>
          </a:xfrm>
        </p:spPr>
        <p:txBody>
          <a:bodyPr>
            <a:normAutofit/>
          </a:bodyPr>
          <a:lstStyle/>
          <a:p>
            <a:pPr marL="0" indent="0">
              <a:buNone/>
            </a:pPr>
            <a:r>
              <a:rPr lang="en-US" dirty="0"/>
              <a:t>Louis Pasteur carried out experiments on </a:t>
            </a:r>
            <a:r>
              <a:rPr lang="en-US" b="1" dirty="0">
                <a:solidFill>
                  <a:srgbClr val="FF0000"/>
                </a:solidFill>
              </a:rPr>
              <a:t>milk, wine &amp; vinegar </a:t>
            </a:r>
            <a:r>
              <a:rPr lang="en-US" dirty="0"/>
              <a:t>and became convinced that the liquids were being contaminated with </a:t>
            </a:r>
            <a:r>
              <a:rPr lang="en-US" b="1" dirty="0">
                <a:solidFill>
                  <a:srgbClr val="FF0000"/>
                </a:solidFill>
              </a:rPr>
              <a:t>microbes that were floating in the air</a:t>
            </a:r>
            <a:r>
              <a:rPr lang="en-US" dirty="0"/>
              <a:t>. In each case, when milk, wine &amp; vinegar was heated it didn’t go sour. </a:t>
            </a:r>
            <a:r>
              <a:rPr lang="en-US" b="1" dirty="0">
                <a:solidFill>
                  <a:srgbClr val="FF0000"/>
                </a:solidFill>
              </a:rPr>
              <a:t>In 1860, the French Academy of Science set a challenge to scientists to prove the Theory of Spontaneous Generation. </a:t>
            </a:r>
            <a:r>
              <a:rPr lang="en-US" dirty="0"/>
              <a:t>Pasteur’s earlier experiments disproving it were soon publicized. His results were clear – mixtures </a:t>
            </a:r>
            <a:r>
              <a:rPr lang="en-US" b="1" dirty="0">
                <a:solidFill>
                  <a:srgbClr val="FF0000"/>
                </a:solidFill>
              </a:rPr>
              <a:t>left in the open air </a:t>
            </a:r>
            <a:r>
              <a:rPr lang="en-US" dirty="0"/>
              <a:t>went bad and, under a microscope, microorganisms were present in the mixture; mixtures that </a:t>
            </a:r>
            <a:r>
              <a:rPr lang="en-US" b="1" dirty="0">
                <a:solidFill>
                  <a:srgbClr val="FF0000"/>
                </a:solidFill>
              </a:rPr>
              <a:t>were kept from the air </a:t>
            </a:r>
            <a:r>
              <a:rPr lang="en-US" dirty="0"/>
              <a:t>didn’t go bad and, after contaminated mixtures were heated, there were no microorganisms present.</a:t>
            </a:r>
          </a:p>
        </p:txBody>
      </p:sp>
      <p:pic>
        <p:nvPicPr>
          <p:cNvPr id="2050" name="Picture 2" descr="Pasteur with Apparatus | History of Vaccines">
            <a:extLst>
              <a:ext uri="{FF2B5EF4-FFF2-40B4-BE49-F238E27FC236}">
                <a16:creationId xmlns:a16="http://schemas.microsoft.com/office/drawing/2014/main" id="{2A616DF3-68E0-0840-A4CD-E809A58BF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99" r="5897"/>
          <a:stretch/>
        </p:blipFill>
        <p:spPr bwMode="auto">
          <a:xfrm>
            <a:off x="152398" y="1677376"/>
            <a:ext cx="3774834" cy="507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2000" cy="1325563"/>
          </a:xfrm>
        </p:spPr>
        <p:txBody>
          <a:bodyPr>
            <a:normAutofit/>
          </a:bodyPr>
          <a:lstStyle/>
          <a:p>
            <a:r>
              <a:rPr lang="en-US" sz="4300" b="1" dirty="0">
                <a:solidFill>
                  <a:srgbClr val="00B050"/>
                </a:solidFill>
              </a:rPr>
              <a:t>(a) Pasteur, Development of Germ Theory &amp; its Effects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11015" y="1713302"/>
            <a:ext cx="5884985" cy="5062636"/>
          </a:xfrm>
        </p:spPr>
        <p:txBody>
          <a:bodyPr>
            <a:normAutofit lnSpcReduction="10000"/>
          </a:bodyPr>
          <a:lstStyle/>
          <a:p>
            <a:pPr marL="0" indent="0">
              <a:buNone/>
            </a:pPr>
            <a:r>
              <a:rPr lang="en-US" dirty="0"/>
              <a:t>Pasteur explained that the </a:t>
            </a:r>
            <a:r>
              <a:rPr lang="en-US" dirty="0" err="1"/>
              <a:t>mircrobes</a:t>
            </a:r>
            <a:r>
              <a:rPr lang="en-US" dirty="0"/>
              <a:t> were not spontaneously generating, but </a:t>
            </a:r>
            <a:r>
              <a:rPr lang="en-US" b="1" dirty="0">
                <a:solidFill>
                  <a:srgbClr val="FF0000"/>
                </a:solidFill>
              </a:rPr>
              <a:t>germinating</a:t>
            </a:r>
            <a:r>
              <a:rPr lang="en-US" dirty="0"/>
              <a:t>. So his new ideas became known as </a:t>
            </a:r>
            <a:r>
              <a:rPr lang="en-US" b="1" dirty="0">
                <a:solidFill>
                  <a:srgbClr val="FF0000"/>
                </a:solidFill>
              </a:rPr>
              <a:t>‘Germ Theory’</a:t>
            </a:r>
            <a:r>
              <a:rPr lang="en-US" dirty="0"/>
              <a:t>.</a:t>
            </a:r>
            <a:r>
              <a:rPr lang="en-US" b="1" dirty="0">
                <a:solidFill>
                  <a:srgbClr val="FF0000"/>
                </a:solidFill>
              </a:rPr>
              <a:t> </a:t>
            </a:r>
            <a:r>
              <a:rPr lang="en-US" dirty="0"/>
              <a:t>Pasteur also collected samples of air from different locations &amp; found that mountain air was “cleaner” with less microbes than “dirty” city air full of microbes. The usual date for </a:t>
            </a:r>
            <a:r>
              <a:rPr lang="en-US" b="1" dirty="0">
                <a:solidFill>
                  <a:srgbClr val="FF0000"/>
                </a:solidFill>
              </a:rPr>
              <a:t>Pasteur’s Germ Theory is 1861</a:t>
            </a:r>
            <a:r>
              <a:rPr lang="en-US" dirty="0"/>
              <a:t>, but his ideas were resisted &amp; ridiculed. He published detailed experiments in Scientific Journals, so that others could check them + accept them.</a:t>
            </a:r>
          </a:p>
        </p:txBody>
      </p:sp>
      <p:graphicFrame>
        <p:nvGraphicFramePr>
          <p:cNvPr id="5" name="Table 5">
            <a:extLst>
              <a:ext uri="{FF2B5EF4-FFF2-40B4-BE49-F238E27FC236}">
                <a16:creationId xmlns:a16="http://schemas.microsoft.com/office/drawing/2014/main" id="{C83F0398-09CD-614F-AB77-2864EE3EA8C0}"/>
              </a:ext>
            </a:extLst>
          </p:cNvPr>
          <p:cNvGraphicFramePr>
            <a:graphicFrameLocks noGrp="1"/>
          </p:cNvGraphicFramePr>
          <p:nvPr>
            <p:extLst>
              <p:ext uri="{D42A27DB-BD31-4B8C-83A1-F6EECF244321}">
                <p14:modId xmlns:p14="http://schemas.microsoft.com/office/powerpoint/2010/main" val="3200279778"/>
              </p:ext>
            </p:extLst>
          </p:nvPr>
        </p:nvGraphicFramePr>
        <p:xfrm>
          <a:off x="6283570" y="1713302"/>
          <a:ext cx="5603630" cy="4541520"/>
        </p:xfrm>
        <a:graphic>
          <a:graphicData uri="http://schemas.openxmlformats.org/drawingml/2006/table">
            <a:tbl>
              <a:tblPr firstRow="1" bandRow="1">
                <a:tableStyleId>{5C22544A-7EE6-4342-B048-85BDC9FD1C3A}</a:tableStyleId>
              </a:tblPr>
              <a:tblGrid>
                <a:gridCol w="5603630">
                  <a:extLst>
                    <a:ext uri="{9D8B030D-6E8A-4147-A177-3AD203B41FA5}">
                      <a16:colId xmlns:a16="http://schemas.microsoft.com/office/drawing/2014/main" val="649563511"/>
                    </a:ext>
                  </a:extLst>
                </a:gridCol>
              </a:tblGrid>
              <a:tr h="370840">
                <a:tc>
                  <a:txBody>
                    <a:bodyPr/>
                    <a:lstStyle/>
                    <a:p>
                      <a:pPr algn="ctr"/>
                      <a:r>
                        <a:rPr lang="en-US" sz="3600" dirty="0"/>
                        <a:t>The 4 Basic Principles </a:t>
                      </a:r>
                    </a:p>
                    <a:p>
                      <a:pPr algn="ctr"/>
                      <a:r>
                        <a:rPr lang="en-US" sz="3600" dirty="0"/>
                        <a:t>of Germ Theory</a:t>
                      </a:r>
                    </a:p>
                  </a:txBody>
                  <a:tcPr/>
                </a:tc>
                <a:extLst>
                  <a:ext uri="{0D108BD9-81ED-4DB2-BD59-A6C34878D82A}">
                    <a16:rowId xmlns:a16="http://schemas.microsoft.com/office/drawing/2014/main" val="4256936692"/>
                  </a:ext>
                </a:extLst>
              </a:tr>
              <a:tr h="370840">
                <a:tc>
                  <a:txBody>
                    <a:bodyPr/>
                    <a:lstStyle/>
                    <a:p>
                      <a:r>
                        <a:rPr lang="en-US" sz="2800" dirty="0"/>
                        <a:t>1. Air contains living microorganisms.</a:t>
                      </a:r>
                    </a:p>
                  </a:txBody>
                  <a:tcPr/>
                </a:tc>
                <a:extLst>
                  <a:ext uri="{0D108BD9-81ED-4DB2-BD59-A6C34878D82A}">
                    <a16:rowId xmlns:a16="http://schemas.microsoft.com/office/drawing/2014/main" val="3340735996"/>
                  </a:ext>
                </a:extLst>
              </a:tr>
              <a:tr h="370840">
                <a:tc>
                  <a:txBody>
                    <a:bodyPr/>
                    <a:lstStyle/>
                    <a:p>
                      <a:r>
                        <a:rPr lang="en-US" sz="2800" dirty="0"/>
                        <a:t>2. Microorganisms are not evenly distributed in the air.</a:t>
                      </a:r>
                    </a:p>
                  </a:txBody>
                  <a:tcPr/>
                </a:tc>
                <a:extLst>
                  <a:ext uri="{0D108BD9-81ED-4DB2-BD59-A6C34878D82A}">
                    <a16:rowId xmlns:a16="http://schemas.microsoft.com/office/drawing/2014/main" val="1661566040"/>
                  </a:ext>
                </a:extLst>
              </a:tr>
              <a:tr h="370840">
                <a:tc>
                  <a:txBody>
                    <a:bodyPr/>
                    <a:lstStyle/>
                    <a:p>
                      <a:r>
                        <a:rPr lang="en-US" sz="2800" dirty="0"/>
                        <a:t>3. Microorganisms in the air cause decay.</a:t>
                      </a:r>
                    </a:p>
                  </a:txBody>
                  <a:tcPr/>
                </a:tc>
                <a:extLst>
                  <a:ext uri="{0D108BD9-81ED-4DB2-BD59-A6C34878D82A}">
                    <a16:rowId xmlns:a16="http://schemas.microsoft.com/office/drawing/2014/main" val="3468643093"/>
                  </a:ext>
                </a:extLst>
              </a:tr>
              <a:tr h="370840">
                <a:tc>
                  <a:txBody>
                    <a:bodyPr/>
                    <a:lstStyle/>
                    <a:p>
                      <a:r>
                        <a:rPr lang="en-US" sz="2800" dirty="0"/>
                        <a:t>4. Microorganisms can be killed by heating them</a:t>
                      </a:r>
                    </a:p>
                  </a:txBody>
                  <a:tcPr/>
                </a:tc>
                <a:extLst>
                  <a:ext uri="{0D108BD9-81ED-4DB2-BD59-A6C34878D82A}">
                    <a16:rowId xmlns:a16="http://schemas.microsoft.com/office/drawing/2014/main" val="2887833913"/>
                  </a:ext>
                </a:extLst>
              </a:tr>
            </a:tbl>
          </a:graphicData>
        </a:graphic>
      </p:graphicFrame>
    </p:spTree>
    <p:extLst>
      <p:ext uri="{BB962C8B-B14F-4D97-AF65-F5344CB8AC3E}">
        <p14:creationId xmlns:p14="http://schemas.microsoft.com/office/powerpoint/2010/main" val="10175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15</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40677" y="1825624"/>
            <a:ext cx="11887200" cy="4856529"/>
          </a:xfrm>
        </p:spPr>
        <p:txBody>
          <a:bodyPr>
            <a:normAutofit fontScale="85000" lnSpcReduction="10000"/>
          </a:bodyPr>
          <a:lstStyle/>
          <a:p>
            <a:pPr marL="0" indent="0" algn="ctr">
              <a:buNone/>
            </a:pPr>
            <a:r>
              <a:rPr lang="en-US" sz="7200" dirty="0"/>
              <a:t>Make a Mind-Map showing how the work of individuals affected ideas about the cause of disease. </a:t>
            </a:r>
          </a:p>
          <a:p>
            <a:pPr marL="0" indent="0" algn="ctr">
              <a:buNone/>
            </a:pPr>
            <a:r>
              <a:rPr lang="en-US" sz="7200" dirty="0"/>
              <a:t>Start with </a:t>
            </a:r>
            <a:r>
              <a:rPr lang="en-US" sz="7200" b="1" dirty="0"/>
              <a:t>4 </a:t>
            </a:r>
            <a:r>
              <a:rPr lang="en-US" sz="7200" b="1" dirty="0" err="1"/>
              <a:t>Humours</a:t>
            </a:r>
            <a:r>
              <a:rPr lang="en-US" sz="7200" b="1" dirty="0"/>
              <a:t>, Miasma &amp; Spontaneous Generation</a:t>
            </a:r>
            <a:r>
              <a:rPr lang="en-US" sz="7200" dirty="0"/>
              <a:t>; then link these to </a:t>
            </a:r>
            <a:r>
              <a:rPr lang="en-US" sz="7200" b="1" dirty="0"/>
              <a:t>Chadwick, Snow &amp; Pasteur</a:t>
            </a:r>
            <a:r>
              <a:rPr lang="en-US" sz="7200" dirty="0"/>
              <a:t>.</a:t>
            </a:r>
          </a:p>
        </p:txBody>
      </p:sp>
    </p:spTree>
    <p:extLst>
      <p:ext uri="{BB962C8B-B14F-4D97-AF65-F5344CB8AC3E}">
        <p14:creationId xmlns:p14="http://schemas.microsoft.com/office/powerpoint/2010/main" val="15145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2000" cy="1325563"/>
          </a:xfrm>
        </p:spPr>
        <p:txBody>
          <a:bodyPr>
            <a:normAutofit/>
          </a:bodyPr>
          <a:lstStyle/>
          <a:p>
            <a:r>
              <a:rPr lang="en-US" sz="4300" b="1" dirty="0">
                <a:solidFill>
                  <a:srgbClr val="00B050"/>
                </a:solidFill>
              </a:rPr>
              <a:t>(a) Pasteur, Development of Germ Theory &amp; its Effects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017476" y="1946030"/>
            <a:ext cx="7022125" cy="4911969"/>
          </a:xfrm>
        </p:spPr>
        <p:txBody>
          <a:bodyPr>
            <a:normAutofit/>
          </a:bodyPr>
          <a:lstStyle/>
          <a:p>
            <a:pPr marL="0" indent="0">
              <a:buNone/>
            </a:pPr>
            <a:r>
              <a:rPr lang="en-US" dirty="0"/>
              <a:t>In 1865, Pasteur was asked to investigate a Silk Industry problem. Silk worms were dying from a disease, possibly caused by microorganisms, so Louis Pasteur began to make the vital link between microorganisms and disease. These findings were published in </a:t>
            </a:r>
            <a:r>
              <a:rPr lang="en-US" b="1" dirty="0">
                <a:solidFill>
                  <a:srgbClr val="FF0000"/>
                </a:solidFill>
              </a:rPr>
              <a:t>Germ Theory &amp; Its Applications to Medicine, 1878</a:t>
            </a:r>
            <a:r>
              <a:rPr lang="en-US" dirty="0"/>
              <a:t>. Scientists were not won over, however, as hundreds of microorganisms could be seen in the blood of healthy patients &amp; they were not diseased. Why did some microorganisms cause disease why other microorganisms did not?</a:t>
            </a:r>
          </a:p>
        </p:txBody>
      </p:sp>
      <p:pic>
        <p:nvPicPr>
          <p:cNvPr id="4098" name="Picture 2" descr="Pasteur and His Wonderful Experiments - Pasteur Brewing">
            <a:extLst>
              <a:ext uri="{FF2B5EF4-FFF2-40B4-BE49-F238E27FC236}">
                <a16:creationId xmlns:a16="http://schemas.microsoft.com/office/drawing/2014/main" id="{2BA6A21D-15E4-C448-BD77-8D812C863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4" r="22284" b="17046"/>
          <a:stretch/>
        </p:blipFill>
        <p:spPr bwMode="auto">
          <a:xfrm>
            <a:off x="152399" y="1969475"/>
            <a:ext cx="4819364" cy="452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4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0" y="365125"/>
            <a:ext cx="12192000" cy="1325563"/>
          </a:xfrm>
        </p:spPr>
        <p:txBody>
          <a:bodyPr>
            <a:normAutofit/>
          </a:bodyPr>
          <a:lstStyle/>
          <a:p>
            <a:r>
              <a:rPr lang="en-US" sz="4300" b="1" dirty="0">
                <a:solidFill>
                  <a:srgbClr val="00B050"/>
                </a:solidFill>
              </a:rPr>
              <a:t>(a) Pasteur, Development of Germ Theory &amp; its Effects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40677" y="1805354"/>
            <a:ext cx="6963509" cy="4911969"/>
          </a:xfrm>
        </p:spPr>
        <p:txBody>
          <a:bodyPr>
            <a:normAutofit lnSpcReduction="10000"/>
          </a:bodyPr>
          <a:lstStyle/>
          <a:p>
            <a:pPr marL="0" indent="0">
              <a:buNone/>
            </a:pPr>
            <a:r>
              <a:rPr lang="en-US" dirty="0"/>
              <a:t>It wasn’t clear how Germ Theory could help medicine. Pasteur proved diseases spread by microorganisms, but this knowledge did not help explain how to cure diseases. One man influenced by Pasteur, was Joseph Lister – who then saw why infection often developed after operations, so he made </a:t>
            </a:r>
            <a:r>
              <a:rPr lang="en-US" b="1" dirty="0">
                <a:solidFill>
                  <a:srgbClr val="FF0000"/>
                </a:solidFill>
              </a:rPr>
              <a:t>antiseptic techniques for Surgery</a:t>
            </a:r>
            <a:r>
              <a:rPr lang="en-US" dirty="0"/>
              <a:t>. Germ Theory impacted Public Health, too, as it helped </a:t>
            </a:r>
            <a:r>
              <a:rPr lang="en-US" b="1" dirty="0">
                <a:solidFill>
                  <a:srgbClr val="FF0000"/>
                </a:solidFill>
              </a:rPr>
              <a:t>explain the link between hygiene &amp; healthiness</a:t>
            </a:r>
            <a:r>
              <a:rPr lang="en-US" dirty="0"/>
              <a:t>. Without Pasteur influencing the identification of disease-causing microorganisms, there would be no </a:t>
            </a:r>
            <a:r>
              <a:rPr lang="en-US" b="1" dirty="0">
                <a:solidFill>
                  <a:srgbClr val="FF0000"/>
                </a:solidFill>
              </a:rPr>
              <a:t>vaccinations developed </a:t>
            </a:r>
            <a:r>
              <a:rPr lang="en-US" dirty="0"/>
              <a:t>over the next 30 years + no treatments in the next 40 years.</a:t>
            </a:r>
          </a:p>
        </p:txBody>
      </p:sp>
      <p:pic>
        <p:nvPicPr>
          <p:cNvPr id="5122" name="Picture 2" descr="Germ Free Home - Sneaky Ways Germs Get in">
            <a:extLst>
              <a:ext uri="{FF2B5EF4-FFF2-40B4-BE49-F238E27FC236}">
                <a16:creationId xmlns:a16="http://schemas.microsoft.com/office/drawing/2014/main" id="{56FC19BC-0F86-3C4E-99FF-577A5DCA7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86" y="1805354"/>
            <a:ext cx="4853352" cy="470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01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2173</TotalTime>
  <Words>808</Words>
  <Application>Microsoft Macintosh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Edexcel IGCSE History P2: Breadth Study B1</vt:lpstr>
      <vt:lpstr>PowerPoint Presentation</vt:lpstr>
      <vt:lpstr>Edexcel IGCSE History P2: Breadth Study B2</vt:lpstr>
      <vt:lpstr>(a) Pasteur, Development of Germ Theory &amp; its Effects</vt:lpstr>
      <vt:lpstr>(a) Pasteur, Development of Germ Theory &amp; its Effects</vt:lpstr>
      <vt:lpstr>(a) Pasteur, Development of Germ Theory &amp; its Effects</vt:lpstr>
      <vt:lpstr>Activity 15</vt:lpstr>
      <vt:lpstr>(a) Pasteur, Development of Germ Theory &amp; its Effects</vt:lpstr>
      <vt:lpstr>(a) Pasteur, Development of Germ Theory &amp; its Effects</vt:lpstr>
      <vt:lpstr>Exam-Style Question</vt:lpstr>
      <vt:lpstr>PowerPoint Presentation</vt:lpstr>
      <vt:lpstr>Exam-Style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38</cp:revision>
  <dcterms:created xsi:type="dcterms:W3CDTF">2021-05-05T18:42:06Z</dcterms:created>
  <dcterms:modified xsi:type="dcterms:W3CDTF">2021-08-30T01:21:16Z</dcterms:modified>
</cp:coreProperties>
</file>