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6" r:id="rId2"/>
    <p:sldId id="259" r:id="rId3"/>
    <p:sldId id="290" r:id="rId4"/>
    <p:sldId id="322" r:id="rId5"/>
    <p:sldId id="323" r:id="rId6"/>
    <p:sldId id="324" r:id="rId7"/>
    <p:sldId id="326" r:id="rId8"/>
    <p:sldId id="327" r:id="rId9"/>
    <p:sldId id="347" r:id="rId10"/>
    <p:sldId id="328" r:id="rId11"/>
    <p:sldId id="348" r:id="rId12"/>
    <p:sldId id="325" r:id="rId13"/>
    <p:sldId id="329" r:id="rId14"/>
    <p:sldId id="330" r:id="rId15"/>
    <p:sldId id="331" r:id="rId16"/>
    <p:sldId id="333" r:id="rId17"/>
    <p:sldId id="349" r:id="rId18"/>
    <p:sldId id="334" r:id="rId19"/>
    <p:sldId id="350" r:id="rId20"/>
    <p:sldId id="332" r:id="rId21"/>
    <p:sldId id="335" r:id="rId22"/>
    <p:sldId id="336" r:id="rId23"/>
    <p:sldId id="337" r:id="rId24"/>
    <p:sldId id="339" r:id="rId25"/>
    <p:sldId id="351" r:id="rId26"/>
    <p:sldId id="338" r:id="rId27"/>
    <p:sldId id="340" r:id="rId28"/>
    <p:sldId id="341" r:id="rId29"/>
    <p:sldId id="352" r:id="rId30"/>
    <p:sldId id="342" r:id="rId31"/>
    <p:sldId id="353" r:id="rId32"/>
    <p:sldId id="343" r:id="rId33"/>
    <p:sldId id="354" r:id="rId34"/>
    <p:sldId id="344" r:id="rId35"/>
    <p:sldId id="355" r:id="rId36"/>
    <p:sldId id="345" r:id="rId37"/>
    <p:sldId id="346" r:id="rId38"/>
    <p:sldId id="25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97"/>
    <p:restoredTop sz="94568"/>
  </p:normalViewPr>
  <p:slideViewPr>
    <p:cSldViewPr snapToGrid="0" snapToObjects="1">
      <p:cViewPr varScale="1">
        <p:scale>
          <a:sx n="110" d="100"/>
          <a:sy n="110" d="100"/>
        </p:scale>
        <p:origin x="78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190755-375F-2244-BEDD-70BAECD90497}" type="datetimeFigureOut">
              <a:rPr lang="en-US" smtClean="0"/>
              <a:t>8/25/21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813B4D-3BD1-4E4B-A2B0-D198BE80C7BF}" type="slidenum">
              <a:rPr lang="en-US" smtClean="0"/>
              <a:t>‹#›</a:t>
            </a:fld>
            <a:endParaRPr lang="en-US"/>
          </a:p>
        </p:txBody>
      </p:sp>
    </p:spTree>
    <p:extLst>
      <p:ext uri="{BB962C8B-B14F-4D97-AF65-F5344CB8AC3E}">
        <p14:creationId xmlns:p14="http://schemas.microsoft.com/office/powerpoint/2010/main" val="3612961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C3443-B9D3-6444-B5B1-AA82955B4B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B313CC-26F8-9A4D-BAAA-2E226A8570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B5A56F-470B-C545-AA54-9D9A78DD83A3}"/>
              </a:ext>
            </a:extLst>
          </p:cNvPr>
          <p:cNvSpPr>
            <a:spLocks noGrp="1"/>
          </p:cNvSpPr>
          <p:nvPr>
            <p:ph type="dt" sz="half" idx="10"/>
          </p:nvPr>
        </p:nvSpPr>
        <p:spPr/>
        <p:txBody>
          <a:bodyPr/>
          <a:lstStyle/>
          <a:p>
            <a:fld id="{587600F5-199C-7440-82DF-49BD86033751}" type="datetimeFigureOut">
              <a:rPr lang="en-US" smtClean="0"/>
              <a:t>8/25/21</a:t>
            </a:fld>
            <a:endParaRPr lang="en-US"/>
          </a:p>
        </p:txBody>
      </p:sp>
      <p:sp>
        <p:nvSpPr>
          <p:cNvPr id="5" name="Footer Placeholder 4">
            <a:extLst>
              <a:ext uri="{FF2B5EF4-FFF2-40B4-BE49-F238E27FC236}">
                <a16:creationId xmlns:a16="http://schemas.microsoft.com/office/drawing/2014/main" id="{D602F0B2-AD6B-9B48-89F3-F6695F4DBD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10827-465E-8846-90A6-6572347E71CC}"/>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4219494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4740F-5F1C-004A-8D61-289D32D2D1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C3EC0E-84B0-1242-878D-2E61705A83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9B664-F0C5-184B-B3D7-72B4A3A11B4D}"/>
              </a:ext>
            </a:extLst>
          </p:cNvPr>
          <p:cNvSpPr>
            <a:spLocks noGrp="1"/>
          </p:cNvSpPr>
          <p:nvPr>
            <p:ph type="dt" sz="half" idx="10"/>
          </p:nvPr>
        </p:nvSpPr>
        <p:spPr/>
        <p:txBody>
          <a:bodyPr/>
          <a:lstStyle/>
          <a:p>
            <a:fld id="{587600F5-199C-7440-82DF-49BD86033751}" type="datetimeFigureOut">
              <a:rPr lang="en-US" smtClean="0"/>
              <a:t>8/25/21</a:t>
            </a:fld>
            <a:endParaRPr lang="en-US"/>
          </a:p>
        </p:txBody>
      </p:sp>
      <p:sp>
        <p:nvSpPr>
          <p:cNvPr id="5" name="Footer Placeholder 4">
            <a:extLst>
              <a:ext uri="{FF2B5EF4-FFF2-40B4-BE49-F238E27FC236}">
                <a16:creationId xmlns:a16="http://schemas.microsoft.com/office/drawing/2014/main" id="{C61D04A1-C358-BF44-9F43-804E63082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5589D7-592F-8448-85E5-AD49DA949196}"/>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444611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216323-6857-F54C-84B4-D074972623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184E33-9DE5-8044-96AD-E6A03647BA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F1BD10-7199-CD4E-A70D-6BFBB8D00FF2}"/>
              </a:ext>
            </a:extLst>
          </p:cNvPr>
          <p:cNvSpPr>
            <a:spLocks noGrp="1"/>
          </p:cNvSpPr>
          <p:nvPr>
            <p:ph type="dt" sz="half" idx="10"/>
          </p:nvPr>
        </p:nvSpPr>
        <p:spPr/>
        <p:txBody>
          <a:bodyPr/>
          <a:lstStyle/>
          <a:p>
            <a:fld id="{587600F5-199C-7440-82DF-49BD86033751}" type="datetimeFigureOut">
              <a:rPr lang="en-US" smtClean="0"/>
              <a:t>8/25/21</a:t>
            </a:fld>
            <a:endParaRPr lang="en-US"/>
          </a:p>
        </p:txBody>
      </p:sp>
      <p:sp>
        <p:nvSpPr>
          <p:cNvPr id="5" name="Footer Placeholder 4">
            <a:extLst>
              <a:ext uri="{FF2B5EF4-FFF2-40B4-BE49-F238E27FC236}">
                <a16:creationId xmlns:a16="http://schemas.microsoft.com/office/drawing/2014/main" id="{AFF17EB2-0C42-5E4A-A3B3-085ABAC9A6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1375AA-10EA-8A43-8EE2-3167896236D2}"/>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482734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70001-B610-C64A-A741-055E36150D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94380F-8D8D-0542-BE38-11DAAB8585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1AC8BD-9D9F-F64D-81EF-6FAF4B544063}"/>
              </a:ext>
            </a:extLst>
          </p:cNvPr>
          <p:cNvSpPr>
            <a:spLocks noGrp="1"/>
          </p:cNvSpPr>
          <p:nvPr>
            <p:ph type="dt" sz="half" idx="10"/>
          </p:nvPr>
        </p:nvSpPr>
        <p:spPr/>
        <p:txBody>
          <a:bodyPr/>
          <a:lstStyle/>
          <a:p>
            <a:fld id="{587600F5-199C-7440-82DF-49BD86033751}" type="datetimeFigureOut">
              <a:rPr lang="en-US" smtClean="0"/>
              <a:t>8/25/21</a:t>
            </a:fld>
            <a:endParaRPr lang="en-US"/>
          </a:p>
        </p:txBody>
      </p:sp>
      <p:sp>
        <p:nvSpPr>
          <p:cNvPr id="5" name="Footer Placeholder 4">
            <a:extLst>
              <a:ext uri="{FF2B5EF4-FFF2-40B4-BE49-F238E27FC236}">
                <a16:creationId xmlns:a16="http://schemas.microsoft.com/office/drawing/2014/main" id="{09A33584-566B-6841-804F-1FB4E80370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ED3F7-6C9D-5148-AC26-246EC4491CFC}"/>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3308585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465FB-A55E-C84B-B19F-971AF09BC7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3887E9-9024-DA4A-8542-8989FDF086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BD36EB-438F-F04A-813A-153E0B1B9810}"/>
              </a:ext>
            </a:extLst>
          </p:cNvPr>
          <p:cNvSpPr>
            <a:spLocks noGrp="1"/>
          </p:cNvSpPr>
          <p:nvPr>
            <p:ph type="dt" sz="half" idx="10"/>
          </p:nvPr>
        </p:nvSpPr>
        <p:spPr/>
        <p:txBody>
          <a:bodyPr/>
          <a:lstStyle/>
          <a:p>
            <a:fld id="{587600F5-199C-7440-82DF-49BD86033751}" type="datetimeFigureOut">
              <a:rPr lang="en-US" smtClean="0"/>
              <a:t>8/25/21</a:t>
            </a:fld>
            <a:endParaRPr lang="en-US"/>
          </a:p>
        </p:txBody>
      </p:sp>
      <p:sp>
        <p:nvSpPr>
          <p:cNvPr id="5" name="Footer Placeholder 4">
            <a:extLst>
              <a:ext uri="{FF2B5EF4-FFF2-40B4-BE49-F238E27FC236}">
                <a16:creationId xmlns:a16="http://schemas.microsoft.com/office/drawing/2014/main" id="{F6F9C055-B43E-4646-8CD4-7E696729A2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BD17F8-F452-DB4B-91CE-59DA81788C5F}"/>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558879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5CBC3-1034-3A49-98DA-91D552FFB6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E50566-D7E8-264C-BCA0-5B0BF93E39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194F6F-842B-804B-A059-E2F1074C16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19A8D6-CBD8-5B49-B186-1D291AE195EC}"/>
              </a:ext>
            </a:extLst>
          </p:cNvPr>
          <p:cNvSpPr>
            <a:spLocks noGrp="1"/>
          </p:cNvSpPr>
          <p:nvPr>
            <p:ph type="dt" sz="half" idx="10"/>
          </p:nvPr>
        </p:nvSpPr>
        <p:spPr/>
        <p:txBody>
          <a:bodyPr/>
          <a:lstStyle/>
          <a:p>
            <a:fld id="{587600F5-199C-7440-82DF-49BD86033751}" type="datetimeFigureOut">
              <a:rPr lang="en-US" smtClean="0"/>
              <a:t>8/25/21</a:t>
            </a:fld>
            <a:endParaRPr lang="en-US"/>
          </a:p>
        </p:txBody>
      </p:sp>
      <p:sp>
        <p:nvSpPr>
          <p:cNvPr id="6" name="Footer Placeholder 5">
            <a:extLst>
              <a:ext uri="{FF2B5EF4-FFF2-40B4-BE49-F238E27FC236}">
                <a16:creationId xmlns:a16="http://schemas.microsoft.com/office/drawing/2014/main" id="{FB244545-7A0C-8747-BFE5-3E834F448C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7909BE-DF96-5D40-90C8-04F8A0E1D89E}"/>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806458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C18F5-B0E3-B143-9D47-CCF4DA4282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A8ADEC-3768-CB41-ACC8-691AEBC5F7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B5313A-8AE3-1E42-B50A-470A15BEFD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1754E6-B58F-EF4E-8224-DEFAA13782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3AB8A0-F154-8543-BA09-33E4BD92A6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43A9BB-966B-1C4B-877B-6BD7D9A8067A}"/>
              </a:ext>
            </a:extLst>
          </p:cNvPr>
          <p:cNvSpPr>
            <a:spLocks noGrp="1"/>
          </p:cNvSpPr>
          <p:nvPr>
            <p:ph type="dt" sz="half" idx="10"/>
          </p:nvPr>
        </p:nvSpPr>
        <p:spPr/>
        <p:txBody>
          <a:bodyPr/>
          <a:lstStyle/>
          <a:p>
            <a:fld id="{587600F5-199C-7440-82DF-49BD86033751}" type="datetimeFigureOut">
              <a:rPr lang="en-US" smtClean="0"/>
              <a:t>8/25/21</a:t>
            </a:fld>
            <a:endParaRPr lang="en-US"/>
          </a:p>
        </p:txBody>
      </p:sp>
      <p:sp>
        <p:nvSpPr>
          <p:cNvPr id="8" name="Footer Placeholder 7">
            <a:extLst>
              <a:ext uri="{FF2B5EF4-FFF2-40B4-BE49-F238E27FC236}">
                <a16:creationId xmlns:a16="http://schemas.microsoft.com/office/drawing/2014/main" id="{0D76B314-53C8-1547-B8A5-C1F84F8141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9F7784-FA06-2A43-BF25-6826030BF7BD}"/>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155790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A68E8-739F-6E41-8CB1-8A93ED146B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D6EF19-A8DF-3946-8406-AF5DF078FF00}"/>
              </a:ext>
            </a:extLst>
          </p:cNvPr>
          <p:cNvSpPr>
            <a:spLocks noGrp="1"/>
          </p:cNvSpPr>
          <p:nvPr>
            <p:ph type="dt" sz="half" idx="10"/>
          </p:nvPr>
        </p:nvSpPr>
        <p:spPr/>
        <p:txBody>
          <a:bodyPr/>
          <a:lstStyle/>
          <a:p>
            <a:fld id="{587600F5-199C-7440-82DF-49BD86033751}" type="datetimeFigureOut">
              <a:rPr lang="en-US" smtClean="0"/>
              <a:t>8/25/21</a:t>
            </a:fld>
            <a:endParaRPr lang="en-US"/>
          </a:p>
        </p:txBody>
      </p:sp>
      <p:sp>
        <p:nvSpPr>
          <p:cNvPr id="4" name="Footer Placeholder 3">
            <a:extLst>
              <a:ext uri="{FF2B5EF4-FFF2-40B4-BE49-F238E27FC236}">
                <a16:creationId xmlns:a16="http://schemas.microsoft.com/office/drawing/2014/main" id="{5E64954E-7F41-DB44-BDB5-809BA6D1A7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FCE67B-CAE5-A645-810A-7BFC1AD1EE1F}"/>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958458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3889AB-9E01-2741-9EC8-E64D0DF695DA}"/>
              </a:ext>
            </a:extLst>
          </p:cNvPr>
          <p:cNvSpPr>
            <a:spLocks noGrp="1"/>
          </p:cNvSpPr>
          <p:nvPr>
            <p:ph type="dt" sz="half" idx="10"/>
          </p:nvPr>
        </p:nvSpPr>
        <p:spPr/>
        <p:txBody>
          <a:bodyPr/>
          <a:lstStyle/>
          <a:p>
            <a:fld id="{587600F5-199C-7440-82DF-49BD86033751}" type="datetimeFigureOut">
              <a:rPr lang="en-US" smtClean="0"/>
              <a:t>8/25/21</a:t>
            </a:fld>
            <a:endParaRPr lang="en-US"/>
          </a:p>
        </p:txBody>
      </p:sp>
      <p:sp>
        <p:nvSpPr>
          <p:cNvPr id="3" name="Footer Placeholder 2">
            <a:extLst>
              <a:ext uri="{FF2B5EF4-FFF2-40B4-BE49-F238E27FC236}">
                <a16:creationId xmlns:a16="http://schemas.microsoft.com/office/drawing/2014/main" id="{2BB573B2-EE38-C747-957C-647CBE761C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9FE609-9FAD-9D4C-B38E-C7002AF599DE}"/>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281777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49CB5-1E73-3040-B49C-972697294A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7334B7-906A-384A-99A7-36AF591279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863A03-1BB8-904B-830C-3F52E3B0ED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6F2C40-00C5-2E40-9EF4-C48E8BC3333D}"/>
              </a:ext>
            </a:extLst>
          </p:cNvPr>
          <p:cNvSpPr>
            <a:spLocks noGrp="1"/>
          </p:cNvSpPr>
          <p:nvPr>
            <p:ph type="dt" sz="half" idx="10"/>
          </p:nvPr>
        </p:nvSpPr>
        <p:spPr/>
        <p:txBody>
          <a:bodyPr/>
          <a:lstStyle/>
          <a:p>
            <a:fld id="{587600F5-199C-7440-82DF-49BD86033751}" type="datetimeFigureOut">
              <a:rPr lang="en-US" smtClean="0"/>
              <a:t>8/25/21</a:t>
            </a:fld>
            <a:endParaRPr lang="en-US"/>
          </a:p>
        </p:txBody>
      </p:sp>
      <p:sp>
        <p:nvSpPr>
          <p:cNvPr id="6" name="Footer Placeholder 5">
            <a:extLst>
              <a:ext uri="{FF2B5EF4-FFF2-40B4-BE49-F238E27FC236}">
                <a16:creationId xmlns:a16="http://schemas.microsoft.com/office/drawing/2014/main" id="{A6F3BD48-4F3A-C74B-94C5-E12356FB71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EB4644-343A-C247-A1C5-5B872A25A126}"/>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055124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1E9DE-CE6E-C947-838C-A8F870B90A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F0960C-0219-6E40-9E27-0EB5392798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84F7AE-FF0E-ED48-9F14-FB4C752234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F1EFAB-F79D-194D-AB2A-B6248EA8FC63}"/>
              </a:ext>
            </a:extLst>
          </p:cNvPr>
          <p:cNvSpPr>
            <a:spLocks noGrp="1"/>
          </p:cNvSpPr>
          <p:nvPr>
            <p:ph type="dt" sz="half" idx="10"/>
          </p:nvPr>
        </p:nvSpPr>
        <p:spPr/>
        <p:txBody>
          <a:bodyPr/>
          <a:lstStyle/>
          <a:p>
            <a:fld id="{587600F5-199C-7440-82DF-49BD86033751}" type="datetimeFigureOut">
              <a:rPr lang="en-US" smtClean="0"/>
              <a:t>8/25/21</a:t>
            </a:fld>
            <a:endParaRPr lang="en-US"/>
          </a:p>
        </p:txBody>
      </p:sp>
      <p:sp>
        <p:nvSpPr>
          <p:cNvPr id="6" name="Footer Placeholder 5">
            <a:extLst>
              <a:ext uri="{FF2B5EF4-FFF2-40B4-BE49-F238E27FC236}">
                <a16:creationId xmlns:a16="http://schemas.microsoft.com/office/drawing/2014/main" id="{11781DF5-E77E-3F47-9F6C-9069ED2014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63FBCA-18B1-C64F-8103-B6180DA84573}"/>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807986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7EBCB7-B0FD-724C-83DF-CF59E50010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693DC2-08FA-6443-B18C-5BFE7550D1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1BD51A-1CB7-E74C-8E08-FFB22224DC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7600F5-199C-7440-82DF-49BD86033751}" type="datetimeFigureOut">
              <a:rPr lang="en-US" smtClean="0"/>
              <a:t>8/25/21</a:t>
            </a:fld>
            <a:endParaRPr lang="en-US"/>
          </a:p>
        </p:txBody>
      </p:sp>
      <p:sp>
        <p:nvSpPr>
          <p:cNvPr id="5" name="Footer Placeholder 4">
            <a:extLst>
              <a:ext uri="{FF2B5EF4-FFF2-40B4-BE49-F238E27FC236}">
                <a16:creationId xmlns:a16="http://schemas.microsoft.com/office/drawing/2014/main" id="{4E1EA122-4EBB-6D42-B890-26711A6F3D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083E83-B569-3F4C-A3AA-9B922BF96E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1E93FF-18B3-3D48-BF07-E6FCB4F455CF}" type="slidenum">
              <a:rPr lang="en-US" smtClean="0"/>
              <a:t>‹#›</a:t>
            </a:fld>
            <a:endParaRPr lang="en-US"/>
          </a:p>
        </p:txBody>
      </p:sp>
    </p:spTree>
    <p:extLst>
      <p:ext uri="{BB962C8B-B14F-4D97-AF65-F5344CB8AC3E}">
        <p14:creationId xmlns:p14="http://schemas.microsoft.com/office/powerpoint/2010/main" val="1142572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2.png"/><Relationship Id="rId7" Type="http://schemas.openxmlformats.org/officeDocument/2006/relationships/image" Target="../media/image6.tiff"/><Relationship Id="rId2" Type="http://schemas.openxmlformats.org/officeDocument/2006/relationships/image" Target="../media/image1.tiff"/><Relationship Id="rId1" Type="http://schemas.openxmlformats.org/officeDocument/2006/relationships/slideLayout" Target="../slideLayouts/slideLayout2.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tiff"/><Relationship Id="rId9" Type="http://schemas.openxmlformats.org/officeDocument/2006/relationships/image" Target="../media/image8.tiff"/></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D0E2B-22FA-B144-B418-9C8B126E9406}"/>
              </a:ext>
            </a:extLst>
          </p:cNvPr>
          <p:cNvSpPr>
            <a:spLocks noGrp="1"/>
          </p:cNvSpPr>
          <p:nvPr>
            <p:ph type="ctrTitle"/>
          </p:nvPr>
        </p:nvSpPr>
        <p:spPr/>
        <p:txBody>
          <a:bodyPr>
            <a:normAutofit/>
          </a:bodyPr>
          <a:lstStyle/>
          <a:p>
            <a:r>
              <a:rPr lang="en-US" sz="8000" b="1" dirty="0"/>
              <a:t>Edexcel IGCSE History</a:t>
            </a:r>
            <a:br>
              <a:rPr lang="en-US" sz="8000" b="1" dirty="0"/>
            </a:br>
            <a:r>
              <a:rPr lang="en-US" sz="8000" b="1" dirty="0"/>
              <a:t>P2: Breadth Study B1</a:t>
            </a:r>
          </a:p>
        </p:txBody>
      </p:sp>
      <p:sp>
        <p:nvSpPr>
          <p:cNvPr id="3" name="Subtitle 2">
            <a:extLst>
              <a:ext uri="{FF2B5EF4-FFF2-40B4-BE49-F238E27FC236}">
                <a16:creationId xmlns:a16="http://schemas.microsoft.com/office/drawing/2014/main" id="{131ED3F2-BBC7-9F40-B942-F2CBD4778B09}"/>
              </a:ext>
            </a:extLst>
          </p:cNvPr>
          <p:cNvSpPr>
            <a:spLocks noGrp="1"/>
          </p:cNvSpPr>
          <p:nvPr>
            <p:ph type="subTitle" idx="1"/>
          </p:nvPr>
        </p:nvSpPr>
        <p:spPr/>
        <p:txBody>
          <a:bodyPr>
            <a:noAutofit/>
          </a:bodyPr>
          <a:lstStyle/>
          <a:p>
            <a:r>
              <a:rPr lang="en-US" sz="6000" dirty="0">
                <a:solidFill>
                  <a:srgbClr val="FF0000"/>
                </a:solidFill>
              </a:rPr>
              <a:t>Changes in Medicine, </a:t>
            </a:r>
          </a:p>
          <a:p>
            <a:r>
              <a:rPr lang="en-US" sz="6000" dirty="0">
                <a:solidFill>
                  <a:srgbClr val="FF0000"/>
                </a:solidFill>
              </a:rPr>
              <a:t>1848-1948</a:t>
            </a:r>
          </a:p>
        </p:txBody>
      </p:sp>
    </p:spTree>
    <p:extLst>
      <p:ext uri="{BB962C8B-B14F-4D97-AF65-F5344CB8AC3E}">
        <p14:creationId xmlns:p14="http://schemas.microsoft.com/office/powerpoint/2010/main" val="2949502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p:txBody>
          <a:bodyPr>
            <a:noAutofit/>
          </a:bodyPr>
          <a:lstStyle/>
          <a:p>
            <a:pPr algn="ctr"/>
            <a:r>
              <a:rPr lang="en-US" sz="9600" b="1" u="sng" dirty="0"/>
              <a:t>Activity 7</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315310" y="1825624"/>
            <a:ext cx="11571890" cy="4798459"/>
          </a:xfrm>
        </p:spPr>
        <p:txBody>
          <a:bodyPr>
            <a:normAutofit/>
          </a:bodyPr>
          <a:lstStyle/>
          <a:p>
            <a:pPr marL="0" indent="0" algn="ctr">
              <a:buNone/>
            </a:pPr>
            <a:r>
              <a:rPr lang="en-US" sz="7200" dirty="0"/>
              <a:t>Why would the conditions </a:t>
            </a:r>
          </a:p>
          <a:p>
            <a:pPr marL="0" indent="0" algn="ctr">
              <a:buNone/>
            </a:pPr>
            <a:r>
              <a:rPr lang="en-US" sz="7200" dirty="0"/>
              <a:t>in ‘</a:t>
            </a:r>
            <a:r>
              <a:rPr lang="en-US" sz="7200" b="1" dirty="0"/>
              <a:t>A Court for King Cholera</a:t>
            </a:r>
            <a:r>
              <a:rPr lang="en-US" sz="7200" dirty="0"/>
              <a:t>’ make the miasma explanation of </a:t>
            </a:r>
            <a:r>
              <a:rPr lang="en-US" sz="7200"/>
              <a:t>local authorities seem </a:t>
            </a:r>
            <a:r>
              <a:rPr lang="en-US" sz="7200" dirty="0"/>
              <a:t>true?</a:t>
            </a:r>
          </a:p>
        </p:txBody>
      </p:sp>
    </p:spTree>
    <p:extLst>
      <p:ext uri="{BB962C8B-B14F-4D97-AF65-F5344CB8AC3E}">
        <p14:creationId xmlns:p14="http://schemas.microsoft.com/office/powerpoint/2010/main" val="15996605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79EADD-75E3-3246-821B-1F5903947C3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1062770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01636" y="201002"/>
            <a:ext cx="11469189" cy="1325563"/>
          </a:xfrm>
        </p:spPr>
        <p:txBody>
          <a:bodyPr/>
          <a:lstStyle/>
          <a:p>
            <a:r>
              <a:rPr lang="en-US" b="1" dirty="0">
                <a:solidFill>
                  <a:srgbClr val="7030A0"/>
                </a:solidFill>
              </a:rPr>
              <a:t>(d) Problems &amp; Improvements in Public Health</a:t>
            </a:r>
          </a:p>
        </p:txBody>
      </p:sp>
      <p:sp>
        <p:nvSpPr>
          <p:cNvPr id="7" name="Content Placeholder 2">
            <a:extLst>
              <a:ext uri="{FF2B5EF4-FFF2-40B4-BE49-F238E27FC236}">
                <a16:creationId xmlns:a16="http://schemas.microsoft.com/office/drawing/2014/main" id="{98273BA6-3CC3-444A-9966-2258B8749DDE}"/>
              </a:ext>
            </a:extLst>
          </p:cNvPr>
          <p:cNvSpPr>
            <a:spLocks noGrp="1"/>
          </p:cNvSpPr>
          <p:nvPr>
            <p:ph idx="1"/>
          </p:nvPr>
        </p:nvSpPr>
        <p:spPr>
          <a:xfrm>
            <a:off x="492433" y="1497505"/>
            <a:ext cx="6750150" cy="5232519"/>
          </a:xfrm>
        </p:spPr>
        <p:txBody>
          <a:bodyPr>
            <a:normAutofit/>
          </a:bodyPr>
          <a:lstStyle/>
          <a:p>
            <a:pPr marL="0" indent="0">
              <a:buNone/>
            </a:pPr>
            <a:r>
              <a:rPr lang="en-US" dirty="0"/>
              <a:t>A Government Report into the 1832 cholera epidemic in Leeds, carried out by Dr. Robert Baker, found a link between the disease &amp; living standards in the poor parts of the city:</a:t>
            </a:r>
          </a:p>
          <a:p>
            <a:r>
              <a:rPr lang="en-US" b="1" dirty="0">
                <a:solidFill>
                  <a:srgbClr val="FF0000"/>
                </a:solidFill>
              </a:rPr>
              <a:t>Streets were bare earth</a:t>
            </a:r>
            <a:r>
              <a:rPr lang="en-US" dirty="0"/>
              <a:t>, so they became muddy &amp; diseases collected in the mud.</a:t>
            </a:r>
          </a:p>
          <a:p>
            <a:r>
              <a:rPr lang="en-US" b="1" dirty="0">
                <a:solidFill>
                  <a:srgbClr val="FF0000"/>
                </a:solidFill>
              </a:rPr>
              <a:t>19 streets did not have a sewer </a:t>
            </a:r>
            <a:r>
              <a:rPr lang="en-US" dirty="0"/>
              <a:t>&amp; another 10 streets only had a sewer for half-streets.</a:t>
            </a:r>
          </a:p>
          <a:p>
            <a:r>
              <a:rPr lang="en-US" b="1" dirty="0">
                <a:solidFill>
                  <a:srgbClr val="FF0000"/>
                </a:solidFill>
              </a:rPr>
              <a:t>Stagnant water </a:t>
            </a:r>
            <a:r>
              <a:rPr lang="en-US" dirty="0"/>
              <a:t>created offensive smells.</a:t>
            </a:r>
          </a:p>
          <a:p>
            <a:r>
              <a:rPr lang="en-US" b="1" dirty="0">
                <a:solidFill>
                  <a:srgbClr val="FF0000"/>
                </a:solidFill>
              </a:rPr>
              <a:t>Human excrement was collected to sell to farmers </a:t>
            </a:r>
            <a:r>
              <a:rPr lang="en-US" dirty="0"/>
              <a:t>and dung-heaps were often huge. One yard in Leeds held 75 cart-loads!</a:t>
            </a:r>
          </a:p>
        </p:txBody>
      </p:sp>
      <p:pic>
        <p:nvPicPr>
          <p:cNvPr id="3" name="Picture 2">
            <a:extLst>
              <a:ext uri="{FF2B5EF4-FFF2-40B4-BE49-F238E27FC236}">
                <a16:creationId xmlns:a16="http://schemas.microsoft.com/office/drawing/2014/main" id="{D3AC7FE6-1580-D34B-A0D4-66CD200FD097}"/>
              </a:ext>
            </a:extLst>
          </p:cNvPr>
          <p:cNvPicPr>
            <a:picLocks noChangeAspect="1"/>
          </p:cNvPicPr>
          <p:nvPr/>
        </p:nvPicPr>
        <p:blipFill>
          <a:blip r:embed="rId2"/>
          <a:stretch>
            <a:fillRect/>
          </a:stretch>
        </p:blipFill>
        <p:spPr>
          <a:xfrm>
            <a:off x="7533379" y="1497505"/>
            <a:ext cx="4137446" cy="5130433"/>
          </a:xfrm>
          <a:prstGeom prst="rect">
            <a:avLst/>
          </a:prstGeom>
        </p:spPr>
      </p:pic>
    </p:spTree>
    <p:extLst>
      <p:ext uri="{BB962C8B-B14F-4D97-AF65-F5344CB8AC3E}">
        <p14:creationId xmlns:p14="http://schemas.microsoft.com/office/powerpoint/2010/main" val="639490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01636" y="201002"/>
            <a:ext cx="11469189" cy="1325563"/>
          </a:xfrm>
        </p:spPr>
        <p:txBody>
          <a:bodyPr/>
          <a:lstStyle/>
          <a:p>
            <a:r>
              <a:rPr lang="en-US" b="1" dirty="0">
                <a:solidFill>
                  <a:srgbClr val="7030A0"/>
                </a:solidFill>
              </a:rPr>
              <a:t>(d) Problems &amp; Improvements in Public Health</a:t>
            </a:r>
          </a:p>
        </p:txBody>
      </p:sp>
      <p:sp>
        <p:nvSpPr>
          <p:cNvPr id="7" name="Content Placeholder 2">
            <a:extLst>
              <a:ext uri="{FF2B5EF4-FFF2-40B4-BE49-F238E27FC236}">
                <a16:creationId xmlns:a16="http://schemas.microsoft.com/office/drawing/2014/main" id="{98273BA6-3CC3-444A-9966-2258B8749DDE}"/>
              </a:ext>
            </a:extLst>
          </p:cNvPr>
          <p:cNvSpPr>
            <a:spLocks noGrp="1"/>
          </p:cNvSpPr>
          <p:nvPr>
            <p:ph idx="1"/>
          </p:nvPr>
        </p:nvSpPr>
        <p:spPr>
          <a:xfrm>
            <a:off x="3329354" y="1863969"/>
            <a:ext cx="8766519" cy="4793029"/>
          </a:xfrm>
        </p:spPr>
        <p:txBody>
          <a:bodyPr>
            <a:normAutofit/>
          </a:bodyPr>
          <a:lstStyle/>
          <a:p>
            <a:pPr marL="0" indent="0">
              <a:buNone/>
            </a:pPr>
            <a:r>
              <a:rPr lang="en-US" b="1" dirty="0">
                <a:solidFill>
                  <a:srgbClr val="FF0000"/>
                </a:solidFill>
              </a:rPr>
              <a:t>Edwin Chadwick </a:t>
            </a:r>
            <a:r>
              <a:rPr lang="en-US" dirty="0"/>
              <a:t>was originally involved with Workhouses (where poor people were sent when too old or too ill to support themselves) and was familiar with rate-payers’ complaints that the Workhouses were financed from tax.  Chadwick published a Report in 1842 called </a:t>
            </a:r>
            <a:r>
              <a:rPr lang="en-US" b="1" dirty="0">
                <a:solidFill>
                  <a:srgbClr val="FF0000"/>
                </a:solidFill>
              </a:rPr>
              <a:t>‘The Sanitary Conditions of the </a:t>
            </a:r>
            <a:r>
              <a:rPr lang="en-US" b="1" dirty="0" err="1">
                <a:solidFill>
                  <a:srgbClr val="FF0000"/>
                </a:solidFill>
              </a:rPr>
              <a:t>Labouring</a:t>
            </a:r>
            <a:r>
              <a:rPr lang="en-US" b="1" dirty="0">
                <a:solidFill>
                  <a:srgbClr val="FF0000"/>
                </a:solidFill>
              </a:rPr>
              <a:t> Classes’</a:t>
            </a:r>
            <a:r>
              <a:rPr lang="en-US" dirty="0"/>
              <a:t> which suggested that rate-payments would be better spent on improving housing &amp; living conditions to keep the poor healthy. He argued that, rather than letting the poor die in dreadful conditions or end up in the Workhouse, the poor could enjoy better lives and drain the public purse less if they had access to </a:t>
            </a:r>
            <a:r>
              <a:rPr lang="en-US" b="1" dirty="0">
                <a:solidFill>
                  <a:srgbClr val="FF0000"/>
                </a:solidFill>
              </a:rPr>
              <a:t>clean water</a:t>
            </a:r>
            <a:r>
              <a:rPr lang="en-US" dirty="0"/>
              <a:t>, had </a:t>
            </a:r>
            <a:r>
              <a:rPr lang="en-US" b="1" dirty="0">
                <a:solidFill>
                  <a:srgbClr val="FF0000"/>
                </a:solidFill>
              </a:rPr>
              <a:t>rubbish removed </a:t>
            </a:r>
            <a:r>
              <a:rPr lang="en-US" dirty="0"/>
              <a:t>+ </a:t>
            </a:r>
            <a:r>
              <a:rPr lang="en-US" b="1" dirty="0">
                <a:solidFill>
                  <a:srgbClr val="FF0000"/>
                </a:solidFill>
              </a:rPr>
              <a:t>sewers</a:t>
            </a:r>
            <a:r>
              <a:rPr lang="en-US" dirty="0"/>
              <a:t>.</a:t>
            </a:r>
          </a:p>
        </p:txBody>
      </p:sp>
      <p:pic>
        <p:nvPicPr>
          <p:cNvPr id="4" name="Picture 3">
            <a:extLst>
              <a:ext uri="{FF2B5EF4-FFF2-40B4-BE49-F238E27FC236}">
                <a16:creationId xmlns:a16="http://schemas.microsoft.com/office/drawing/2014/main" id="{BE434A02-5B75-8847-B7C5-E712F007EBAB}"/>
              </a:ext>
            </a:extLst>
          </p:cNvPr>
          <p:cNvPicPr>
            <a:picLocks noChangeAspect="1"/>
          </p:cNvPicPr>
          <p:nvPr/>
        </p:nvPicPr>
        <p:blipFill>
          <a:blip r:embed="rId2"/>
          <a:stretch>
            <a:fillRect/>
          </a:stretch>
        </p:blipFill>
        <p:spPr>
          <a:xfrm>
            <a:off x="96127" y="1863969"/>
            <a:ext cx="3145203" cy="4735086"/>
          </a:xfrm>
          <a:prstGeom prst="rect">
            <a:avLst/>
          </a:prstGeom>
        </p:spPr>
      </p:pic>
    </p:spTree>
    <p:extLst>
      <p:ext uri="{BB962C8B-B14F-4D97-AF65-F5344CB8AC3E}">
        <p14:creationId xmlns:p14="http://schemas.microsoft.com/office/powerpoint/2010/main" val="14070428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01636" y="201002"/>
            <a:ext cx="11469189" cy="1325563"/>
          </a:xfrm>
        </p:spPr>
        <p:txBody>
          <a:bodyPr/>
          <a:lstStyle/>
          <a:p>
            <a:r>
              <a:rPr lang="en-US" b="1" dirty="0">
                <a:solidFill>
                  <a:srgbClr val="7030A0"/>
                </a:solidFill>
              </a:rPr>
              <a:t>(d) Problems &amp; Improvements in Public Health</a:t>
            </a:r>
          </a:p>
        </p:txBody>
      </p:sp>
      <p:sp>
        <p:nvSpPr>
          <p:cNvPr id="7" name="Content Placeholder 2">
            <a:extLst>
              <a:ext uri="{FF2B5EF4-FFF2-40B4-BE49-F238E27FC236}">
                <a16:creationId xmlns:a16="http://schemas.microsoft.com/office/drawing/2014/main" id="{98273BA6-3CC3-444A-9966-2258B8749DDE}"/>
              </a:ext>
            </a:extLst>
          </p:cNvPr>
          <p:cNvSpPr>
            <a:spLocks noGrp="1"/>
          </p:cNvSpPr>
          <p:nvPr>
            <p:ph idx="1"/>
          </p:nvPr>
        </p:nvSpPr>
        <p:spPr>
          <a:xfrm>
            <a:off x="35281" y="1526565"/>
            <a:ext cx="8088811" cy="5130433"/>
          </a:xfrm>
        </p:spPr>
        <p:txBody>
          <a:bodyPr>
            <a:normAutofit/>
          </a:bodyPr>
          <a:lstStyle/>
          <a:p>
            <a:pPr marL="0" indent="0">
              <a:buNone/>
            </a:pPr>
            <a:r>
              <a:rPr lang="en-US" dirty="0"/>
              <a:t>Even though Chadwick’s ideas gained little support after 1842, further cholera epidemics (affecting the Middle &amp; Upper classes) drew attention to the issue  of hygiene. The Government finally responded to Chadwick’s Report with the </a:t>
            </a:r>
            <a:r>
              <a:rPr lang="en-US" b="1" dirty="0">
                <a:solidFill>
                  <a:srgbClr val="FF0000"/>
                </a:solidFill>
              </a:rPr>
              <a:t>1848 Public Health Act</a:t>
            </a:r>
            <a:r>
              <a:rPr lang="en-US" dirty="0"/>
              <a:t>:</a:t>
            </a:r>
          </a:p>
          <a:p>
            <a:r>
              <a:rPr lang="en-US" dirty="0"/>
              <a:t>A </a:t>
            </a:r>
            <a:r>
              <a:rPr lang="en-US" b="1" dirty="0">
                <a:solidFill>
                  <a:srgbClr val="0070C0"/>
                </a:solidFill>
              </a:rPr>
              <a:t>General Board of Health </a:t>
            </a:r>
            <a:r>
              <a:rPr lang="en-US" dirty="0"/>
              <a:t>was set up</a:t>
            </a:r>
          </a:p>
          <a:p>
            <a:r>
              <a:rPr lang="en-US" dirty="0"/>
              <a:t>Towns also set up their own Boards of Health; employing a </a:t>
            </a:r>
            <a:r>
              <a:rPr lang="en-US" b="1" dirty="0">
                <a:solidFill>
                  <a:srgbClr val="0070C0"/>
                </a:solidFill>
              </a:rPr>
              <a:t>Medical Officer</a:t>
            </a:r>
            <a:r>
              <a:rPr lang="en-US" dirty="0"/>
              <a:t>, organized </a:t>
            </a:r>
            <a:r>
              <a:rPr lang="en-US" b="1" dirty="0">
                <a:solidFill>
                  <a:srgbClr val="0070C0"/>
                </a:solidFill>
              </a:rPr>
              <a:t>rubbish removal</a:t>
            </a:r>
            <a:r>
              <a:rPr lang="en-US" dirty="0"/>
              <a:t> &amp; built a </a:t>
            </a:r>
            <a:r>
              <a:rPr lang="en-US" b="1" dirty="0">
                <a:solidFill>
                  <a:srgbClr val="0070C0"/>
                </a:solidFill>
              </a:rPr>
              <a:t>sewer system</a:t>
            </a:r>
            <a:r>
              <a:rPr lang="en-US" dirty="0"/>
              <a:t>.</a:t>
            </a:r>
          </a:p>
          <a:p>
            <a:r>
              <a:rPr lang="en-US" dirty="0"/>
              <a:t>3 </a:t>
            </a:r>
            <a:r>
              <a:rPr lang="en-US" b="1" dirty="0">
                <a:solidFill>
                  <a:srgbClr val="FF0000"/>
                </a:solidFill>
              </a:rPr>
              <a:t>Commissioners</a:t>
            </a:r>
            <a:r>
              <a:rPr lang="en-US" dirty="0"/>
              <a:t> were appointed to oversee each Town Board of Health and a </a:t>
            </a:r>
            <a:r>
              <a:rPr lang="en-US" b="1" dirty="0">
                <a:solidFill>
                  <a:srgbClr val="FF0000"/>
                </a:solidFill>
              </a:rPr>
              <a:t>London Metropolitan Commission of Sewers </a:t>
            </a:r>
            <a:r>
              <a:rPr lang="en-US" dirty="0"/>
              <a:t>was appointed for 1848-49.</a:t>
            </a:r>
          </a:p>
        </p:txBody>
      </p:sp>
      <p:pic>
        <p:nvPicPr>
          <p:cNvPr id="6" name="Picture 2" descr="Edwin Chadwick Biography">
            <a:extLst>
              <a:ext uri="{FF2B5EF4-FFF2-40B4-BE49-F238E27FC236}">
                <a16:creationId xmlns:a16="http://schemas.microsoft.com/office/drawing/2014/main" id="{1C618427-D503-0545-B2CB-F338EE2BE4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4124" y="1620348"/>
            <a:ext cx="4372596" cy="5036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2804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01636" y="201002"/>
            <a:ext cx="11469189" cy="1325563"/>
          </a:xfrm>
        </p:spPr>
        <p:txBody>
          <a:bodyPr/>
          <a:lstStyle/>
          <a:p>
            <a:r>
              <a:rPr lang="en-US" b="1" dirty="0">
                <a:solidFill>
                  <a:srgbClr val="7030A0"/>
                </a:solidFill>
              </a:rPr>
              <a:t>(d) Problems &amp; Improvements in Public Health</a:t>
            </a:r>
          </a:p>
        </p:txBody>
      </p:sp>
      <p:sp>
        <p:nvSpPr>
          <p:cNvPr id="7" name="Content Placeholder 2">
            <a:extLst>
              <a:ext uri="{FF2B5EF4-FFF2-40B4-BE49-F238E27FC236}">
                <a16:creationId xmlns:a16="http://schemas.microsoft.com/office/drawing/2014/main" id="{98273BA6-3CC3-444A-9966-2258B8749DDE}"/>
              </a:ext>
            </a:extLst>
          </p:cNvPr>
          <p:cNvSpPr>
            <a:spLocks noGrp="1"/>
          </p:cNvSpPr>
          <p:nvPr>
            <p:ph idx="1"/>
          </p:nvPr>
        </p:nvSpPr>
        <p:spPr>
          <a:xfrm>
            <a:off x="4163636" y="1526565"/>
            <a:ext cx="7924801" cy="5130433"/>
          </a:xfrm>
        </p:spPr>
        <p:txBody>
          <a:bodyPr>
            <a:normAutofit/>
          </a:bodyPr>
          <a:lstStyle/>
          <a:p>
            <a:pPr marL="0" indent="0">
              <a:buNone/>
            </a:pPr>
            <a:r>
              <a:rPr lang="en-US" dirty="0"/>
              <a:t>The impact of the 1848 Public Health Act was limited. Firstly, the terms of the Act were </a:t>
            </a:r>
            <a:r>
              <a:rPr lang="en-US" b="1" dirty="0">
                <a:solidFill>
                  <a:srgbClr val="FF0000"/>
                </a:solidFill>
              </a:rPr>
              <a:t>temporary</a:t>
            </a:r>
            <a:r>
              <a:rPr lang="en-US" dirty="0"/>
              <a:t> – the Board of Health was only to last 5 years, so ended in 1854. Next, more importantly, the Act </a:t>
            </a:r>
            <a:r>
              <a:rPr lang="en-US" b="1" u="sng" dirty="0"/>
              <a:t>allowed</a:t>
            </a:r>
            <a:r>
              <a:rPr lang="en-US" dirty="0"/>
              <a:t> local authorities to improve conditions – </a:t>
            </a:r>
            <a:r>
              <a:rPr lang="en-US" b="1" dirty="0">
                <a:solidFill>
                  <a:srgbClr val="FF0000"/>
                </a:solidFill>
              </a:rPr>
              <a:t>but it was not compulsory</a:t>
            </a:r>
            <a:r>
              <a:rPr lang="en-US" dirty="0"/>
              <a:t>, so many simply saved money + took no action at all. Chadwick, himself, was also a problem. He was </a:t>
            </a:r>
            <a:r>
              <a:rPr lang="en-US" b="1" dirty="0">
                <a:solidFill>
                  <a:srgbClr val="FF0000"/>
                </a:solidFill>
              </a:rPr>
              <a:t>arrogant </a:t>
            </a:r>
            <a:r>
              <a:rPr lang="en-US" dirty="0"/>
              <a:t>and </a:t>
            </a:r>
            <a:r>
              <a:rPr lang="en-US" b="1" dirty="0">
                <a:solidFill>
                  <a:srgbClr val="FF0000"/>
                </a:solidFill>
              </a:rPr>
              <a:t>aggressive</a:t>
            </a:r>
            <a:r>
              <a:rPr lang="en-US" dirty="0"/>
              <a:t>, so people were less likely to listen to him … even after over 50,000 people died during the cholera epidemic 1848-49 … the pace of change was painfully slow. The general public also opposed the increasing taxes to help the poor – especially with no ‘proof’ diseases linked to hygiene!</a:t>
            </a:r>
          </a:p>
        </p:txBody>
      </p:sp>
      <p:pic>
        <p:nvPicPr>
          <p:cNvPr id="6" name="Picture 2" descr="Public Health Act, 1848, cartoon - Stock Image - C026/2979 - Science Photo  Library">
            <a:extLst>
              <a:ext uri="{FF2B5EF4-FFF2-40B4-BE49-F238E27FC236}">
                <a16:creationId xmlns:a16="http://schemas.microsoft.com/office/drawing/2014/main" id="{F506990A-E767-A34E-90E5-294226D4EA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3875"/>
          <a:stretch/>
        </p:blipFill>
        <p:spPr bwMode="auto">
          <a:xfrm>
            <a:off x="201636" y="1526565"/>
            <a:ext cx="3962000" cy="5130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3918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p:txBody>
          <a:bodyPr>
            <a:noAutofit/>
          </a:bodyPr>
          <a:lstStyle/>
          <a:p>
            <a:pPr algn="ctr"/>
            <a:r>
              <a:rPr lang="en-US" sz="9600" b="1" u="sng" dirty="0"/>
              <a:t>Activity 8</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315310" y="1825624"/>
            <a:ext cx="11571890" cy="4798459"/>
          </a:xfrm>
        </p:spPr>
        <p:txBody>
          <a:bodyPr>
            <a:normAutofit lnSpcReduction="10000"/>
          </a:bodyPr>
          <a:lstStyle/>
          <a:p>
            <a:pPr marL="0" indent="0" algn="ctr">
              <a:buNone/>
            </a:pPr>
            <a:r>
              <a:rPr lang="en-US" sz="7200" b="1" dirty="0"/>
              <a:t>Edwin Chadwick was not        a doctor &amp; had no medical background. </a:t>
            </a:r>
            <a:r>
              <a:rPr lang="en-US" sz="7200" dirty="0"/>
              <a:t>Why was he involved in such important medical issues in the 1840s?</a:t>
            </a:r>
          </a:p>
        </p:txBody>
      </p:sp>
    </p:spTree>
    <p:extLst>
      <p:ext uri="{BB962C8B-B14F-4D97-AF65-F5344CB8AC3E}">
        <p14:creationId xmlns:p14="http://schemas.microsoft.com/office/powerpoint/2010/main" val="1021999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1B4185-166B-544D-9C2E-BD544514A10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7485675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p:txBody>
          <a:bodyPr>
            <a:noAutofit/>
          </a:bodyPr>
          <a:lstStyle/>
          <a:p>
            <a:pPr algn="ctr"/>
            <a:r>
              <a:rPr lang="en-US" sz="9600" b="1" u="sng" dirty="0"/>
              <a:t>Activity 9</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315310" y="1825624"/>
            <a:ext cx="11571890" cy="4798459"/>
          </a:xfrm>
        </p:spPr>
        <p:txBody>
          <a:bodyPr>
            <a:normAutofit lnSpcReduction="10000"/>
          </a:bodyPr>
          <a:lstStyle/>
          <a:p>
            <a:pPr marL="0" indent="0" algn="ctr">
              <a:buNone/>
            </a:pPr>
            <a:r>
              <a:rPr lang="en-US" sz="7200" b="1" dirty="0"/>
              <a:t>Edwin Chadwick’s ideas were sensible solutions to the epidemics of the 1840s. </a:t>
            </a:r>
          </a:p>
          <a:p>
            <a:pPr marL="0" indent="0" algn="ctr">
              <a:buNone/>
            </a:pPr>
            <a:r>
              <a:rPr lang="en-US" sz="7200" dirty="0"/>
              <a:t>Why were these ideas only partially implemented?</a:t>
            </a:r>
          </a:p>
        </p:txBody>
      </p:sp>
    </p:spTree>
    <p:extLst>
      <p:ext uri="{BB962C8B-B14F-4D97-AF65-F5344CB8AC3E}">
        <p14:creationId xmlns:p14="http://schemas.microsoft.com/office/powerpoint/2010/main" val="4092546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CD95DD-D4A9-0048-A4A0-69FB791A142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475482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F03915-0292-4441-B846-B2337FA105C9}"/>
              </a:ext>
            </a:extLst>
          </p:cNvPr>
          <p:cNvPicPr>
            <a:picLocks noChangeAspect="1"/>
          </p:cNvPicPr>
          <p:nvPr/>
        </p:nvPicPr>
        <p:blipFill>
          <a:blip r:embed="rId2"/>
          <a:stretch>
            <a:fillRect/>
          </a:stretch>
        </p:blipFill>
        <p:spPr>
          <a:xfrm>
            <a:off x="7629982" y="103659"/>
            <a:ext cx="4432300" cy="3325340"/>
          </a:xfrm>
          <a:prstGeom prst="rect">
            <a:avLst/>
          </a:prstGeom>
        </p:spPr>
      </p:pic>
      <p:pic>
        <p:nvPicPr>
          <p:cNvPr id="9" name="Picture 8">
            <a:extLst>
              <a:ext uri="{FF2B5EF4-FFF2-40B4-BE49-F238E27FC236}">
                <a16:creationId xmlns:a16="http://schemas.microsoft.com/office/drawing/2014/main" id="{AD716692-9DAD-A742-98C8-F3185598292F}"/>
              </a:ext>
            </a:extLst>
          </p:cNvPr>
          <p:cNvPicPr>
            <a:picLocks noChangeAspect="1"/>
          </p:cNvPicPr>
          <p:nvPr/>
        </p:nvPicPr>
        <p:blipFill>
          <a:blip r:embed="rId3"/>
          <a:stretch>
            <a:fillRect/>
          </a:stretch>
        </p:blipFill>
        <p:spPr>
          <a:xfrm>
            <a:off x="9012202" y="3553920"/>
            <a:ext cx="3050080" cy="3050080"/>
          </a:xfrm>
          <a:prstGeom prst="rect">
            <a:avLst/>
          </a:prstGeom>
        </p:spPr>
      </p:pic>
      <p:pic>
        <p:nvPicPr>
          <p:cNvPr id="2" name="Picture 1">
            <a:extLst>
              <a:ext uri="{FF2B5EF4-FFF2-40B4-BE49-F238E27FC236}">
                <a16:creationId xmlns:a16="http://schemas.microsoft.com/office/drawing/2014/main" id="{B60F0666-2C0A-6A41-81DD-EC9738E2FBBD}"/>
              </a:ext>
            </a:extLst>
          </p:cNvPr>
          <p:cNvPicPr>
            <a:picLocks noChangeAspect="1"/>
          </p:cNvPicPr>
          <p:nvPr/>
        </p:nvPicPr>
        <p:blipFill>
          <a:blip r:embed="rId4"/>
          <a:stretch>
            <a:fillRect/>
          </a:stretch>
        </p:blipFill>
        <p:spPr>
          <a:xfrm>
            <a:off x="4164405" y="3429000"/>
            <a:ext cx="5246242" cy="3429000"/>
          </a:xfrm>
          <a:prstGeom prst="rect">
            <a:avLst/>
          </a:prstGeom>
        </p:spPr>
      </p:pic>
      <p:pic>
        <p:nvPicPr>
          <p:cNvPr id="10" name="Picture 9">
            <a:extLst>
              <a:ext uri="{FF2B5EF4-FFF2-40B4-BE49-F238E27FC236}">
                <a16:creationId xmlns:a16="http://schemas.microsoft.com/office/drawing/2014/main" id="{CC88F83F-9BDD-5F4C-9E14-610BDD363E25}"/>
              </a:ext>
            </a:extLst>
          </p:cNvPr>
          <p:cNvPicPr>
            <a:picLocks noChangeAspect="1"/>
          </p:cNvPicPr>
          <p:nvPr/>
        </p:nvPicPr>
        <p:blipFill>
          <a:blip r:embed="rId5"/>
          <a:stretch>
            <a:fillRect/>
          </a:stretch>
        </p:blipFill>
        <p:spPr>
          <a:xfrm>
            <a:off x="2275580" y="3804745"/>
            <a:ext cx="1988076" cy="2949595"/>
          </a:xfrm>
          <a:prstGeom prst="rect">
            <a:avLst/>
          </a:prstGeom>
        </p:spPr>
      </p:pic>
      <p:pic>
        <p:nvPicPr>
          <p:cNvPr id="11" name="Picture 10">
            <a:extLst>
              <a:ext uri="{FF2B5EF4-FFF2-40B4-BE49-F238E27FC236}">
                <a16:creationId xmlns:a16="http://schemas.microsoft.com/office/drawing/2014/main" id="{759BF170-7DEF-C748-A3A4-DFBAB2AB5D9F}"/>
              </a:ext>
            </a:extLst>
          </p:cNvPr>
          <p:cNvPicPr>
            <a:picLocks noChangeAspect="1"/>
          </p:cNvPicPr>
          <p:nvPr/>
        </p:nvPicPr>
        <p:blipFill>
          <a:blip r:embed="rId6"/>
          <a:stretch>
            <a:fillRect/>
          </a:stretch>
        </p:blipFill>
        <p:spPr>
          <a:xfrm>
            <a:off x="129718" y="103659"/>
            <a:ext cx="2655523" cy="3627512"/>
          </a:xfrm>
          <a:prstGeom prst="rect">
            <a:avLst/>
          </a:prstGeom>
        </p:spPr>
      </p:pic>
      <p:pic>
        <p:nvPicPr>
          <p:cNvPr id="12" name="Picture 11">
            <a:extLst>
              <a:ext uri="{FF2B5EF4-FFF2-40B4-BE49-F238E27FC236}">
                <a16:creationId xmlns:a16="http://schemas.microsoft.com/office/drawing/2014/main" id="{168E2093-0B91-0142-B9D4-BEA3C0B0DA47}"/>
              </a:ext>
            </a:extLst>
          </p:cNvPr>
          <p:cNvPicPr>
            <a:picLocks noChangeAspect="1"/>
          </p:cNvPicPr>
          <p:nvPr/>
        </p:nvPicPr>
        <p:blipFill rotWithShape="1">
          <a:blip r:embed="rId7"/>
          <a:srcRect l="20143" r="9257"/>
          <a:stretch/>
        </p:blipFill>
        <p:spPr>
          <a:xfrm>
            <a:off x="2896967" y="103658"/>
            <a:ext cx="2347695" cy="3627513"/>
          </a:xfrm>
          <a:prstGeom prst="rect">
            <a:avLst/>
          </a:prstGeom>
        </p:spPr>
      </p:pic>
      <p:pic>
        <p:nvPicPr>
          <p:cNvPr id="13" name="Picture 12">
            <a:extLst>
              <a:ext uri="{FF2B5EF4-FFF2-40B4-BE49-F238E27FC236}">
                <a16:creationId xmlns:a16="http://schemas.microsoft.com/office/drawing/2014/main" id="{C89196B6-7FBB-4449-81E9-CA2D5EB49D9D}"/>
              </a:ext>
            </a:extLst>
          </p:cNvPr>
          <p:cNvPicPr>
            <a:picLocks noChangeAspect="1"/>
          </p:cNvPicPr>
          <p:nvPr/>
        </p:nvPicPr>
        <p:blipFill>
          <a:blip r:embed="rId8"/>
          <a:stretch>
            <a:fillRect/>
          </a:stretch>
        </p:blipFill>
        <p:spPr>
          <a:xfrm>
            <a:off x="129718" y="3804745"/>
            <a:ext cx="1988076" cy="2953601"/>
          </a:xfrm>
          <a:prstGeom prst="rect">
            <a:avLst/>
          </a:prstGeom>
        </p:spPr>
      </p:pic>
      <p:pic>
        <p:nvPicPr>
          <p:cNvPr id="14" name="Picture 13">
            <a:extLst>
              <a:ext uri="{FF2B5EF4-FFF2-40B4-BE49-F238E27FC236}">
                <a16:creationId xmlns:a16="http://schemas.microsoft.com/office/drawing/2014/main" id="{063C4B8C-B423-9345-A974-7D2AF1D78414}"/>
              </a:ext>
            </a:extLst>
          </p:cNvPr>
          <p:cNvPicPr>
            <a:picLocks noChangeAspect="1"/>
          </p:cNvPicPr>
          <p:nvPr/>
        </p:nvPicPr>
        <p:blipFill>
          <a:blip r:embed="rId9"/>
          <a:stretch>
            <a:fillRect/>
          </a:stretch>
        </p:blipFill>
        <p:spPr>
          <a:xfrm>
            <a:off x="5347557" y="103658"/>
            <a:ext cx="2179529" cy="3325341"/>
          </a:xfrm>
          <a:prstGeom prst="rect">
            <a:avLst/>
          </a:prstGeom>
        </p:spPr>
      </p:pic>
    </p:spTree>
    <p:extLst>
      <p:ext uri="{BB962C8B-B14F-4D97-AF65-F5344CB8AC3E}">
        <p14:creationId xmlns:p14="http://schemas.microsoft.com/office/powerpoint/2010/main" val="3064704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01636" y="201002"/>
            <a:ext cx="11469189" cy="1325563"/>
          </a:xfrm>
        </p:spPr>
        <p:txBody>
          <a:bodyPr/>
          <a:lstStyle/>
          <a:p>
            <a:r>
              <a:rPr lang="en-US" b="1" dirty="0">
                <a:solidFill>
                  <a:srgbClr val="7030A0"/>
                </a:solidFill>
              </a:rPr>
              <a:t>(d) Problems &amp; Improvements in Public Health</a:t>
            </a:r>
          </a:p>
        </p:txBody>
      </p:sp>
      <p:sp>
        <p:nvSpPr>
          <p:cNvPr id="7" name="Content Placeholder 2">
            <a:extLst>
              <a:ext uri="{FF2B5EF4-FFF2-40B4-BE49-F238E27FC236}">
                <a16:creationId xmlns:a16="http://schemas.microsoft.com/office/drawing/2014/main" id="{98273BA6-3CC3-444A-9966-2258B8749DDE}"/>
              </a:ext>
            </a:extLst>
          </p:cNvPr>
          <p:cNvSpPr>
            <a:spLocks noGrp="1"/>
          </p:cNvSpPr>
          <p:nvPr>
            <p:ph idx="1"/>
          </p:nvPr>
        </p:nvSpPr>
        <p:spPr>
          <a:xfrm>
            <a:off x="201637" y="1529130"/>
            <a:ext cx="6024596" cy="5130433"/>
          </a:xfrm>
        </p:spPr>
        <p:txBody>
          <a:bodyPr>
            <a:normAutofit/>
          </a:bodyPr>
          <a:lstStyle/>
          <a:p>
            <a:pPr marL="0" indent="0">
              <a:buNone/>
            </a:pPr>
            <a:r>
              <a:rPr lang="en-US" dirty="0"/>
              <a:t>Following another cholera epidemic in 1854, the British attitudes finally started to change. In 1849, </a:t>
            </a:r>
            <a:r>
              <a:rPr lang="en-US" b="1" dirty="0">
                <a:solidFill>
                  <a:srgbClr val="FF0000"/>
                </a:solidFill>
              </a:rPr>
              <a:t>Dr. John Snow </a:t>
            </a:r>
            <a:r>
              <a:rPr lang="en-US" dirty="0"/>
              <a:t>was first to suggest that cholera was spread by polluted water. His </a:t>
            </a:r>
            <a:r>
              <a:rPr lang="en-US" b="1" dirty="0">
                <a:solidFill>
                  <a:srgbClr val="FF0000"/>
                </a:solidFill>
              </a:rPr>
              <a:t>research also proved this idea correct</a:t>
            </a:r>
            <a:r>
              <a:rPr lang="en-US" dirty="0"/>
              <a:t>. Dr. Snow had investigated a cholera outbreak in London’s Soho, using scientific methods of observation and recordings. He made a </a:t>
            </a:r>
            <a:r>
              <a:rPr lang="en-US" b="1" dirty="0">
                <a:solidFill>
                  <a:srgbClr val="FF0000"/>
                </a:solidFill>
              </a:rPr>
              <a:t>street map showing all the cholera deaths </a:t>
            </a:r>
            <a:r>
              <a:rPr lang="en-US" dirty="0"/>
              <a:t>in the area and noticed that the deaths </a:t>
            </a:r>
            <a:r>
              <a:rPr lang="en-US" b="1" dirty="0">
                <a:solidFill>
                  <a:srgbClr val="FF0000"/>
                </a:solidFill>
              </a:rPr>
              <a:t>all seemed to </a:t>
            </a:r>
            <a:r>
              <a:rPr lang="en-US" b="1" dirty="0" err="1">
                <a:solidFill>
                  <a:srgbClr val="FF0000"/>
                </a:solidFill>
              </a:rPr>
              <a:t>centre</a:t>
            </a:r>
            <a:r>
              <a:rPr lang="en-US" b="1" dirty="0">
                <a:solidFill>
                  <a:srgbClr val="FF0000"/>
                </a:solidFill>
              </a:rPr>
              <a:t> around a water pump in Broad Street, Soho</a:t>
            </a:r>
            <a:r>
              <a:rPr lang="en-US" dirty="0"/>
              <a:t>.</a:t>
            </a:r>
          </a:p>
        </p:txBody>
      </p:sp>
      <p:pic>
        <p:nvPicPr>
          <p:cNvPr id="1026" name="Picture 2" descr="John Snow&amp;#39;s data journalism: the cholera map that changed the world |  Cholera | The Guardian">
            <a:extLst>
              <a:ext uri="{FF2B5EF4-FFF2-40B4-BE49-F238E27FC236}">
                <a16:creationId xmlns:a16="http://schemas.microsoft.com/office/drawing/2014/main" id="{B513CD49-F896-2B4C-B9EC-3018896132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6233" y="1674916"/>
            <a:ext cx="5766320" cy="4982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92286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01636" y="201002"/>
            <a:ext cx="11469189" cy="1325563"/>
          </a:xfrm>
        </p:spPr>
        <p:txBody>
          <a:bodyPr/>
          <a:lstStyle/>
          <a:p>
            <a:r>
              <a:rPr lang="en-US" b="1" dirty="0">
                <a:solidFill>
                  <a:srgbClr val="7030A0"/>
                </a:solidFill>
              </a:rPr>
              <a:t>(d) Problems &amp; Improvements in Public Health</a:t>
            </a:r>
          </a:p>
        </p:txBody>
      </p:sp>
      <p:sp>
        <p:nvSpPr>
          <p:cNvPr id="7" name="Content Placeholder 2">
            <a:extLst>
              <a:ext uri="{FF2B5EF4-FFF2-40B4-BE49-F238E27FC236}">
                <a16:creationId xmlns:a16="http://schemas.microsoft.com/office/drawing/2014/main" id="{98273BA6-3CC3-444A-9966-2258B8749DDE}"/>
              </a:ext>
            </a:extLst>
          </p:cNvPr>
          <p:cNvSpPr>
            <a:spLocks noGrp="1"/>
          </p:cNvSpPr>
          <p:nvPr>
            <p:ph idx="1"/>
          </p:nvPr>
        </p:nvSpPr>
        <p:spPr>
          <a:xfrm>
            <a:off x="4000307" y="1526565"/>
            <a:ext cx="7990057" cy="5237650"/>
          </a:xfrm>
        </p:spPr>
        <p:txBody>
          <a:bodyPr>
            <a:normAutofit lnSpcReduction="10000"/>
          </a:bodyPr>
          <a:lstStyle/>
          <a:p>
            <a:pPr marL="0" indent="0">
              <a:buNone/>
            </a:pPr>
            <a:r>
              <a:rPr lang="en-US" dirty="0"/>
              <a:t>Dr. Snow’s detailed findings in 1849 were:</a:t>
            </a:r>
          </a:p>
          <a:p>
            <a:pPr marL="514350" indent="-514350">
              <a:buAutoNum type="arabicPeriod"/>
            </a:pPr>
            <a:r>
              <a:rPr lang="en-US" sz="2400" b="1" dirty="0"/>
              <a:t>Within 200m of the Broad Street pump, there had been 500 fatal cases.</a:t>
            </a:r>
          </a:p>
          <a:p>
            <a:pPr marL="514350" indent="-514350">
              <a:buAutoNum type="arabicPeriod"/>
            </a:pPr>
            <a:r>
              <a:rPr lang="en-US" sz="2400" b="1" dirty="0"/>
              <a:t>In houses nearer to another pump, there were only 10 fatal cases; all of which had used the Broad Street pump.</a:t>
            </a:r>
          </a:p>
          <a:p>
            <a:pPr marL="514350" indent="-514350">
              <a:buAutoNum type="arabicPeriod"/>
            </a:pPr>
            <a:r>
              <a:rPr lang="en-US" sz="2400" b="1" dirty="0"/>
              <a:t>18 workers in a factory near the Broad Street pump had died.</a:t>
            </a:r>
          </a:p>
          <a:p>
            <a:pPr marL="514350" indent="-514350">
              <a:buAutoNum type="arabicPeriod"/>
            </a:pPr>
            <a:r>
              <a:rPr lang="en-US" sz="2400" b="1" dirty="0"/>
              <a:t>A Workhouse near Broad Street, which had its own water supply, recorded just 5 deaths out of 535 inhabitants. </a:t>
            </a:r>
          </a:p>
          <a:p>
            <a:pPr marL="514350" indent="-514350">
              <a:buAutoNum type="arabicPeriod"/>
            </a:pPr>
            <a:r>
              <a:rPr lang="en-US" sz="2400" b="1" dirty="0"/>
              <a:t>Workers at a local brewery, who drank free beer as part of their wages, were not affected at all.</a:t>
            </a:r>
          </a:p>
          <a:p>
            <a:pPr marL="514350" indent="-514350">
              <a:buAutoNum type="arabicPeriod"/>
            </a:pPr>
            <a:r>
              <a:rPr lang="en-US" sz="2400" b="1" dirty="0"/>
              <a:t>A woman in Hampstead, miles away from Soho, had died. It was discovered that she used to live on Golden Square, Soho, drinking a bottle of Broad Street pump water daily.</a:t>
            </a:r>
          </a:p>
        </p:txBody>
      </p:sp>
      <p:pic>
        <p:nvPicPr>
          <p:cNvPr id="2050" name="Picture 2" descr="Cholera-Infected Pump, 1854 - Stock Image - C030/4512 - Science Photo  Library">
            <a:extLst>
              <a:ext uri="{FF2B5EF4-FFF2-40B4-BE49-F238E27FC236}">
                <a16:creationId xmlns:a16="http://schemas.microsoft.com/office/drawing/2014/main" id="{CB46A69E-A883-DC42-B5CA-B8A4C8C08D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807" y="1526565"/>
            <a:ext cx="3751500" cy="5130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8888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01636" y="201002"/>
            <a:ext cx="11469189" cy="1325563"/>
          </a:xfrm>
        </p:spPr>
        <p:txBody>
          <a:bodyPr/>
          <a:lstStyle/>
          <a:p>
            <a:r>
              <a:rPr lang="en-US" b="1" dirty="0">
                <a:solidFill>
                  <a:srgbClr val="7030A0"/>
                </a:solidFill>
              </a:rPr>
              <a:t>(d) Problems &amp; Improvements in Public Health</a:t>
            </a:r>
          </a:p>
        </p:txBody>
      </p:sp>
      <p:sp>
        <p:nvSpPr>
          <p:cNvPr id="7" name="Content Placeholder 2">
            <a:extLst>
              <a:ext uri="{FF2B5EF4-FFF2-40B4-BE49-F238E27FC236}">
                <a16:creationId xmlns:a16="http://schemas.microsoft.com/office/drawing/2014/main" id="{98273BA6-3CC3-444A-9966-2258B8749DDE}"/>
              </a:ext>
            </a:extLst>
          </p:cNvPr>
          <p:cNvSpPr>
            <a:spLocks noGrp="1"/>
          </p:cNvSpPr>
          <p:nvPr>
            <p:ph idx="1"/>
          </p:nvPr>
        </p:nvSpPr>
        <p:spPr>
          <a:xfrm>
            <a:off x="201636" y="1946884"/>
            <a:ext cx="4182795" cy="4710113"/>
          </a:xfrm>
        </p:spPr>
        <p:txBody>
          <a:bodyPr>
            <a:normAutofit/>
          </a:bodyPr>
          <a:lstStyle/>
          <a:p>
            <a:pPr marL="0" indent="0">
              <a:buNone/>
            </a:pPr>
            <a:r>
              <a:rPr lang="en-US" dirty="0"/>
              <a:t>Dr. Snow’s research was </a:t>
            </a:r>
            <a:r>
              <a:rPr lang="en-US" b="1" dirty="0">
                <a:solidFill>
                  <a:srgbClr val="FF0000"/>
                </a:solidFill>
              </a:rPr>
              <a:t>completely convincing</a:t>
            </a:r>
            <a:r>
              <a:rPr lang="en-US" dirty="0"/>
              <a:t>. He could show why some did not catch cholera who lived near the Broad St. pump and could show why some living far away died after drinking from it. Conclusive evidence Snow was correct was provided when they removed the pump handle – cholera deaths stopped!</a:t>
            </a:r>
          </a:p>
        </p:txBody>
      </p:sp>
      <p:pic>
        <p:nvPicPr>
          <p:cNvPr id="3074" name="Picture 2" descr="John Snow and the Broad Street Pump: On the Trail of an Epidemic">
            <a:extLst>
              <a:ext uri="{FF2B5EF4-FFF2-40B4-BE49-F238E27FC236}">
                <a16:creationId xmlns:a16="http://schemas.microsoft.com/office/drawing/2014/main" id="{EF2E8D4B-6396-0143-8AFA-4ED61C4988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8554" y="1946885"/>
            <a:ext cx="7441809" cy="4710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90193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01636" y="201002"/>
            <a:ext cx="11469189" cy="1325563"/>
          </a:xfrm>
        </p:spPr>
        <p:txBody>
          <a:bodyPr/>
          <a:lstStyle/>
          <a:p>
            <a:r>
              <a:rPr lang="en-US" b="1" dirty="0">
                <a:solidFill>
                  <a:srgbClr val="7030A0"/>
                </a:solidFill>
              </a:rPr>
              <a:t>(d) Problems &amp; Improvements in Public Health</a:t>
            </a:r>
          </a:p>
        </p:txBody>
      </p:sp>
      <p:sp>
        <p:nvSpPr>
          <p:cNvPr id="7" name="Content Placeholder 2">
            <a:extLst>
              <a:ext uri="{FF2B5EF4-FFF2-40B4-BE49-F238E27FC236}">
                <a16:creationId xmlns:a16="http://schemas.microsoft.com/office/drawing/2014/main" id="{98273BA6-3CC3-444A-9966-2258B8749DDE}"/>
              </a:ext>
            </a:extLst>
          </p:cNvPr>
          <p:cNvSpPr>
            <a:spLocks noGrp="1"/>
          </p:cNvSpPr>
          <p:nvPr>
            <p:ph idx="1"/>
          </p:nvPr>
        </p:nvSpPr>
        <p:spPr>
          <a:xfrm>
            <a:off x="3516924" y="1642084"/>
            <a:ext cx="8593014" cy="5014914"/>
          </a:xfrm>
        </p:spPr>
        <p:txBody>
          <a:bodyPr>
            <a:normAutofit lnSpcReduction="10000"/>
          </a:bodyPr>
          <a:lstStyle/>
          <a:p>
            <a:pPr marL="0" indent="0">
              <a:buNone/>
            </a:pPr>
            <a:r>
              <a:rPr lang="en-US" b="1" dirty="0">
                <a:solidFill>
                  <a:srgbClr val="FF0000"/>
                </a:solidFill>
              </a:rPr>
              <a:t>Reverend Henry Whitehead </a:t>
            </a:r>
            <a:r>
              <a:rPr lang="en-US" dirty="0"/>
              <a:t>worked with John Snow to investigate the origins of the cholera epidemic. They found the very first case was the baby daughter of Sarah Lewis, living at 40 Broad Street. The baby had suffered from </a:t>
            </a:r>
            <a:r>
              <a:rPr lang="en-US" dirty="0" err="1"/>
              <a:t>diahorea</a:t>
            </a:r>
            <a:r>
              <a:rPr lang="en-US" dirty="0"/>
              <a:t> and </a:t>
            </a:r>
            <a:r>
              <a:rPr lang="en-US" b="1" dirty="0">
                <a:solidFill>
                  <a:srgbClr val="FF0000"/>
                </a:solidFill>
              </a:rPr>
              <a:t>Sarah Lewis had washed the nappies with water that was emptied into a cesspool on Broad Street</a:t>
            </a:r>
            <a:r>
              <a:rPr lang="en-US" dirty="0"/>
              <a:t>. Reverend Whitehead discovered that the cesspool’s brick lining was cracked and </a:t>
            </a:r>
            <a:r>
              <a:rPr lang="en-US" b="1" dirty="0">
                <a:solidFill>
                  <a:srgbClr val="FF0000"/>
                </a:solidFill>
              </a:rPr>
              <a:t>the</a:t>
            </a:r>
            <a:r>
              <a:rPr lang="en-US" dirty="0"/>
              <a:t> </a:t>
            </a:r>
            <a:r>
              <a:rPr lang="en-US" b="1" dirty="0">
                <a:solidFill>
                  <a:srgbClr val="FF0000"/>
                </a:solidFill>
              </a:rPr>
              <a:t>cesspool had leaked into the Broad Street pump’s reservoir</a:t>
            </a:r>
            <a:r>
              <a:rPr lang="en-US" dirty="0"/>
              <a:t>, just 1m away. The investigation had clearly demonstrated the link between cholera and infected water, putting pressure on water companies, local authorities &amp; Parliament to improve water supplies. While this was positive, there was still </a:t>
            </a:r>
            <a:r>
              <a:rPr lang="en-US"/>
              <a:t>no clear </a:t>
            </a:r>
            <a:r>
              <a:rPr lang="en-US" dirty="0"/>
              <a:t>link </a:t>
            </a:r>
            <a:r>
              <a:rPr lang="en-US"/>
              <a:t>between ‘invisible’ germs + disease!</a:t>
            </a:r>
            <a:endParaRPr lang="en-US" dirty="0"/>
          </a:p>
        </p:txBody>
      </p:sp>
      <p:pic>
        <p:nvPicPr>
          <p:cNvPr id="4098" name="Picture 2" descr="The Whiting Society of Ringers - Whitehead - Church Bells of Cumberland">
            <a:extLst>
              <a:ext uri="{FF2B5EF4-FFF2-40B4-BE49-F238E27FC236}">
                <a16:creationId xmlns:a16="http://schemas.microsoft.com/office/drawing/2014/main" id="{113B77EA-F52B-5748-AB7C-AE049A3858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636" y="1642084"/>
            <a:ext cx="3188677" cy="5014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8599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p:txBody>
          <a:bodyPr>
            <a:noAutofit/>
          </a:bodyPr>
          <a:lstStyle/>
          <a:p>
            <a:pPr algn="ctr"/>
            <a:r>
              <a:rPr lang="en-US" sz="9600" b="1" u="sng" dirty="0"/>
              <a:t>Activity 10</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315310" y="1825624"/>
            <a:ext cx="11571890" cy="4798459"/>
          </a:xfrm>
        </p:spPr>
        <p:txBody>
          <a:bodyPr>
            <a:normAutofit/>
          </a:bodyPr>
          <a:lstStyle/>
          <a:p>
            <a:pPr marL="0" indent="0" algn="ctr">
              <a:buNone/>
            </a:pPr>
            <a:r>
              <a:rPr lang="en-US" sz="7200" dirty="0"/>
              <a:t>Why do you think Parliament did not immediately pass </a:t>
            </a:r>
          </a:p>
          <a:p>
            <a:pPr marL="0" indent="0" algn="ctr">
              <a:buNone/>
            </a:pPr>
            <a:r>
              <a:rPr lang="en-US" sz="7200" dirty="0"/>
              <a:t>laws to improve the supply </a:t>
            </a:r>
          </a:p>
          <a:p>
            <a:pPr marL="0" indent="0" algn="ctr">
              <a:buNone/>
            </a:pPr>
            <a:r>
              <a:rPr lang="en-US" sz="7200" dirty="0"/>
              <a:t>of clean water?</a:t>
            </a:r>
          </a:p>
        </p:txBody>
      </p:sp>
    </p:spTree>
    <p:extLst>
      <p:ext uri="{BB962C8B-B14F-4D97-AF65-F5344CB8AC3E}">
        <p14:creationId xmlns:p14="http://schemas.microsoft.com/office/powerpoint/2010/main" val="37331745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0BC81E-A2A3-8A47-AED3-DCB45DA9064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1745114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01636" y="201002"/>
            <a:ext cx="11469189" cy="1325563"/>
          </a:xfrm>
        </p:spPr>
        <p:txBody>
          <a:bodyPr/>
          <a:lstStyle/>
          <a:p>
            <a:r>
              <a:rPr lang="en-US" b="1" dirty="0">
                <a:solidFill>
                  <a:srgbClr val="7030A0"/>
                </a:solidFill>
              </a:rPr>
              <a:t>(d) Problems &amp; Improvements in Public Health</a:t>
            </a:r>
          </a:p>
        </p:txBody>
      </p:sp>
      <p:sp>
        <p:nvSpPr>
          <p:cNvPr id="7" name="Content Placeholder 2">
            <a:extLst>
              <a:ext uri="{FF2B5EF4-FFF2-40B4-BE49-F238E27FC236}">
                <a16:creationId xmlns:a16="http://schemas.microsoft.com/office/drawing/2014/main" id="{98273BA6-3CC3-444A-9966-2258B8749DDE}"/>
              </a:ext>
            </a:extLst>
          </p:cNvPr>
          <p:cNvSpPr>
            <a:spLocks noGrp="1"/>
          </p:cNvSpPr>
          <p:nvPr>
            <p:ph idx="1"/>
          </p:nvPr>
        </p:nvSpPr>
        <p:spPr>
          <a:xfrm>
            <a:off x="201636" y="1526564"/>
            <a:ext cx="6879102" cy="5331435"/>
          </a:xfrm>
        </p:spPr>
        <p:txBody>
          <a:bodyPr>
            <a:normAutofit lnSpcReduction="10000"/>
          </a:bodyPr>
          <a:lstStyle/>
          <a:p>
            <a:pPr marL="0" indent="0">
              <a:buNone/>
            </a:pPr>
            <a:r>
              <a:rPr lang="en-US" dirty="0"/>
              <a:t>Although the link between cholera &amp; polluted water was very clear by 1849, very little was done to improve public health until 1858. The hot summer of 1858 saw British rivers dry up and previous dumps of rubbish &amp; excrement were exposed on river banks and caused </a:t>
            </a:r>
            <a:r>
              <a:rPr lang="en-US" b="1" dirty="0">
                <a:solidFill>
                  <a:srgbClr val="FF0000"/>
                </a:solidFill>
              </a:rPr>
              <a:t>“The Great Stink”</a:t>
            </a:r>
            <a:r>
              <a:rPr lang="en-US" dirty="0"/>
              <a:t>. Even MPs debated whether to move meetings elsewhere, as Parliament was too near the stinking River Thames. After they were affected themselves, MPs passed an Act in just 18 days (most laws take months or years) to invest in </a:t>
            </a:r>
            <a:r>
              <a:rPr lang="en-US" b="1" dirty="0">
                <a:solidFill>
                  <a:srgbClr val="FF0000"/>
                </a:solidFill>
              </a:rPr>
              <a:t>new sewer systems </a:t>
            </a:r>
            <a:r>
              <a:rPr lang="en-US" dirty="0"/>
              <a:t>to be designed by </a:t>
            </a:r>
            <a:r>
              <a:rPr lang="en-US" b="1" dirty="0">
                <a:solidFill>
                  <a:srgbClr val="FF0000"/>
                </a:solidFill>
              </a:rPr>
              <a:t>Joseph </a:t>
            </a:r>
            <a:r>
              <a:rPr lang="en-US" b="1" dirty="0" err="1">
                <a:solidFill>
                  <a:srgbClr val="FF0000"/>
                </a:solidFill>
              </a:rPr>
              <a:t>Bazalgette</a:t>
            </a:r>
            <a:r>
              <a:rPr lang="en-US" dirty="0"/>
              <a:t>. This was a big step forward, but the most significant change in Pasteur’s Germ Theory was not until 1861.</a:t>
            </a:r>
          </a:p>
        </p:txBody>
      </p:sp>
      <p:pic>
        <p:nvPicPr>
          <p:cNvPr id="1026" name="Picture 2" descr="The Great Stink">
            <a:extLst>
              <a:ext uri="{FF2B5EF4-FFF2-40B4-BE49-F238E27FC236}">
                <a16:creationId xmlns:a16="http://schemas.microsoft.com/office/drawing/2014/main" id="{0591F2B2-0E57-EC4E-8753-D45BCB093D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0738" y="1526563"/>
            <a:ext cx="4874237" cy="5130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87704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p:txBody>
          <a:bodyPr>
            <a:noAutofit/>
          </a:bodyPr>
          <a:lstStyle/>
          <a:p>
            <a:pPr algn="ctr"/>
            <a:r>
              <a:rPr lang="en-US" sz="9600" b="1" u="sng" dirty="0"/>
              <a:t>Activity 11</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315310" y="1825624"/>
            <a:ext cx="11571890" cy="4798459"/>
          </a:xfrm>
        </p:spPr>
        <p:txBody>
          <a:bodyPr>
            <a:normAutofit/>
          </a:bodyPr>
          <a:lstStyle/>
          <a:p>
            <a:pPr marL="0" indent="0" algn="ctr">
              <a:buNone/>
            </a:pPr>
            <a:r>
              <a:rPr lang="en-US" sz="7200" dirty="0"/>
              <a:t>Who played a more </a:t>
            </a:r>
          </a:p>
          <a:p>
            <a:pPr marL="0" indent="0" algn="ctr">
              <a:buNone/>
            </a:pPr>
            <a:r>
              <a:rPr lang="en-US" sz="7200" dirty="0"/>
              <a:t>important role in public </a:t>
            </a:r>
          </a:p>
          <a:p>
            <a:pPr marL="0" indent="0" algn="ctr">
              <a:buNone/>
            </a:pPr>
            <a:r>
              <a:rPr lang="en-US" sz="7200" dirty="0"/>
              <a:t>health – </a:t>
            </a:r>
            <a:r>
              <a:rPr lang="en-US" sz="7200" b="1" dirty="0"/>
              <a:t>Edwin Chadwick </a:t>
            </a:r>
          </a:p>
          <a:p>
            <a:pPr marL="0" indent="0" algn="ctr">
              <a:buNone/>
            </a:pPr>
            <a:r>
              <a:rPr lang="en-US" sz="7200" dirty="0"/>
              <a:t>or </a:t>
            </a:r>
            <a:r>
              <a:rPr lang="en-US" sz="7200" b="1" dirty="0"/>
              <a:t>Dr. John Snow</a:t>
            </a:r>
            <a:r>
              <a:rPr lang="en-US" sz="7200" dirty="0"/>
              <a:t>?</a:t>
            </a:r>
          </a:p>
        </p:txBody>
      </p:sp>
    </p:spTree>
    <p:extLst>
      <p:ext uri="{BB962C8B-B14F-4D97-AF65-F5344CB8AC3E}">
        <p14:creationId xmlns:p14="http://schemas.microsoft.com/office/powerpoint/2010/main" val="34416055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152400" y="341679"/>
            <a:ext cx="11887200" cy="1325563"/>
          </a:xfrm>
        </p:spPr>
        <p:txBody>
          <a:bodyPr>
            <a:noAutofit/>
          </a:bodyPr>
          <a:lstStyle/>
          <a:p>
            <a:pPr algn="ctr"/>
            <a:r>
              <a:rPr lang="en-US" sz="9600" b="1" u="sng" dirty="0"/>
              <a:t>Activity 12 – Recall Quiz</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315310" y="1825624"/>
            <a:ext cx="11571890" cy="4798459"/>
          </a:xfrm>
        </p:spPr>
        <p:txBody>
          <a:bodyPr>
            <a:normAutofit/>
          </a:bodyPr>
          <a:lstStyle/>
          <a:p>
            <a:pPr marL="742950" indent="-742950">
              <a:buAutoNum type="arabicPeriod"/>
            </a:pPr>
            <a:r>
              <a:rPr lang="en-US" sz="3600" dirty="0"/>
              <a:t>Explain 3 different ideas about the cause of disease in the mid-19</a:t>
            </a:r>
            <a:r>
              <a:rPr lang="en-US" sz="3600" baseline="30000" dirty="0"/>
              <a:t>th</a:t>
            </a:r>
            <a:r>
              <a:rPr lang="en-US" sz="3600" dirty="0"/>
              <a:t> Century.</a:t>
            </a:r>
          </a:p>
          <a:p>
            <a:pPr marL="742950" indent="-742950">
              <a:buAutoNum type="arabicPeriod"/>
            </a:pPr>
            <a:r>
              <a:rPr lang="en-US" sz="3600" dirty="0"/>
              <a:t>Name 3 problems Florence Nightingale found at the Army Hospital in Scutari</a:t>
            </a:r>
          </a:p>
          <a:p>
            <a:pPr marL="742950" indent="-742950">
              <a:buAutoNum type="arabicPeriod"/>
            </a:pPr>
            <a:r>
              <a:rPr lang="en-US" sz="3600" dirty="0"/>
              <a:t>Give 3 examples of improvements made by Nightingale.</a:t>
            </a:r>
          </a:p>
          <a:p>
            <a:pPr marL="742950" indent="-742950">
              <a:buAutoNum type="arabicPeriod"/>
            </a:pPr>
            <a:r>
              <a:rPr lang="en-US" sz="3600" dirty="0"/>
              <a:t>Explain 3 barriers to progress in surgery in 1848.</a:t>
            </a:r>
          </a:p>
          <a:p>
            <a:pPr marL="742950" indent="-742950">
              <a:buAutoNum type="arabicPeriod"/>
            </a:pPr>
            <a:r>
              <a:rPr lang="en-US" sz="3600" dirty="0"/>
              <a:t>Why did people prefer to use chloroform rather than ether in operations?</a:t>
            </a:r>
          </a:p>
          <a:p>
            <a:pPr marL="742950" indent="-742950">
              <a:buAutoNum type="arabicPeriod"/>
            </a:pPr>
            <a:endParaRPr lang="en-US" sz="4000" dirty="0"/>
          </a:p>
        </p:txBody>
      </p:sp>
    </p:spTree>
    <p:extLst>
      <p:ext uri="{BB962C8B-B14F-4D97-AF65-F5344CB8AC3E}">
        <p14:creationId xmlns:p14="http://schemas.microsoft.com/office/powerpoint/2010/main" val="8785660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BD5105-54E0-4242-A3C9-8BD42D5A819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116500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01636" y="201002"/>
            <a:ext cx="11469189" cy="1325563"/>
          </a:xfrm>
        </p:spPr>
        <p:txBody>
          <a:bodyPr/>
          <a:lstStyle/>
          <a:p>
            <a:r>
              <a:rPr lang="en-US" b="1" dirty="0">
                <a:solidFill>
                  <a:srgbClr val="7030A0"/>
                </a:solidFill>
              </a:rPr>
              <a:t>(d) Problems &amp; Improvements in Public Health</a:t>
            </a:r>
          </a:p>
        </p:txBody>
      </p:sp>
      <p:graphicFrame>
        <p:nvGraphicFramePr>
          <p:cNvPr id="4" name="Table 4">
            <a:extLst>
              <a:ext uri="{FF2B5EF4-FFF2-40B4-BE49-F238E27FC236}">
                <a16:creationId xmlns:a16="http://schemas.microsoft.com/office/drawing/2014/main" id="{A2D8E538-5CF8-E440-AF74-F7892ABC6B21}"/>
              </a:ext>
            </a:extLst>
          </p:cNvPr>
          <p:cNvGraphicFramePr>
            <a:graphicFrameLocks noGrp="1"/>
          </p:cNvGraphicFramePr>
          <p:nvPr>
            <p:extLst>
              <p:ext uri="{D42A27DB-BD31-4B8C-83A1-F6EECF244321}">
                <p14:modId xmlns:p14="http://schemas.microsoft.com/office/powerpoint/2010/main" val="1116318134"/>
              </p:ext>
            </p:extLst>
          </p:nvPr>
        </p:nvGraphicFramePr>
        <p:xfrm>
          <a:off x="5251938" y="1803035"/>
          <a:ext cx="6738426" cy="4831372"/>
        </p:xfrm>
        <a:graphic>
          <a:graphicData uri="http://schemas.openxmlformats.org/drawingml/2006/table">
            <a:tbl>
              <a:tblPr firstRow="1" bandRow="1">
                <a:tableStyleId>{5C22544A-7EE6-4342-B048-85BDC9FD1C3A}</a:tableStyleId>
              </a:tblPr>
              <a:tblGrid>
                <a:gridCol w="2246142">
                  <a:extLst>
                    <a:ext uri="{9D8B030D-6E8A-4147-A177-3AD203B41FA5}">
                      <a16:colId xmlns:a16="http://schemas.microsoft.com/office/drawing/2014/main" val="2654537630"/>
                    </a:ext>
                  </a:extLst>
                </a:gridCol>
                <a:gridCol w="2246142">
                  <a:extLst>
                    <a:ext uri="{9D8B030D-6E8A-4147-A177-3AD203B41FA5}">
                      <a16:colId xmlns:a16="http://schemas.microsoft.com/office/drawing/2014/main" val="3284249090"/>
                    </a:ext>
                  </a:extLst>
                </a:gridCol>
                <a:gridCol w="2246142">
                  <a:extLst>
                    <a:ext uri="{9D8B030D-6E8A-4147-A177-3AD203B41FA5}">
                      <a16:colId xmlns:a16="http://schemas.microsoft.com/office/drawing/2014/main" val="1521021913"/>
                    </a:ext>
                  </a:extLst>
                </a:gridCol>
              </a:tblGrid>
              <a:tr h="690196">
                <a:tc>
                  <a:txBody>
                    <a:bodyPr/>
                    <a:lstStyle/>
                    <a:p>
                      <a:pPr algn="ctr"/>
                      <a:r>
                        <a:rPr lang="en-US" dirty="0"/>
                        <a:t>CITY</a:t>
                      </a:r>
                    </a:p>
                  </a:txBody>
                  <a:tcPr anchor="ctr"/>
                </a:tc>
                <a:tc>
                  <a:txBody>
                    <a:bodyPr/>
                    <a:lstStyle/>
                    <a:p>
                      <a:pPr algn="ctr"/>
                      <a:r>
                        <a:rPr lang="en-US" dirty="0"/>
                        <a:t>1801 POPULATION</a:t>
                      </a:r>
                    </a:p>
                  </a:txBody>
                  <a:tcPr anchor="ctr"/>
                </a:tc>
                <a:tc>
                  <a:txBody>
                    <a:bodyPr/>
                    <a:lstStyle/>
                    <a:p>
                      <a:pPr algn="ctr"/>
                      <a:r>
                        <a:rPr lang="en-US" dirty="0"/>
                        <a:t>1851 POPULATION</a:t>
                      </a:r>
                    </a:p>
                  </a:txBody>
                  <a:tcPr anchor="ctr"/>
                </a:tc>
                <a:extLst>
                  <a:ext uri="{0D108BD9-81ED-4DB2-BD59-A6C34878D82A}">
                    <a16:rowId xmlns:a16="http://schemas.microsoft.com/office/drawing/2014/main" val="1743290369"/>
                  </a:ext>
                </a:extLst>
              </a:tr>
              <a:tr h="690196">
                <a:tc>
                  <a:txBody>
                    <a:bodyPr/>
                    <a:lstStyle/>
                    <a:p>
                      <a:pPr algn="ctr"/>
                      <a:r>
                        <a:rPr lang="en-US" b="1" dirty="0"/>
                        <a:t>Glasgow</a:t>
                      </a:r>
                    </a:p>
                  </a:txBody>
                  <a:tcPr anchor="ctr"/>
                </a:tc>
                <a:tc>
                  <a:txBody>
                    <a:bodyPr/>
                    <a:lstStyle/>
                    <a:p>
                      <a:pPr algn="ctr"/>
                      <a:r>
                        <a:rPr lang="en-US" dirty="0"/>
                        <a:t>77,000</a:t>
                      </a:r>
                    </a:p>
                  </a:txBody>
                  <a:tcPr anchor="ctr"/>
                </a:tc>
                <a:tc>
                  <a:txBody>
                    <a:bodyPr/>
                    <a:lstStyle/>
                    <a:p>
                      <a:pPr algn="ctr"/>
                      <a:r>
                        <a:rPr lang="en-US" b="1" dirty="0">
                          <a:solidFill>
                            <a:srgbClr val="FF0000"/>
                          </a:solidFill>
                        </a:rPr>
                        <a:t>329,000</a:t>
                      </a:r>
                    </a:p>
                  </a:txBody>
                  <a:tcPr anchor="ctr"/>
                </a:tc>
                <a:extLst>
                  <a:ext uri="{0D108BD9-81ED-4DB2-BD59-A6C34878D82A}">
                    <a16:rowId xmlns:a16="http://schemas.microsoft.com/office/drawing/2014/main" val="2423546513"/>
                  </a:ext>
                </a:extLst>
              </a:tr>
              <a:tr h="690196">
                <a:tc>
                  <a:txBody>
                    <a:bodyPr/>
                    <a:lstStyle/>
                    <a:p>
                      <a:pPr algn="ctr"/>
                      <a:r>
                        <a:rPr lang="en-US" b="1" dirty="0"/>
                        <a:t>Liverpool</a:t>
                      </a:r>
                    </a:p>
                  </a:txBody>
                  <a:tcPr anchor="ctr"/>
                </a:tc>
                <a:tc>
                  <a:txBody>
                    <a:bodyPr/>
                    <a:lstStyle/>
                    <a:p>
                      <a:pPr algn="ctr"/>
                      <a:r>
                        <a:rPr lang="en-US" dirty="0"/>
                        <a:t>82,000</a:t>
                      </a:r>
                    </a:p>
                  </a:txBody>
                  <a:tcPr anchor="ctr"/>
                </a:tc>
                <a:tc>
                  <a:txBody>
                    <a:bodyPr/>
                    <a:lstStyle/>
                    <a:p>
                      <a:pPr algn="ctr"/>
                      <a:r>
                        <a:rPr lang="en-US" b="1" dirty="0">
                          <a:solidFill>
                            <a:srgbClr val="FF0000"/>
                          </a:solidFill>
                        </a:rPr>
                        <a:t>376,000</a:t>
                      </a:r>
                    </a:p>
                  </a:txBody>
                  <a:tcPr anchor="ctr"/>
                </a:tc>
                <a:extLst>
                  <a:ext uri="{0D108BD9-81ED-4DB2-BD59-A6C34878D82A}">
                    <a16:rowId xmlns:a16="http://schemas.microsoft.com/office/drawing/2014/main" val="2868649825"/>
                  </a:ext>
                </a:extLst>
              </a:tr>
              <a:tr h="690196">
                <a:tc>
                  <a:txBody>
                    <a:bodyPr/>
                    <a:lstStyle/>
                    <a:p>
                      <a:pPr algn="ctr"/>
                      <a:r>
                        <a:rPr lang="en-US" b="1" dirty="0"/>
                        <a:t>Birmingham</a:t>
                      </a:r>
                    </a:p>
                  </a:txBody>
                  <a:tcPr anchor="ctr"/>
                </a:tc>
                <a:tc>
                  <a:txBody>
                    <a:bodyPr/>
                    <a:lstStyle/>
                    <a:p>
                      <a:pPr algn="ctr"/>
                      <a:r>
                        <a:rPr lang="en-US" dirty="0"/>
                        <a:t>71,000</a:t>
                      </a:r>
                    </a:p>
                  </a:txBody>
                  <a:tcPr anchor="ctr"/>
                </a:tc>
                <a:tc>
                  <a:txBody>
                    <a:bodyPr/>
                    <a:lstStyle/>
                    <a:p>
                      <a:pPr algn="ctr"/>
                      <a:r>
                        <a:rPr lang="en-US" b="1" dirty="0">
                          <a:solidFill>
                            <a:srgbClr val="FF0000"/>
                          </a:solidFill>
                        </a:rPr>
                        <a:t>233,000</a:t>
                      </a:r>
                    </a:p>
                  </a:txBody>
                  <a:tcPr anchor="ctr"/>
                </a:tc>
                <a:extLst>
                  <a:ext uri="{0D108BD9-81ED-4DB2-BD59-A6C34878D82A}">
                    <a16:rowId xmlns:a16="http://schemas.microsoft.com/office/drawing/2014/main" val="4269287383"/>
                  </a:ext>
                </a:extLst>
              </a:tr>
              <a:tr h="690196">
                <a:tc>
                  <a:txBody>
                    <a:bodyPr/>
                    <a:lstStyle/>
                    <a:p>
                      <a:pPr algn="ctr"/>
                      <a:r>
                        <a:rPr lang="en-US" b="1" dirty="0"/>
                        <a:t>Manchester</a:t>
                      </a:r>
                    </a:p>
                  </a:txBody>
                  <a:tcPr anchor="ctr"/>
                </a:tc>
                <a:tc>
                  <a:txBody>
                    <a:bodyPr/>
                    <a:lstStyle/>
                    <a:p>
                      <a:pPr algn="ctr"/>
                      <a:r>
                        <a:rPr lang="en-US" dirty="0"/>
                        <a:t>70,000</a:t>
                      </a:r>
                    </a:p>
                  </a:txBody>
                  <a:tcPr anchor="ctr"/>
                </a:tc>
                <a:tc>
                  <a:txBody>
                    <a:bodyPr/>
                    <a:lstStyle/>
                    <a:p>
                      <a:pPr algn="ctr"/>
                      <a:r>
                        <a:rPr lang="en-US" b="1" dirty="0">
                          <a:solidFill>
                            <a:srgbClr val="FF0000"/>
                          </a:solidFill>
                        </a:rPr>
                        <a:t>303,000</a:t>
                      </a:r>
                    </a:p>
                  </a:txBody>
                  <a:tcPr anchor="ctr"/>
                </a:tc>
                <a:extLst>
                  <a:ext uri="{0D108BD9-81ED-4DB2-BD59-A6C34878D82A}">
                    <a16:rowId xmlns:a16="http://schemas.microsoft.com/office/drawing/2014/main" val="2046873209"/>
                  </a:ext>
                </a:extLst>
              </a:tr>
              <a:tr h="690196">
                <a:tc>
                  <a:txBody>
                    <a:bodyPr/>
                    <a:lstStyle/>
                    <a:p>
                      <a:pPr algn="ctr"/>
                      <a:r>
                        <a:rPr lang="en-US" b="1" dirty="0"/>
                        <a:t>Leeds</a:t>
                      </a:r>
                    </a:p>
                  </a:txBody>
                  <a:tcPr anchor="ctr"/>
                </a:tc>
                <a:tc>
                  <a:txBody>
                    <a:bodyPr/>
                    <a:lstStyle/>
                    <a:p>
                      <a:pPr algn="ctr"/>
                      <a:r>
                        <a:rPr lang="en-US" dirty="0"/>
                        <a:t>53,000</a:t>
                      </a:r>
                    </a:p>
                  </a:txBody>
                  <a:tcPr anchor="ctr"/>
                </a:tc>
                <a:tc>
                  <a:txBody>
                    <a:bodyPr/>
                    <a:lstStyle/>
                    <a:p>
                      <a:pPr algn="ctr"/>
                      <a:r>
                        <a:rPr lang="en-US" b="1" dirty="0">
                          <a:solidFill>
                            <a:srgbClr val="FF0000"/>
                          </a:solidFill>
                        </a:rPr>
                        <a:t>172,000</a:t>
                      </a:r>
                    </a:p>
                  </a:txBody>
                  <a:tcPr anchor="ctr"/>
                </a:tc>
                <a:extLst>
                  <a:ext uri="{0D108BD9-81ED-4DB2-BD59-A6C34878D82A}">
                    <a16:rowId xmlns:a16="http://schemas.microsoft.com/office/drawing/2014/main" val="2744605809"/>
                  </a:ext>
                </a:extLst>
              </a:tr>
              <a:tr h="690196">
                <a:tc>
                  <a:txBody>
                    <a:bodyPr/>
                    <a:lstStyle/>
                    <a:p>
                      <a:pPr algn="ctr"/>
                      <a:r>
                        <a:rPr lang="en-US" b="1" dirty="0"/>
                        <a:t>London</a:t>
                      </a:r>
                    </a:p>
                  </a:txBody>
                  <a:tcPr anchor="ctr"/>
                </a:tc>
                <a:tc>
                  <a:txBody>
                    <a:bodyPr/>
                    <a:lstStyle/>
                    <a:p>
                      <a:pPr algn="ctr"/>
                      <a:r>
                        <a:rPr lang="en-US" dirty="0"/>
                        <a:t>957,000</a:t>
                      </a:r>
                    </a:p>
                  </a:txBody>
                  <a:tcPr anchor="ctr"/>
                </a:tc>
                <a:tc>
                  <a:txBody>
                    <a:bodyPr/>
                    <a:lstStyle/>
                    <a:p>
                      <a:pPr algn="ctr"/>
                      <a:r>
                        <a:rPr lang="en-US" b="1" dirty="0">
                          <a:solidFill>
                            <a:srgbClr val="FF0000"/>
                          </a:solidFill>
                        </a:rPr>
                        <a:t>2,362,000</a:t>
                      </a:r>
                    </a:p>
                  </a:txBody>
                  <a:tcPr anchor="ctr"/>
                </a:tc>
                <a:extLst>
                  <a:ext uri="{0D108BD9-81ED-4DB2-BD59-A6C34878D82A}">
                    <a16:rowId xmlns:a16="http://schemas.microsoft.com/office/drawing/2014/main" val="1653020431"/>
                  </a:ext>
                </a:extLst>
              </a:tr>
            </a:tbl>
          </a:graphicData>
        </a:graphic>
      </p:graphicFrame>
      <p:sp>
        <p:nvSpPr>
          <p:cNvPr id="7" name="Content Placeholder 2">
            <a:extLst>
              <a:ext uri="{FF2B5EF4-FFF2-40B4-BE49-F238E27FC236}">
                <a16:creationId xmlns:a16="http://schemas.microsoft.com/office/drawing/2014/main" id="{98273BA6-3CC3-444A-9966-2258B8749DDE}"/>
              </a:ext>
            </a:extLst>
          </p:cNvPr>
          <p:cNvSpPr>
            <a:spLocks noGrp="1"/>
          </p:cNvSpPr>
          <p:nvPr>
            <p:ph idx="1"/>
          </p:nvPr>
        </p:nvSpPr>
        <p:spPr>
          <a:xfrm>
            <a:off x="201636" y="1803035"/>
            <a:ext cx="4921349" cy="4831373"/>
          </a:xfrm>
        </p:spPr>
        <p:txBody>
          <a:bodyPr/>
          <a:lstStyle/>
          <a:p>
            <a:pPr marL="0" indent="0">
              <a:buNone/>
            </a:pPr>
            <a:r>
              <a:rPr lang="en-US" dirty="0"/>
              <a:t>Changes in farming and the rapid development of factories during the </a:t>
            </a:r>
            <a:r>
              <a:rPr lang="en-US" b="1" dirty="0">
                <a:solidFill>
                  <a:srgbClr val="FF0000"/>
                </a:solidFill>
              </a:rPr>
              <a:t>Industrial Revolution </a:t>
            </a:r>
            <a:r>
              <a:rPr lang="en-US" dirty="0"/>
              <a:t>caused many workers to move to brand new industrial towns. These overcrowded industrial areas, however, had poor quality houses which were very basic. As factories paid low wages, rents were low, so Landlords kept rents low by refusing to repair damaged &amp; dirty homes.</a:t>
            </a:r>
          </a:p>
        </p:txBody>
      </p:sp>
    </p:spTree>
    <p:extLst>
      <p:ext uri="{BB962C8B-B14F-4D97-AF65-F5344CB8AC3E}">
        <p14:creationId xmlns:p14="http://schemas.microsoft.com/office/powerpoint/2010/main" val="23377985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152400" y="341679"/>
            <a:ext cx="11887200" cy="1325563"/>
          </a:xfrm>
        </p:spPr>
        <p:txBody>
          <a:bodyPr>
            <a:noAutofit/>
          </a:bodyPr>
          <a:lstStyle/>
          <a:p>
            <a:pPr algn="ctr"/>
            <a:r>
              <a:rPr lang="en-US" sz="9600" b="1" u="sng" dirty="0"/>
              <a:t>Activity 12 – Recall Quiz</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315310" y="1825624"/>
            <a:ext cx="11571890" cy="4798459"/>
          </a:xfrm>
        </p:spPr>
        <p:txBody>
          <a:bodyPr>
            <a:normAutofit/>
          </a:bodyPr>
          <a:lstStyle/>
          <a:p>
            <a:pPr marL="742950" indent="-742950">
              <a:buFont typeface="+mj-lt"/>
              <a:buAutoNum type="arabicPeriod" startAt="6"/>
            </a:pPr>
            <a:r>
              <a:rPr lang="en-US" sz="3600" dirty="0"/>
              <a:t>Why did the use of </a:t>
            </a:r>
            <a:r>
              <a:rPr lang="en-US" sz="3600" dirty="0" err="1"/>
              <a:t>anaesthetics</a:t>
            </a:r>
            <a:r>
              <a:rPr lang="en-US" sz="3600" dirty="0"/>
              <a:t> lead to the Black Period in surgery?</a:t>
            </a:r>
          </a:p>
          <a:p>
            <a:pPr marL="742950" indent="-742950">
              <a:buFont typeface="+mj-lt"/>
              <a:buAutoNum type="arabicPeriod" startAt="6"/>
            </a:pPr>
            <a:r>
              <a:rPr lang="en-US" sz="3600" dirty="0"/>
              <a:t>What was a ‘court’ in an industrial town?</a:t>
            </a:r>
          </a:p>
          <a:p>
            <a:pPr marL="742950" indent="-742950">
              <a:buFont typeface="+mj-lt"/>
              <a:buAutoNum type="arabicPeriod" startAt="6"/>
            </a:pPr>
            <a:r>
              <a:rPr lang="en-US" sz="3600" dirty="0"/>
              <a:t>What were the terms of of the 1848 Public Health Act?</a:t>
            </a:r>
          </a:p>
          <a:p>
            <a:pPr marL="742950" indent="-742950">
              <a:buFont typeface="+mj-lt"/>
              <a:buAutoNum type="arabicPeriod" startAt="6"/>
            </a:pPr>
            <a:r>
              <a:rPr lang="en-US" sz="3600" dirty="0"/>
              <a:t>How did John Snow prove there was a link between infected water and cholera?</a:t>
            </a:r>
          </a:p>
          <a:p>
            <a:pPr marL="742950" indent="-742950">
              <a:buFont typeface="+mj-lt"/>
              <a:buAutoNum type="arabicPeriod" startAt="6"/>
            </a:pPr>
            <a:r>
              <a:rPr lang="en-US" sz="3600" dirty="0"/>
              <a:t>How did the Great Stink push the Government into taking action on the issue of public health?</a:t>
            </a:r>
          </a:p>
        </p:txBody>
      </p:sp>
    </p:spTree>
    <p:extLst>
      <p:ext uri="{BB962C8B-B14F-4D97-AF65-F5344CB8AC3E}">
        <p14:creationId xmlns:p14="http://schemas.microsoft.com/office/powerpoint/2010/main" val="21842185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6E9B0-57C3-344A-9CEE-F64E1436573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5EDE6D8-8553-E343-B6E9-B9391C8FDB8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6664314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152400" y="341679"/>
            <a:ext cx="11887200" cy="1325563"/>
          </a:xfrm>
        </p:spPr>
        <p:txBody>
          <a:bodyPr>
            <a:noAutofit/>
          </a:bodyPr>
          <a:lstStyle/>
          <a:p>
            <a:pPr algn="ctr"/>
            <a:r>
              <a:rPr lang="en-US" sz="9600" b="1" u="sng" dirty="0"/>
              <a:t>Activity 13 – Explaining</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315310" y="1825624"/>
            <a:ext cx="11571890" cy="4798459"/>
          </a:xfrm>
        </p:spPr>
        <p:txBody>
          <a:bodyPr>
            <a:normAutofit/>
          </a:bodyPr>
          <a:lstStyle/>
          <a:p>
            <a:pPr marL="742950" indent="-742950">
              <a:buAutoNum type="arabicPeriod"/>
            </a:pPr>
            <a:r>
              <a:rPr lang="en-US" sz="4800" dirty="0"/>
              <a:t>Explain why a lack of understanding of the causes of disease prevented progress in medicine.</a:t>
            </a:r>
          </a:p>
          <a:p>
            <a:pPr marL="742950" indent="-742950">
              <a:buAutoNum type="arabicPeriod"/>
            </a:pPr>
            <a:r>
              <a:rPr lang="en-US" sz="4800" dirty="0"/>
              <a:t>Explain the importance of Simpson’s use of chloroform.</a:t>
            </a:r>
          </a:p>
          <a:p>
            <a:pPr marL="742950" indent="-742950">
              <a:buAutoNum type="arabicPeriod"/>
            </a:pPr>
            <a:r>
              <a:rPr lang="en-US" sz="4800" dirty="0"/>
              <a:t>Explain why disease spread so quickly.</a:t>
            </a:r>
          </a:p>
        </p:txBody>
      </p:sp>
    </p:spTree>
    <p:extLst>
      <p:ext uri="{BB962C8B-B14F-4D97-AF65-F5344CB8AC3E}">
        <p14:creationId xmlns:p14="http://schemas.microsoft.com/office/powerpoint/2010/main" val="23910060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AB1633-C89C-5541-800B-7EAC157F38C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4645147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152400" y="341679"/>
            <a:ext cx="11887200" cy="1325563"/>
          </a:xfrm>
        </p:spPr>
        <p:txBody>
          <a:bodyPr>
            <a:noAutofit/>
          </a:bodyPr>
          <a:lstStyle/>
          <a:p>
            <a:pPr algn="ctr"/>
            <a:r>
              <a:rPr lang="en-US" sz="9600" b="1" u="sng" dirty="0"/>
              <a:t>Activity 14 – Challenge</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315310" y="1825624"/>
            <a:ext cx="11524998" cy="4798459"/>
          </a:xfrm>
        </p:spPr>
        <p:txBody>
          <a:bodyPr>
            <a:noAutofit/>
          </a:bodyPr>
          <a:lstStyle/>
          <a:p>
            <a:pPr marL="742950" indent="-742950">
              <a:buAutoNum type="arabicPeriod"/>
            </a:pPr>
            <a:r>
              <a:rPr lang="en-US" sz="4700" dirty="0"/>
              <a:t>In which aspect of medicine had there been most improvement 1848 to 1860?</a:t>
            </a:r>
          </a:p>
          <a:p>
            <a:pPr marL="742950" indent="-742950">
              <a:buAutoNum type="arabicPeriod"/>
            </a:pPr>
            <a:r>
              <a:rPr lang="en-US" sz="4700" dirty="0"/>
              <a:t>Why were Parliament &amp; Local Authorities so slow to take action to improve public health?</a:t>
            </a:r>
          </a:p>
          <a:p>
            <a:pPr marL="742950" indent="-742950">
              <a:buAutoNum type="arabicPeriod"/>
            </a:pPr>
            <a:r>
              <a:rPr lang="en-US" sz="4700" dirty="0"/>
              <a:t>What barriers to progress in medicine still existed in 1860?</a:t>
            </a:r>
          </a:p>
        </p:txBody>
      </p:sp>
    </p:spTree>
    <p:extLst>
      <p:ext uri="{BB962C8B-B14F-4D97-AF65-F5344CB8AC3E}">
        <p14:creationId xmlns:p14="http://schemas.microsoft.com/office/powerpoint/2010/main" val="32214178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48868-00F5-B642-A73B-36D30ED45BE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1035B23-36DF-B04A-BF24-F82BF5761DE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0940613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p:txBody>
          <a:bodyPr>
            <a:noAutofit/>
          </a:bodyPr>
          <a:lstStyle/>
          <a:p>
            <a:pPr algn="ctr"/>
            <a:r>
              <a:rPr lang="en-US" sz="9600" b="1" u="sng" dirty="0"/>
              <a:t>Exam-Style Question</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483476" y="1825625"/>
            <a:ext cx="11288110" cy="4777194"/>
          </a:xfrm>
        </p:spPr>
        <p:txBody>
          <a:bodyPr>
            <a:normAutofit/>
          </a:bodyPr>
          <a:lstStyle/>
          <a:p>
            <a:pPr marL="0" indent="0" algn="ctr">
              <a:buNone/>
            </a:pPr>
            <a:r>
              <a:rPr lang="en-US" sz="7200" dirty="0"/>
              <a:t>Explain </a:t>
            </a:r>
            <a:r>
              <a:rPr lang="en-US" sz="7200" b="1" dirty="0"/>
              <a:t>two</a:t>
            </a:r>
            <a:r>
              <a:rPr lang="en-US" sz="7200" dirty="0"/>
              <a:t> causes of improvements in surgery in Britain from 1848-1860.         </a:t>
            </a:r>
            <a:r>
              <a:rPr lang="en-US" sz="7200" b="1" dirty="0">
                <a:solidFill>
                  <a:srgbClr val="FF0000"/>
                </a:solidFill>
              </a:rPr>
              <a:t>(8 marks)</a:t>
            </a:r>
          </a:p>
        </p:txBody>
      </p:sp>
    </p:spTree>
    <p:extLst>
      <p:ext uri="{BB962C8B-B14F-4D97-AF65-F5344CB8AC3E}">
        <p14:creationId xmlns:p14="http://schemas.microsoft.com/office/powerpoint/2010/main" val="17113641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591208" y="354615"/>
            <a:ext cx="10515600" cy="1325563"/>
          </a:xfrm>
        </p:spPr>
        <p:txBody>
          <a:bodyPr>
            <a:noAutofit/>
          </a:bodyPr>
          <a:lstStyle/>
          <a:p>
            <a:pPr algn="ctr"/>
            <a:r>
              <a:rPr lang="en-US" sz="9600" b="1" u="sng" dirty="0"/>
              <a:t>Exam-Style Advice</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316523" y="1815114"/>
            <a:ext cx="11476892" cy="5042886"/>
          </a:xfrm>
        </p:spPr>
        <p:txBody>
          <a:bodyPr>
            <a:normAutofit/>
          </a:bodyPr>
          <a:lstStyle/>
          <a:p>
            <a:pPr marL="0" indent="0" algn="ctr">
              <a:buNone/>
            </a:pPr>
            <a:r>
              <a:rPr lang="en-US" sz="3600" dirty="0"/>
              <a:t>Explain </a:t>
            </a:r>
            <a:r>
              <a:rPr lang="en-US" sz="3600" b="1" dirty="0"/>
              <a:t>two</a:t>
            </a:r>
            <a:r>
              <a:rPr lang="en-US" sz="3600" dirty="0"/>
              <a:t> causes of improvements in surgery 1848-60. </a:t>
            </a:r>
          </a:p>
          <a:p>
            <a:pPr marL="0" indent="0" algn="ctr">
              <a:buNone/>
            </a:pPr>
            <a:r>
              <a:rPr lang="en-US" sz="3600" b="1" dirty="0">
                <a:solidFill>
                  <a:srgbClr val="FF0000"/>
                </a:solidFill>
              </a:rPr>
              <a:t>(8 marks)</a:t>
            </a:r>
          </a:p>
          <a:p>
            <a:pPr marL="0" indent="0" algn="ctr">
              <a:buNone/>
            </a:pPr>
            <a:endParaRPr lang="en-US" sz="500" b="1" dirty="0">
              <a:solidFill>
                <a:srgbClr val="FF0000"/>
              </a:solidFill>
            </a:endParaRPr>
          </a:p>
          <a:p>
            <a:pPr marL="0" indent="0" algn="ctr">
              <a:buNone/>
            </a:pPr>
            <a:r>
              <a:rPr lang="en-US" sz="3100" b="1" dirty="0">
                <a:solidFill>
                  <a:srgbClr val="0070C0"/>
                </a:solidFill>
              </a:rPr>
              <a:t>A cause is something which leads directly to an outcome (in this case a change), not simply something that happened before change occurred. The focus is on improvements, so you need to use changes for the better. The focus is on surgery, too, so don’t drift off it. </a:t>
            </a:r>
          </a:p>
          <a:p>
            <a:pPr marL="0" indent="0" algn="ctr">
              <a:buNone/>
            </a:pPr>
            <a:r>
              <a:rPr lang="en-US" sz="3200" b="1" dirty="0">
                <a:solidFill>
                  <a:srgbClr val="7030A0"/>
                </a:solidFill>
              </a:rPr>
              <a:t>1</a:t>
            </a:r>
            <a:r>
              <a:rPr lang="en-US" sz="3200" b="1" baseline="30000" dirty="0">
                <a:solidFill>
                  <a:srgbClr val="7030A0"/>
                </a:solidFill>
              </a:rPr>
              <a:t>st</a:t>
            </a:r>
            <a:r>
              <a:rPr lang="en-US" sz="3200" b="1" dirty="0">
                <a:solidFill>
                  <a:srgbClr val="7030A0"/>
                </a:solidFill>
              </a:rPr>
              <a:t> Change / Why was it an improvement?/ Why did it happen?</a:t>
            </a:r>
          </a:p>
          <a:p>
            <a:pPr marL="0" indent="0" algn="ctr">
              <a:buNone/>
            </a:pPr>
            <a:r>
              <a:rPr lang="en-US" sz="3200" b="1" dirty="0">
                <a:solidFill>
                  <a:srgbClr val="7030A0"/>
                </a:solidFill>
              </a:rPr>
              <a:t>2</a:t>
            </a:r>
            <a:r>
              <a:rPr lang="en-US" sz="3200" b="1" baseline="30000" dirty="0">
                <a:solidFill>
                  <a:srgbClr val="7030A0"/>
                </a:solidFill>
              </a:rPr>
              <a:t>nd</a:t>
            </a:r>
            <a:r>
              <a:rPr lang="en-US" sz="3200" b="1" dirty="0">
                <a:solidFill>
                  <a:srgbClr val="7030A0"/>
                </a:solidFill>
              </a:rPr>
              <a:t> Change / Why was it an improvement?/ Why did it happen?</a:t>
            </a:r>
          </a:p>
          <a:p>
            <a:pPr marL="0" indent="0" algn="ctr">
              <a:buNone/>
            </a:pPr>
            <a:r>
              <a:rPr lang="en-US" sz="3200" b="1" dirty="0">
                <a:solidFill>
                  <a:srgbClr val="00B050"/>
                </a:solidFill>
              </a:rPr>
              <a:t>DON’T FORGET THE DETAILS ALONG THE WAY FOR EXTRA MARKS</a:t>
            </a:r>
          </a:p>
        </p:txBody>
      </p:sp>
    </p:spTree>
    <p:extLst>
      <p:ext uri="{BB962C8B-B14F-4D97-AF65-F5344CB8AC3E}">
        <p14:creationId xmlns:p14="http://schemas.microsoft.com/office/powerpoint/2010/main" val="15576184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20DD5-B7A9-2840-ACB0-700A238F10E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BF761FD-2BF4-E64D-B941-7A02CCF8C9A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651407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01636" y="201002"/>
            <a:ext cx="11469189" cy="1325563"/>
          </a:xfrm>
        </p:spPr>
        <p:txBody>
          <a:bodyPr/>
          <a:lstStyle/>
          <a:p>
            <a:r>
              <a:rPr lang="en-US" b="1" dirty="0">
                <a:solidFill>
                  <a:srgbClr val="7030A0"/>
                </a:solidFill>
              </a:rPr>
              <a:t>(d) Problems &amp; Improvements in Public Health</a:t>
            </a:r>
          </a:p>
        </p:txBody>
      </p:sp>
      <p:sp>
        <p:nvSpPr>
          <p:cNvPr id="7" name="Content Placeholder 2">
            <a:extLst>
              <a:ext uri="{FF2B5EF4-FFF2-40B4-BE49-F238E27FC236}">
                <a16:creationId xmlns:a16="http://schemas.microsoft.com/office/drawing/2014/main" id="{98273BA6-3CC3-444A-9966-2258B8749DDE}"/>
              </a:ext>
            </a:extLst>
          </p:cNvPr>
          <p:cNvSpPr>
            <a:spLocks noGrp="1"/>
          </p:cNvSpPr>
          <p:nvPr>
            <p:ph idx="1"/>
          </p:nvPr>
        </p:nvSpPr>
        <p:spPr>
          <a:xfrm>
            <a:off x="5005754" y="1627190"/>
            <a:ext cx="6876087" cy="5148748"/>
          </a:xfrm>
        </p:spPr>
        <p:txBody>
          <a:bodyPr>
            <a:normAutofit/>
          </a:bodyPr>
          <a:lstStyle/>
          <a:p>
            <a:pPr marL="0" indent="0">
              <a:buNone/>
            </a:pPr>
            <a:r>
              <a:rPr lang="en-US" dirty="0"/>
              <a:t>Grouped houses in poor areas of industrial towns were arranged in narrow, dark streets called ‘</a:t>
            </a:r>
            <a:r>
              <a:rPr lang="en-US" b="1" dirty="0">
                <a:solidFill>
                  <a:srgbClr val="FF0000"/>
                </a:solidFill>
              </a:rPr>
              <a:t>Courts</a:t>
            </a:r>
            <a:r>
              <a:rPr lang="en-US" dirty="0"/>
              <a:t>’. These courts housed hundreds of people. </a:t>
            </a:r>
            <a:r>
              <a:rPr lang="en-US" b="1" dirty="0">
                <a:solidFill>
                  <a:srgbClr val="0070C0"/>
                </a:solidFill>
              </a:rPr>
              <a:t>A whole family would live in one room and 50 people or more lived in one house. </a:t>
            </a:r>
            <a:r>
              <a:rPr lang="en-US" dirty="0"/>
              <a:t>Living conditions were damp, dark &amp; unventilated. In bad weather, cellars and ground floors would flood and a single </a:t>
            </a:r>
            <a:r>
              <a:rPr lang="en-US" b="1" dirty="0">
                <a:solidFill>
                  <a:srgbClr val="FF0000"/>
                </a:solidFill>
              </a:rPr>
              <a:t>‘Privy’ </a:t>
            </a:r>
            <a:r>
              <a:rPr lang="en-US" dirty="0"/>
              <a:t>may be used by 100 people, young &amp; old. Water was collected from a pump shared by 20-30 families; and, worse, this water was taken from polluted rivers. </a:t>
            </a:r>
            <a:r>
              <a:rPr lang="en-US" b="1" dirty="0">
                <a:solidFill>
                  <a:srgbClr val="FF0000"/>
                </a:solidFill>
              </a:rPr>
              <a:t>This was ideal conditions for disease to spread rapidly</a:t>
            </a:r>
            <a:r>
              <a:rPr lang="en-US" dirty="0"/>
              <a:t>.</a:t>
            </a:r>
          </a:p>
        </p:txBody>
      </p:sp>
      <p:pic>
        <p:nvPicPr>
          <p:cNvPr id="1026" name="Picture 2" descr="Industrial Towns and Cities">
            <a:extLst>
              <a:ext uri="{FF2B5EF4-FFF2-40B4-BE49-F238E27FC236}">
                <a16:creationId xmlns:a16="http://schemas.microsoft.com/office/drawing/2014/main" id="{833D8E6E-A1F7-E549-82EC-CABF1F134E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7312"/>
          <a:stretch/>
        </p:blipFill>
        <p:spPr bwMode="auto">
          <a:xfrm>
            <a:off x="310159" y="1732697"/>
            <a:ext cx="4572590" cy="4924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28307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01636" y="201002"/>
            <a:ext cx="11469189" cy="1325563"/>
          </a:xfrm>
        </p:spPr>
        <p:txBody>
          <a:bodyPr/>
          <a:lstStyle/>
          <a:p>
            <a:r>
              <a:rPr lang="en-US" b="1" dirty="0">
                <a:solidFill>
                  <a:srgbClr val="7030A0"/>
                </a:solidFill>
              </a:rPr>
              <a:t>(d) Problems &amp; Improvements in Public Health</a:t>
            </a:r>
          </a:p>
        </p:txBody>
      </p:sp>
      <p:sp>
        <p:nvSpPr>
          <p:cNvPr id="7" name="Content Placeholder 2">
            <a:extLst>
              <a:ext uri="{FF2B5EF4-FFF2-40B4-BE49-F238E27FC236}">
                <a16:creationId xmlns:a16="http://schemas.microsoft.com/office/drawing/2014/main" id="{98273BA6-3CC3-444A-9966-2258B8749DDE}"/>
              </a:ext>
            </a:extLst>
          </p:cNvPr>
          <p:cNvSpPr>
            <a:spLocks noGrp="1"/>
          </p:cNvSpPr>
          <p:nvPr>
            <p:ph idx="1"/>
          </p:nvPr>
        </p:nvSpPr>
        <p:spPr>
          <a:xfrm>
            <a:off x="304800" y="1526565"/>
            <a:ext cx="7338646" cy="5148748"/>
          </a:xfrm>
        </p:spPr>
        <p:txBody>
          <a:bodyPr>
            <a:normAutofit/>
          </a:bodyPr>
          <a:lstStyle/>
          <a:p>
            <a:pPr marL="0" indent="0">
              <a:buNone/>
            </a:pPr>
            <a:r>
              <a:rPr lang="en-US" b="1" dirty="0">
                <a:solidFill>
                  <a:srgbClr val="FF0000"/>
                </a:solidFill>
              </a:rPr>
              <a:t>Killer diseases </a:t>
            </a:r>
            <a:r>
              <a:rPr lang="en-US" dirty="0"/>
              <a:t>were a major problem across Victorian Britain. Despite a vaccination being developed to prevent </a:t>
            </a:r>
            <a:r>
              <a:rPr lang="en-US" b="1" dirty="0">
                <a:solidFill>
                  <a:srgbClr val="FF0000"/>
                </a:solidFill>
              </a:rPr>
              <a:t>smallpox</a:t>
            </a:r>
            <a:r>
              <a:rPr lang="en-US" dirty="0"/>
              <a:t>, few people had been vaccinated. There was no prevention or treatment for </a:t>
            </a:r>
            <a:r>
              <a:rPr lang="en-US" b="1" dirty="0">
                <a:solidFill>
                  <a:srgbClr val="FF0000"/>
                </a:solidFill>
              </a:rPr>
              <a:t>typhus, typhoid fever or influenza</a:t>
            </a:r>
            <a:r>
              <a:rPr lang="en-US" dirty="0"/>
              <a:t>. Even if patients survived these diseases, they were so weak that they usually died from </a:t>
            </a:r>
            <a:r>
              <a:rPr lang="en-US" b="1" dirty="0">
                <a:solidFill>
                  <a:srgbClr val="FF0000"/>
                </a:solidFill>
              </a:rPr>
              <a:t>pneumonia</a:t>
            </a:r>
            <a:r>
              <a:rPr lang="en-US" dirty="0"/>
              <a:t> or </a:t>
            </a:r>
            <a:r>
              <a:rPr lang="en-US" b="1" dirty="0">
                <a:solidFill>
                  <a:srgbClr val="FF0000"/>
                </a:solidFill>
              </a:rPr>
              <a:t>bronchitis</a:t>
            </a:r>
            <a:r>
              <a:rPr lang="en-US" dirty="0"/>
              <a:t>. Perhaps the most feared  and frightening disease was </a:t>
            </a:r>
            <a:r>
              <a:rPr lang="en-US" b="1" dirty="0">
                <a:solidFill>
                  <a:srgbClr val="FF0000"/>
                </a:solidFill>
              </a:rPr>
              <a:t>cholera</a:t>
            </a:r>
            <a:r>
              <a:rPr lang="en-US" dirty="0"/>
              <a:t> – as it could kill in a single day – plus the symptoms were pain, muscle spasms, extreme vomiting &amp; </a:t>
            </a:r>
            <a:r>
              <a:rPr lang="en-US" dirty="0" err="1"/>
              <a:t>diarrhoea</a:t>
            </a:r>
            <a:r>
              <a:rPr lang="en-US" dirty="0"/>
              <a:t>, until death resulted from dehydration. In the cholera epidemic, 1831-1832, 20,000 died.</a:t>
            </a:r>
          </a:p>
        </p:txBody>
      </p:sp>
      <p:pic>
        <p:nvPicPr>
          <p:cNvPr id="2050" name="Picture 2" descr="The Cholera Epidemic of 1832">
            <a:extLst>
              <a:ext uri="{FF2B5EF4-FFF2-40B4-BE49-F238E27FC236}">
                <a16:creationId xmlns:a16="http://schemas.microsoft.com/office/drawing/2014/main" id="{EB0CC937-2582-8A44-B242-89C789D6D9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5509"/>
          <a:stretch/>
        </p:blipFill>
        <p:spPr bwMode="auto">
          <a:xfrm>
            <a:off x="7658190" y="1526565"/>
            <a:ext cx="4332174" cy="5130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214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01636" y="201002"/>
            <a:ext cx="11469189" cy="1325563"/>
          </a:xfrm>
        </p:spPr>
        <p:txBody>
          <a:bodyPr/>
          <a:lstStyle/>
          <a:p>
            <a:r>
              <a:rPr lang="en-US" b="1" dirty="0">
                <a:solidFill>
                  <a:srgbClr val="7030A0"/>
                </a:solidFill>
              </a:rPr>
              <a:t>(d) Problems &amp; Improvements in Public Health</a:t>
            </a:r>
          </a:p>
        </p:txBody>
      </p:sp>
      <p:sp>
        <p:nvSpPr>
          <p:cNvPr id="7" name="Content Placeholder 2">
            <a:extLst>
              <a:ext uri="{FF2B5EF4-FFF2-40B4-BE49-F238E27FC236}">
                <a16:creationId xmlns:a16="http://schemas.microsoft.com/office/drawing/2014/main" id="{98273BA6-3CC3-444A-9966-2258B8749DDE}"/>
              </a:ext>
            </a:extLst>
          </p:cNvPr>
          <p:cNvSpPr>
            <a:spLocks noGrp="1"/>
          </p:cNvSpPr>
          <p:nvPr>
            <p:ph idx="1"/>
          </p:nvPr>
        </p:nvSpPr>
        <p:spPr>
          <a:xfrm>
            <a:off x="6213231" y="1566136"/>
            <a:ext cx="5568462" cy="5148748"/>
          </a:xfrm>
        </p:spPr>
        <p:txBody>
          <a:bodyPr>
            <a:normAutofit/>
          </a:bodyPr>
          <a:lstStyle/>
          <a:p>
            <a:pPr marL="0" indent="0">
              <a:buNone/>
            </a:pPr>
            <a:r>
              <a:rPr lang="en-US" b="1" dirty="0">
                <a:solidFill>
                  <a:srgbClr val="FF0000"/>
                </a:solidFill>
              </a:rPr>
              <a:t>The lack of understanding</a:t>
            </a:r>
            <a:r>
              <a:rPr lang="en-US" dirty="0"/>
              <a:t> of disease is best demonstrated by the fact that MPs debated a day of prayer in response to another cholera epidemic in 1848. They eventually decided to against the day of prayer and, instead, told </a:t>
            </a:r>
            <a:r>
              <a:rPr lang="en-US" b="1" dirty="0">
                <a:solidFill>
                  <a:srgbClr val="FF0000"/>
                </a:solidFill>
              </a:rPr>
              <a:t>local authorities </a:t>
            </a:r>
            <a:r>
              <a:rPr lang="en-US" dirty="0"/>
              <a:t>to deal with the problem. The local authorities acted swiftly, but their </a:t>
            </a:r>
            <a:r>
              <a:rPr lang="en-US" b="1" dirty="0">
                <a:solidFill>
                  <a:srgbClr val="FF0000"/>
                </a:solidFill>
              </a:rPr>
              <a:t>action was based on miasma</a:t>
            </a:r>
            <a:r>
              <a:rPr lang="en-US" dirty="0"/>
              <a:t>; they burnt barrels of tar on street corners and advised people to stay warm &amp; stay clean. Only one of these helped.</a:t>
            </a:r>
          </a:p>
        </p:txBody>
      </p:sp>
      <p:pic>
        <p:nvPicPr>
          <p:cNvPr id="3074" name="Picture 2" descr="Cholera in 19th Century Scotland">
            <a:extLst>
              <a:ext uri="{FF2B5EF4-FFF2-40B4-BE49-F238E27FC236}">
                <a16:creationId xmlns:a16="http://schemas.microsoft.com/office/drawing/2014/main" id="{0B1A0C8A-6BF9-7346-AF2E-B985829529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308" y="1566136"/>
            <a:ext cx="5568462" cy="5090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1030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Analysis: A Court for King Cholera | Schoolshistory.org.uk">
            <a:extLst>
              <a:ext uri="{FF2B5EF4-FFF2-40B4-BE49-F238E27FC236}">
                <a16:creationId xmlns:a16="http://schemas.microsoft.com/office/drawing/2014/main" id="{63F8909D-CB81-964D-B258-A02525015B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3692" y="0"/>
            <a:ext cx="996461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1107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p:txBody>
          <a:bodyPr>
            <a:noAutofit/>
          </a:bodyPr>
          <a:lstStyle/>
          <a:p>
            <a:pPr algn="ctr"/>
            <a:r>
              <a:rPr lang="en-US" sz="9600" b="1" u="sng" dirty="0"/>
              <a:t>Activity 6</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315310" y="1825624"/>
            <a:ext cx="11571890" cy="4798459"/>
          </a:xfrm>
        </p:spPr>
        <p:txBody>
          <a:bodyPr>
            <a:normAutofit/>
          </a:bodyPr>
          <a:lstStyle/>
          <a:p>
            <a:pPr marL="0" indent="0" algn="ctr">
              <a:buNone/>
            </a:pPr>
            <a:r>
              <a:rPr lang="en-US" sz="7200" dirty="0"/>
              <a:t>How many health hazards </a:t>
            </a:r>
          </a:p>
          <a:p>
            <a:pPr marL="0" indent="0" algn="ctr">
              <a:buNone/>
            </a:pPr>
            <a:r>
              <a:rPr lang="en-US" sz="7200" dirty="0"/>
              <a:t>can you see in ‘</a:t>
            </a:r>
            <a:r>
              <a:rPr lang="en-US" sz="7200" b="1" dirty="0"/>
              <a:t>A Court </a:t>
            </a:r>
          </a:p>
          <a:p>
            <a:pPr marL="0" indent="0" algn="ctr">
              <a:buNone/>
            </a:pPr>
            <a:r>
              <a:rPr lang="en-US" sz="7200" b="1" dirty="0"/>
              <a:t>for King Cholera</a:t>
            </a:r>
            <a:r>
              <a:rPr lang="en-US" sz="7200" dirty="0"/>
              <a:t>’?</a:t>
            </a:r>
          </a:p>
        </p:txBody>
      </p:sp>
    </p:spTree>
    <p:extLst>
      <p:ext uri="{BB962C8B-B14F-4D97-AF65-F5344CB8AC3E}">
        <p14:creationId xmlns:p14="http://schemas.microsoft.com/office/powerpoint/2010/main" val="4037861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36062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2046</TotalTime>
  <Words>2014</Words>
  <Application>Microsoft Macintosh PowerPoint</Application>
  <PresentationFormat>Widescreen</PresentationFormat>
  <Paragraphs>114</Paragraphs>
  <Slides>38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Calibri Light</vt:lpstr>
      <vt:lpstr>Office Theme</vt:lpstr>
      <vt:lpstr>Edexcel IGCSE History P2: Breadth Study B1</vt:lpstr>
      <vt:lpstr>PowerPoint Presentation</vt:lpstr>
      <vt:lpstr>(d) Problems &amp; Improvements in Public Health</vt:lpstr>
      <vt:lpstr>(d) Problems &amp; Improvements in Public Health</vt:lpstr>
      <vt:lpstr>(d) Problems &amp; Improvements in Public Health</vt:lpstr>
      <vt:lpstr>(d) Problems &amp; Improvements in Public Health</vt:lpstr>
      <vt:lpstr>PowerPoint Presentation</vt:lpstr>
      <vt:lpstr>Activity 6</vt:lpstr>
      <vt:lpstr>PowerPoint Presentation</vt:lpstr>
      <vt:lpstr>Activity 7</vt:lpstr>
      <vt:lpstr>PowerPoint Presentation</vt:lpstr>
      <vt:lpstr>(d) Problems &amp; Improvements in Public Health</vt:lpstr>
      <vt:lpstr>(d) Problems &amp; Improvements in Public Health</vt:lpstr>
      <vt:lpstr>(d) Problems &amp; Improvements in Public Health</vt:lpstr>
      <vt:lpstr>(d) Problems &amp; Improvements in Public Health</vt:lpstr>
      <vt:lpstr>Activity 8</vt:lpstr>
      <vt:lpstr>PowerPoint Presentation</vt:lpstr>
      <vt:lpstr>Activity 9</vt:lpstr>
      <vt:lpstr>PowerPoint Presentation</vt:lpstr>
      <vt:lpstr>(d) Problems &amp; Improvements in Public Health</vt:lpstr>
      <vt:lpstr>(d) Problems &amp; Improvements in Public Health</vt:lpstr>
      <vt:lpstr>(d) Problems &amp; Improvements in Public Health</vt:lpstr>
      <vt:lpstr>(d) Problems &amp; Improvements in Public Health</vt:lpstr>
      <vt:lpstr>Activity 10</vt:lpstr>
      <vt:lpstr>PowerPoint Presentation</vt:lpstr>
      <vt:lpstr>(d) Problems &amp; Improvements in Public Health</vt:lpstr>
      <vt:lpstr>Activity 11</vt:lpstr>
      <vt:lpstr>Activity 12 – Recall Quiz</vt:lpstr>
      <vt:lpstr>PowerPoint Presentation</vt:lpstr>
      <vt:lpstr>Activity 12 – Recall Quiz</vt:lpstr>
      <vt:lpstr>PowerPoint Presentation</vt:lpstr>
      <vt:lpstr>Activity 13 – Explaining</vt:lpstr>
      <vt:lpstr>PowerPoint Presentation</vt:lpstr>
      <vt:lpstr>Activity 14 – Challenge</vt:lpstr>
      <vt:lpstr>PowerPoint Presentation</vt:lpstr>
      <vt:lpstr>Exam-Style Question</vt:lpstr>
      <vt:lpstr>Exam-Style Advice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Edexcel IGCSE History Investigation A1</dc:title>
  <dc:creator>Chris Skerry</dc:creator>
  <cp:lastModifiedBy>Chris Skerry</cp:lastModifiedBy>
  <cp:revision>36</cp:revision>
  <dcterms:created xsi:type="dcterms:W3CDTF">2021-05-05T18:42:06Z</dcterms:created>
  <dcterms:modified xsi:type="dcterms:W3CDTF">2021-08-25T20:08:06Z</dcterms:modified>
</cp:coreProperties>
</file>