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9" r:id="rId3"/>
    <p:sldId id="258" r:id="rId4"/>
    <p:sldId id="289" r:id="rId5"/>
    <p:sldId id="312" r:id="rId6"/>
    <p:sldId id="313" r:id="rId7"/>
    <p:sldId id="323" r:id="rId8"/>
    <p:sldId id="314" r:id="rId9"/>
    <p:sldId id="315" r:id="rId10"/>
    <p:sldId id="316" r:id="rId11"/>
    <p:sldId id="317" r:id="rId12"/>
    <p:sldId id="318" r:id="rId13"/>
    <p:sldId id="319" r:id="rId14"/>
    <p:sldId id="320" r:id="rId15"/>
    <p:sldId id="322" r:id="rId16"/>
    <p:sldId id="321" r:id="rId17"/>
    <p:sldId id="2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8"/>
  </p:normalViewPr>
  <p:slideViewPr>
    <p:cSldViewPr snapToGrid="0" snapToObjects="1">
      <p:cViewPr varScale="1">
        <p:scale>
          <a:sx n="109" d="100"/>
          <a:sy n="109" d="100"/>
        </p:scale>
        <p:origin x="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90755-375F-2244-BEDD-70BAECD90497}" type="datetimeFigureOut">
              <a:rPr lang="en-US" smtClean="0"/>
              <a:t>8/23/21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13B4D-3BD1-4E4B-A2B0-D198BE80C7BF}" type="slidenum">
              <a:rPr lang="en-US" smtClean="0"/>
              <a:t>‹#›</a:t>
            </a:fld>
            <a:endParaRPr lang="en-US"/>
          </a:p>
        </p:txBody>
      </p:sp>
    </p:spTree>
    <p:extLst>
      <p:ext uri="{BB962C8B-B14F-4D97-AF65-F5344CB8AC3E}">
        <p14:creationId xmlns:p14="http://schemas.microsoft.com/office/powerpoint/2010/main" val="361296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13B4D-3BD1-4E4B-A2B0-D198BE80C7BF}" type="slidenum">
              <a:rPr lang="en-US" smtClean="0"/>
              <a:t>12</a:t>
            </a:fld>
            <a:endParaRPr lang="en-US"/>
          </a:p>
        </p:txBody>
      </p:sp>
    </p:spTree>
    <p:extLst>
      <p:ext uri="{BB962C8B-B14F-4D97-AF65-F5344CB8AC3E}">
        <p14:creationId xmlns:p14="http://schemas.microsoft.com/office/powerpoint/2010/main" val="207886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3443-B9D3-6444-B5B1-AA82955B4B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313CC-26F8-9A4D-BAAA-2E226A857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B5A56F-470B-C545-AA54-9D9A78DD83A3}"/>
              </a:ext>
            </a:extLst>
          </p:cNvPr>
          <p:cNvSpPr>
            <a:spLocks noGrp="1"/>
          </p:cNvSpPr>
          <p:nvPr>
            <p:ph type="dt" sz="half" idx="10"/>
          </p:nvPr>
        </p:nvSpPr>
        <p:spPr/>
        <p:txBody>
          <a:bodyPr/>
          <a:lstStyle/>
          <a:p>
            <a:fld id="{587600F5-199C-7440-82DF-49BD86033751}" type="datetimeFigureOut">
              <a:rPr lang="en-US" smtClean="0"/>
              <a:t>8/23/21</a:t>
            </a:fld>
            <a:endParaRPr lang="en-US"/>
          </a:p>
        </p:txBody>
      </p:sp>
      <p:sp>
        <p:nvSpPr>
          <p:cNvPr id="5" name="Footer Placeholder 4">
            <a:extLst>
              <a:ext uri="{FF2B5EF4-FFF2-40B4-BE49-F238E27FC236}">
                <a16:creationId xmlns:a16="http://schemas.microsoft.com/office/drawing/2014/main" id="{D602F0B2-AD6B-9B48-89F3-F6695F4DB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10827-465E-8846-90A6-6572347E71C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421949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740F-5F1C-004A-8D61-289D32D2D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C3EC0E-84B0-1242-878D-2E61705A83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9B664-F0C5-184B-B3D7-72B4A3A11B4D}"/>
              </a:ext>
            </a:extLst>
          </p:cNvPr>
          <p:cNvSpPr>
            <a:spLocks noGrp="1"/>
          </p:cNvSpPr>
          <p:nvPr>
            <p:ph type="dt" sz="half" idx="10"/>
          </p:nvPr>
        </p:nvSpPr>
        <p:spPr/>
        <p:txBody>
          <a:bodyPr/>
          <a:lstStyle/>
          <a:p>
            <a:fld id="{587600F5-199C-7440-82DF-49BD86033751}" type="datetimeFigureOut">
              <a:rPr lang="en-US" smtClean="0"/>
              <a:t>8/23/21</a:t>
            </a:fld>
            <a:endParaRPr lang="en-US"/>
          </a:p>
        </p:txBody>
      </p:sp>
      <p:sp>
        <p:nvSpPr>
          <p:cNvPr id="5" name="Footer Placeholder 4">
            <a:extLst>
              <a:ext uri="{FF2B5EF4-FFF2-40B4-BE49-F238E27FC236}">
                <a16:creationId xmlns:a16="http://schemas.microsoft.com/office/drawing/2014/main" id="{C61D04A1-C358-BF44-9F43-804E63082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89D7-592F-8448-85E5-AD49DA94919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4461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216323-6857-F54C-84B4-D074972623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184E33-9DE5-8044-96AD-E6A03647B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1BD10-7199-CD4E-A70D-6BFBB8D00FF2}"/>
              </a:ext>
            </a:extLst>
          </p:cNvPr>
          <p:cNvSpPr>
            <a:spLocks noGrp="1"/>
          </p:cNvSpPr>
          <p:nvPr>
            <p:ph type="dt" sz="half" idx="10"/>
          </p:nvPr>
        </p:nvSpPr>
        <p:spPr/>
        <p:txBody>
          <a:bodyPr/>
          <a:lstStyle/>
          <a:p>
            <a:fld id="{587600F5-199C-7440-82DF-49BD86033751}" type="datetimeFigureOut">
              <a:rPr lang="en-US" smtClean="0"/>
              <a:t>8/23/21</a:t>
            </a:fld>
            <a:endParaRPr lang="en-US"/>
          </a:p>
        </p:txBody>
      </p:sp>
      <p:sp>
        <p:nvSpPr>
          <p:cNvPr id="5" name="Footer Placeholder 4">
            <a:extLst>
              <a:ext uri="{FF2B5EF4-FFF2-40B4-BE49-F238E27FC236}">
                <a16:creationId xmlns:a16="http://schemas.microsoft.com/office/drawing/2014/main" id="{AFF17EB2-0C42-5E4A-A3B3-085ABAC9A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375AA-10EA-8A43-8EE2-3167896236D2}"/>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8273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0001-B610-C64A-A741-055E36150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4380F-8D8D-0542-BE38-11DAAB858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AC8BD-9D9F-F64D-81EF-6FAF4B544063}"/>
              </a:ext>
            </a:extLst>
          </p:cNvPr>
          <p:cNvSpPr>
            <a:spLocks noGrp="1"/>
          </p:cNvSpPr>
          <p:nvPr>
            <p:ph type="dt" sz="half" idx="10"/>
          </p:nvPr>
        </p:nvSpPr>
        <p:spPr/>
        <p:txBody>
          <a:bodyPr/>
          <a:lstStyle/>
          <a:p>
            <a:fld id="{587600F5-199C-7440-82DF-49BD86033751}" type="datetimeFigureOut">
              <a:rPr lang="en-US" smtClean="0"/>
              <a:t>8/23/21</a:t>
            </a:fld>
            <a:endParaRPr lang="en-US"/>
          </a:p>
        </p:txBody>
      </p:sp>
      <p:sp>
        <p:nvSpPr>
          <p:cNvPr id="5" name="Footer Placeholder 4">
            <a:extLst>
              <a:ext uri="{FF2B5EF4-FFF2-40B4-BE49-F238E27FC236}">
                <a16:creationId xmlns:a16="http://schemas.microsoft.com/office/drawing/2014/main" id="{09A33584-566B-6841-804F-1FB4E8037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ED3F7-6C9D-5148-AC26-246EC4491CF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330858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65FB-A55E-C84B-B19F-971AF09BC7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3887E9-9024-DA4A-8542-8989FDF086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D36EB-438F-F04A-813A-153E0B1B9810}"/>
              </a:ext>
            </a:extLst>
          </p:cNvPr>
          <p:cNvSpPr>
            <a:spLocks noGrp="1"/>
          </p:cNvSpPr>
          <p:nvPr>
            <p:ph type="dt" sz="half" idx="10"/>
          </p:nvPr>
        </p:nvSpPr>
        <p:spPr/>
        <p:txBody>
          <a:bodyPr/>
          <a:lstStyle/>
          <a:p>
            <a:fld id="{587600F5-199C-7440-82DF-49BD86033751}" type="datetimeFigureOut">
              <a:rPr lang="en-US" smtClean="0"/>
              <a:t>8/23/21</a:t>
            </a:fld>
            <a:endParaRPr lang="en-US"/>
          </a:p>
        </p:txBody>
      </p:sp>
      <p:sp>
        <p:nvSpPr>
          <p:cNvPr id="5" name="Footer Placeholder 4">
            <a:extLst>
              <a:ext uri="{FF2B5EF4-FFF2-40B4-BE49-F238E27FC236}">
                <a16:creationId xmlns:a16="http://schemas.microsoft.com/office/drawing/2014/main" id="{F6F9C055-B43E-4646-8CD4-7E696729A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D17F8-F452-DB4B-91CE-59DA81788C5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55887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CBC3-1034-3A49-98DA-91D552FFB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50566-D7E8-264C-BCA0-5B0BF93E39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194F6F-842B-804B-A059-E2F1074C16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19A8D6-CBD8-5B49-B186-1D291AE195EC}"/>
              </a:ext>
            </a:extLst>
          </p:cNvPr>
          <p:cNvSpPr>
            <a:spLocks noGrp="1"/>
          </p:cNvSpPr>
          <p:nvPr>
            <p:ph type="dt" sz="half" idx="10"/>
          </p:nvPr>
        </p:nvSpPr>
        <p:spPr/>
        <p:txBody>
          <a:bodyPr/>
          <a:lstStyle/>
          <a:p>
            <a:fld id="{587600F5-199C-7440-82DF-49BD86033751}" type="datetimeFigureOut">
              <a:rPr lang="en-US" smtClean="0"/>
              <a:t>8/23/21</a:t>
            </a:fld>
            <a:endParaRPr lang="en-US"/>
          </a:p>
        </p:txBody>
      </p:sp>
      <p:sp>
        <p:nvSpPr>
          <p:cNvPr id="6" name="Footer Placeholder 5">
            <a:extLst>
              <a:ext uri="{FF2B5EF4-FFF2-40B4-BE49-F238E27FC236}">
                <a16:creationId xmlns:a16="http://schemas.microsoft.com/office/drawing/2014/main" id="{FB244545-7A0C-8747-BFE5-3E834F448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909BE-DF96-5D40-90C8-04F8A0E1D89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80645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18F5-B0E3-B143-9D47-CCF4DA4282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A8ADEC-3768-CB41-ACC8-691AEBC5F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5313A-8AE3-1E42-B50A-470A15BEF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1754E6-B58F-EF4E-8224-DEFAA1378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3AB8A0-F154-8543-BA09-33E4BD92A6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3A9BB-966B-1C4B-877B-6BD7D9A8067A}"/>
              </a:ext>
            </a:extLst>
          </p:cNvPr>
          <p:cNvSpPr>
            <a:spLocks noGrp="1"/>
          </p:cNvSpPr>
          <p:nvPr>
            <p:ph type="dt" sz="half" idx="10"/>
          </p:nvPr>
        </p:nvSpPr>
        <p:spPr/>
        <p:txBody>
          <a:bodyPr/>
          <a:lstStyle/>
          <a:p>
            <a:fld id="{587600F5-199C-7440-82DF-49BD86033751}" type="datetimeFigureOut">
              <a:rPr lang="en-US" smtClean="0"/>
              <a:t>8/23/21</a:t>
            </a:fld>
            <a:endParaRPr lang="en-US"/>
          </a:p>
        </p:txBody>
      </p:sp>
      <p:sp>
        <p:nvSpPr>
          <p:cNvPr id="8" name="Footer Placeholder 7">
            <a:extLst>
              <a:ext uri="{FF2B5EF4-FFF2-40B4-BE49-F238E27FC236}">
                <a16:creationId xmlns:a16="http://schemas.microsoft.com/office/drawing/2014/main" id="{0D76B314-53C8-1547-B8A5-C1F84F8141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9F7784-FA06-2A43-BF25-6826030BF7BD}"/>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15579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68E8-739F-6E41-8CB1-8A93ED146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6EF19-A8DF-3946-8406-AF5DF078FF00}"/>
              </a:ext>
            </a:extLst>
          </p:cNvPr>
          <p:cNvSpPr>
            <a:spLocks noGrp="1"/>
          </p:cNvSpPr>
          <p:nvPr>
            <p:ph type="dt" sz="half" idx="10"/>
          </p:nvPr>
        </p:nvSpPr>
        <p:spPr/>
        <p:txBody>
          <a:bodyPr/>
          <a:lstStyle/>
          <a:p>
            <a:fld id="{587600F5-199C-7440-82DF-49BD86033751}" type="datetimeFigureOut">
              <a:rPr lang="en-US" smtClean="0"/>
              <a:t>8/23/21</a:t>
            </a:fld>
            <a:endParaRPr lang="en-US"/>
          </a:p>
        </p:txBody>
      </p:sp>
      <p:sp>
        <p:nvSpPr>
          <p:cNvPr id="4" name="Footer Placeholder 3">
            <a:extLst>
              <a:ext uri="{FF2B5EF4-FFF2-40B4-BE49-F238E27FC236}">
                <a16:creationId xmlns:a16="http://schemas.microsoft.com/office/drawing/2014/main" id="{5E64954E-7F41-DB44-BDB5-809BA6D1A7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FCE67B-CAE5-A645-810A-7BFC1AD1EE1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95845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889AB-9E01-2741-9EC8-E64D0DF695DA}"/>
              </a:ext>
            </a:extLst>
          </p:cNvPr>
          <p:cNvSpPr>
            <a:spLocks noGrp="1"/>
          </p:cNvSpPr>
          <p:nvPr>
            <p:ph type="dt" sz="half" idx="10"/>
          </p:nvPr>
        </p:nvSpPr>
        <p:spPr/>
        <p:txBody>
          <a:bodyPr/>
          <a:lstStyle/>
          <a:p>
            <a:fld id="{587600F5-199C-7440-82DF-49BD86033751}" type="datetimeFigureOut">
              <a:rPr lang="en-US" smtClean="0"/>
              <a:t>8/23/21</a:t>
            </a:fld>
            <a:endParaRPr lang="en-US"/>
          </a:p>
        </p:txBody>
      </p:sp>
      <p:sp>
        <p:nvSpPr>
          <p:cNvPr id="3" name="Footer Placeholder 2">
            <a:extLst>
              <a:ext uri="{FF2B5EF4-FFF2-40B4-BE49-F238E27FC236}">
                <a16:creationId xmlns:a16="http://schemas.microsoft.com/office/drawing/2014/main" id="{2BB573B2-EE38-C747-957C-647CBE761C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9FE609-9FAD-9D4C-B38E-C7002AF599D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28177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9CB5-1E73-3040-B49C-972697294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7334B7-906A-384A-99A7-36AF59127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63A03-1BB8-904B-830C-3F52E3B0E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F2C40-00C5-2E40-9EF4-C48E8BC3333D}"/>
              </a:ext>
            </a:extLst>
          </p:cNvPr>
          <p:cNvSpPr>
            <a:spLocks noGrp="1"/>
          </p:cNvSpPr>
          <p:nvPr>
            <p:ph type="dt" sz="half" idx="10"/>
          </p:nvPr>
        </p:nvSpPr>
        <p:spPr/>
        <p:txBody>
          <a:bodyPr/>
          <a:lstStyle/>
          <a:p>
            <a:fld id="{587600F5-199C-7440-82DF-49BD86033751}" type="datetimeFigureOut">
              <a:rPr lang="en-US" smtClean="0"/>
              <a:t>8/23/21</a:t>
            </a:fld>
            <a:endParaRPr lang="en-US"/>
          </a:p>
        </p:txBody>
      </p:sp>
      <p:sp>
        <p:nvSpPr>
          <p:cNvPr id="6" name="Footer Placeholder 5">
            <a:extLst>
              <a:ext uri="{FF2B5EF4-FFF2-40B4-BE49-F238E27FC236}">
                <a16:creationId xmlns:a16="http://schemas.microsoft.com/office/drawing/2014/main" id="{A6F3BD48-4F3A-C74B-94C5-E12356FB7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B4644-343A-C247-A1C5-5B872A25A12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05512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E9DE-CE6E-C947-838C-A8F870B90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0960C-0219-6E40-9E27-0EB539279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84F7AE-FF0E-ED48-9F14-FB4C75223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1EFAB-F79D-194D-AB2A-B6248EA8FC63}"/>
              </a:ext>
            </a:extLst>
          </p:cNvPr>
          <p:cNvSpPr>
            <a:spLocks noGrp="1"/>
          </p:cNvSpPr>
          <p:nvPr>
            <p:ph type="dt" sz="half" idx="10"/>
          </p:nvPr>
        </p:nvSpPr>
        <p:spPr/>
        <p:txBody>
          <a:bodyPr/>
          <a:lstStyle/>
          <a:p>
            <a:fld id="{587600F5-199C-7440-82DF-49BD86033751}" type="datetimeFigureOut">
              <a:rPr lang="en-US" smtClean="0"/>
              <a:t>8/23/21</a:t>
            </a:fld>
            <a:endParaRPr lang="en-US"/>
          </a:p>
        </p:txBody>
      </p:sp>
      <p:sp>
        <p:nvSpPr>
          <p:cNvPr id="6" name="Footer Placeholder 5">
            <a:extLst>
              <a:ext uri="{FF2B5EF4-FFF2-40B4-BE49-F238E27FC236}">
                <a16:creationId xmlns:a16="http://schemas.microsoft.com/office/drawing/2014/main" id="{11781DF5-E77E-3F47-9F6C-9069ED201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3FBCA-18B1-C64F-8103-B6180DA84573}"/>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80798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EBCB7-B0FD-724C-83DF-CF59E5001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93DC2-08FA-6443-B18C-5BFE7550D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BD51A-1CB7-E74C-8E08-FFB22224D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600F5-199C-7440-82DF-49BD86033751}" type="datetimeFigureOut">
              <a:rPr lang="en-US" smtClean="0"/>
              <a:t>8/23/21</a:t>
            </a:fld>
            <a:endParaRPr lang="en-US"/>
          </a:p>
        </p:txBody>
      </p:sp>
      <p:sp>
        <p:nvSpPr>
          <p:cNvPr id="5" name="Footer Placeholder 4">
            <a:extLst>
              <a:ext uri="{FF2B5EF4-FFF2-40B4-BE49-F238E27FC236}">
                <a16:creationId xmlns:a16="http://schemas.microsoft.com/office/drawing/2014/main" id="{4E1EA122-4EBB-6D42-B890-26711A6F3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083E83-B569-3F4C-A3AA-9B922BF96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E93FF-18B3-3D48-BF07-E6FCB4F455CF}" type="slidenum">
              <a:rPr lang="en-US" smtClean="0"/>
              <a:t>‹#›</a:t>
            </a:fld>
            <a:endParaRPr lang="en-US"/>
          </a:p>
        </p:txBody>
      </p:sp>
    </p:spTree>
    <p:extLst>
      <p:ext uri="{BB962C8B-B14F-4D97-AF65-F5344CB8AC3E}">
        <p14:creationId xmlns:p14="http://schemas.microsoft.com/office/powerpoint/2010/main" val="1142572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p:txBody>
          <a:bodyPr>
            <a:normAutofit/>
          </a:bodyPr>
          <a:lstStyle/>
          <a:p>
            <a:r>
              <a:rPr lang="en-US" sz="8000" b="1" dirty="0"/>
              <a:t>Edexcel IGCSE History</a:t>
            </a:r>
            <a:br>
              <a:rPr lang="en-US" sz="8000" b="1" dirty="0"/>
            </a:br>
            <a:r>
              <a:rPr lang="en-US" sz="8000" b="1" dirty="0"/>
              <a:t>P2: Breadth Study B2</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p:txBody>
          <a:bodyPr>
            <a:noAutofit/>
          </a:bodyPr>
          <a:lstStyle/>
          <a:p>
            <a:r>
              <a:rPr lang="en-US" sz="6000" dirty="0">
                <a:solidFill>
                  <a:srgbClr val="FF0000"/>
                </a:solidFill>
              </a:rPr>
              <a:t>Changes in Medicine, </a:t>
            </a:r>
          </a:p>
          <a:p>
            <a:r>
              <a:rPr lang="en-US" sz="6000" dirty="0">
                <a:solidFill>
                  <a:srgbClr val="FF0000"/>
                </a:solidFill>
              </a:rPr>
              <a:t>1848-1948</a:t>
            </a:r>
          </a:p>
        </p:txBody>
      </p:sp>
    </p:spTree>
    <p:extLst>
      <p:ext uri="{BB962C8B-B14F-4D97-AF65-F5344CB8AC3E}">
        <p14:creationId xmlns:p14="http://schemas.microsoft.com/office/powerpoint/2010/main" val="294950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239634" y="217981"/>
            <a:ext cx="11469189" cy="1325563"/>
          </a:xfrm>
        </p:spPr>
        <p:txBody>
          <a:bodyPr/>
          <a:lstStyle/>
          <a:p>
            <a:r>
              <a:rPr lang="en-US" b="1" dirty="0">
                <a:solidFill>
                  <a:srgbClr val="00B050"/>
                </a:solidFill>
              </a:rPr>
              <a:t>(c) Dangers in Surgery</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137590" y="1448414"/>
            <a:ext cx="7321932" cy="5211619"/>
          </a:xfrm>
        </p:spPr>
        <p:txBody>
          <a:bodyPr>
            <a:normAutofit/>
          </a:bodyPr>
          <a:lstStyle/>
          <a:p>
            <a:pPr marL="0" indent="0">
              <a:buNone/>
            </a:pPr>
            <a:r>
              <a:rPr lang="en-US" sz="2900" dirty="0"/>
              <a:t>Ether gas was not without its problems:</a:t>
            </a:r>
          </a:p>
          <a:p>
            <a:r>
              <a:rPr lang="en-US" sz="2900" dirty="0"/>
              <a:t>It sometimes caused vomiting</a:t>
            </a:r>
          </a:p>
          <a:p>
            <a:r>
              <a:rPr lang="en-US" sz="2900" dirty="0"/>
              <a:t>It irritated the lungs, causing coughing</a:t>
            </a:r>
          </a:p>
          <a:p>
            <a:r>
              <a:rPr lang="en-US" sz="2900" dirty="0"/>
              <a:t>It could leave patients asleep for hours … even days!</a:t>
            </a:r>
          </a:p>
          <a:p>
            <a:r>
              <a:rPr lang="en-US" sz="2900" dirty="0"/>
              <a:t>It was an extremely flammable gas being used in candle-lit operating theatres.</a:t>
            </a:r>
          </a:p>
          <a:p>
            <a:pPr marL="0" indent="0">
              <a:buNone/>
            </a:pPr>
            <a:r>
              <a:rPr lang="en-US" sz="2900" b="1" dirty="0">
                <a:solidFill>
                  <a:srgbClr val="FF0000"/>
                </a:solidFill>
              </a:rPr>
              <a:t>James Simpson</a:t>
            </a:r>
            <a:r>
              <a:rPr lang="en-US" sz="2900" dirty="0"/>
              <a:t>, a Scottish professor, wanted to find a better </a:t>
            </a:r>
            <a:r>
              <a:rPr lang="en-US" sz="2900" dirty="0" err="1"/>
              <a:t>anaesthetic</a:t>
            </a:r>
            <a:r>
              <a:rPr lang="en-US" sz="2900" dirty="0"/>
              <a:t>. He recklessly tested various gases himself &amp; with friends, rather than rabbits, discovering </a:t>
            </a:r>
            <a:r>
              <a:rPr lang="en-US" sz="2900" b="1" dirty="0">
                <a:solidFill>
                  <a:srgbClr val="FF0000"/>
                </a:solidFill>
              </a:rPr>
              <a:t>chloroform</a:t>
            </a:r>
            <a:r>
              <a:rPr lang="en-US" sz="2900" dirty="0"/>
              <a:t> was best.</a:t>
            </a:r>
          </a:p>
        </p:txBody>
      </p:sp>
      <p:pic>
        <p:nvPicPr>
          <p:cNvPr id="5122" name="Picture 2" descr="The drug-induced Edinburgh dinner parties that revolutionised medicine |  The Scotsman">
            <a:extLst>
              <a:ext uri="{FF2B5EF4-FFF2-40B4-BE49-F238E27FC236}">
                <a16:creationId xmlns:a16="http://schemas.microsoft.com/office/drawing/2014/main" id="{94635325-E258-C74E-90BF-816702D400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91" t="5364" b="5594"/>
          <a:stretch/>
        </p:blipFill>
        <p:spPr bwMode="auto">
          <a:xfrm>
            <a:off x="7561566" y="1428400"/>
            <a:ext cx="4492844" cy="5211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527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239634" y="217981"/>
            <a:ext cx="11469189" cy="1325563"/>
          </a:xfrm>
        </p:spPr>
        <p:txBody>
          <a:bodyPr/>
          <a:lstStyle/>
          <a:p>
            <a:r>
              <a:rPr lang="en-US" b="1" dirty="0">
                <a:solidFill>
                  <a:srgbClr val="00B050"/>
                </a:solidFill>
              </a:rPr>
              <a:t>(c) Dangers in Surgery</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4719145" y="1647171"/>
            <a:ext cx="7233221" cy="5001882"/>
          </a:xfrm>
        </p:spPr>
        <p:txBody>
          <a:bodyPr>
            <a:normAutofit/>
          </a:bodyPr>
          <a:lstStyle/>
          <a:p>
            <a:pPr marL="0" indent="0">
              <a:buNone/>
            </a:pPr>
            <a:r>
              <a:rPr lang="en-US" sz="2900" b="1" dirty="0">
                <a:solidFill>
                  <a:srgbClr val="FF0000"/>
                </a:solidFill>
              </a:rPr>
              <a:t>Chloroform</a:t>
            </a:r>
            <a:r>
              <a:rPr lang="en-US" sz="2900" dirty="0"/>
              <a:t> did not have the same side-effects as Ether. Simpson, Professor of Medicine &amp; Midwifery at Edinburgh University, used for women in childbirth in 1847. That year, he became Queen Victoria’s Physician in Scotland and she gave birth to her 8</a:t>
            </a:r>
            <a:r>
              <a:rPr lang="en-US" sz="2900" baseline="30000" dirty="0"/>
              <a:t>th</a:t>
            </a:r>
            <a:r>
              <a:rPr lang="en-US" sz="2900" dirty="0"/>
              <a:t> child in 1853 using chloroform as pain relief. This </a:t>
            </a:r>
            <a:r>
              <a:rPr lang="en-US" sz="2900" b="1" dirty="0">
                <a:solidFill>
                  <a:srgbClr val="FF0000"/>
                </a:solidFill>
              </a:rPr>
              <a:t>royal approval </a:t>
            </a:r>
            <a:r>
              <a:rPr lang="en-US" sz="2900" dirty="0"/>
              <a:t>and</a:t>
            </a:r>
            <a:r>
              <a:rPr lang="en-US" sz="2900" b="1" dirty="0">
                <a:solidFill>
                  <a:srgbClr val="FF0000"/>
                </a:solidFill>
              </a:rPr>
              <a:t> newspaper publicity about the new “miracle pain relief”</a:t>
            </a:r>
            <a:r>
              <a:rPr lang="en-US" sz="2900" dirty="0"/>
              <a:t> saw patients begin to ask for chloroform for operations &amp; it was much more widely used. In 1870, the route of John Simpson’s funeral was lined by 50,000.</a:t>
            </a:r>
          </a:p>
        </p:txBody>
      </p:sp>
      <p:pic>
        <p:nvPicPr>
          <p:cNvPr id="6146" name="Picture 2" descr="Blessed chloroform&amp;#39; eased Victoria&amp;#39;s eighth labour | News | The Sunday Times">
            <a:extLst>
              <a:ext uri="{FF2B5EF4-FFF2-40B4-BE49-F238E27FC236}">
                <a16:creationId xmlns:a16="http://schemas.microsoft.com/office/drawing/2014/main" id="{035F301C-3200-224F-8FB4-545CC37541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51" r="19042"/>
          <a:stretch/>
        </p:blipFill>
        <p:spPr bwMode="auto">
          <a:xfrm>
            <a:off x="239634" y="1638137"/>
            <a:ext cx="4378151" cy="474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581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239634" y="217981"/>
            <a:ext cx="11469189" cy="1325563"/>
          </a:xfrm>
        </p:spPr>
        <p:txBody>
          <a:bodyPr/>
          <a:lstStyle/>
          <a:p>
            <a:r>
              <a:rPr lang="en-US" b="1" dirty="0">
                <a:solidFill>
                  <a:srgbClr val="00B050"/>
                </a:solidFill>
              </a:rPr>
              <a:t>(c) Dangers in Surgery</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77801" y="1543543"/>
            <a:ext cx="8179152" cy="5193587"/>
          </a:xfrm>
        </p:spPr>
        <p:txBody>
          <a:bodyPr>
            <a:normAutofit/>
          </a:bodyPr>
          <a:lstStyle/>
          <a:p>
            <a:pPr marL="0" indent="0">
              <a:buNone/>
            </a:pPr>
            <a:r>
              <a:rPr lang="en-US" sz="2900" dirty="0"/>
              <a:t>Chloroform was not without its problems too:</a:t>
            </a:r>
          </a:p>
          <a:p>
            <a:r>
              <a:rPr lang="en-US" sz="2900" dirty="0"/>
              <a:t>Christianity was opposed to it, as the Bible recorded that Eve was told childbirth would be painful.</a:t>
            </a:r>
          </a:p>
          <a:p>
            <a:r>
              <a:rPr lang="en-US" sz="2900" dirty="0"/>
              <a:t>Doctors opposed its use in childbirth, as the effects upon the baby were unknown.</a:t>
            </a:r>
          </a:p>
          <a:p>
            <a:r>
              <a:rPr lang="en-US" sz="2900" dirty="0"/>
              <a:t>Dosing chloroform was difficult – some patients could die if given too high a dose.</a:t>
            </a:r>
          </a:p>
          <a:p>
            <a:r>
              <a:rPr lang="en-US" sz="2900" dirty="0"/>
              <a:t>Doctors believed an awake patient in pain was less likely to die than an unconscious one.</a:t>
            </a:r>
          </a:p>
          <a:p>
            <a:r>
              <a:rPr lang="en-US" sz="2900" dirty="0"/>
              <a:t>Surgeons attempted longer and more complex procedures, deeper inside the body.</a:t>
            </a:r>
          </a:p>
        </p:txBody>
      </p:sp>
      <p:pic>
        <p:nvPicPr>
          <p:cNvPr id="1026" name="Picture 2" descr="How agonising surgery paved the way for anaesthetics - BBC Future">
            <a:extLst>
              <a:ext uri="{FF2B5EF4-FFF2-40B4-BE49-F238E27FC236}">
                <a16:creationId xmlns:a16="http://schemas.microsoft.com/office/drawing/2014/main" id="{B6E1C7A2-0058-E442-A276-94E34A5922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83" r="21810"/>
          <a:stretch/>
        </p:blipFill>
        <p:spPr bwMode="auto">
          <a:xfrm>
            <a:off x="8256954" y="1543544"/>
            <a:ext cx="3857246" cy="519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4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239634" y="217981"/>
            <a:ext cx="11469189" cy="1325563"/>
          </a:xfrm>
        </p:spPr>
        <p:txBody>
          <a:bodyPr/>
          <a:lstStyle/>
          <a:p>
            <a:r>
              <a:rPr lang="en-US" b="1" dirty="0">
                <a:solidFill>
                  <a:srgbClr val="00B050"/>
                </a:solidFill>
              </a:rPr>
              <a:t>(c) Dangers in Surgery</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4529960" y="1464716"/>
            <a:ext cx="7422406" cy="5314456"/>
          </a:xfrm>
        </p:spPr>
        <p:txBody>
          <a:bodyPr>
            <a:normAutofit/>
          </a:bodyPr>
          <a:lstStyle/>
          <a:p>
            <a:pPr marL="0" indent="0">
              <a:buNone/>
            </a:pPr>
            <a:r>
              <a:rPr lang="en-US" sz="2900" b="1" dirty="0">
                <a:solidFill>
                  <a:srgbClr val="FF0000"/>
                </a:solidFill>
              </a:rPr>
              <a:t>John Snow solved the problem of incorrect dosages by inventing a chloroform inhaler in 1848</a:t>
            </a:r>
            <a:r>
              <a:rPr lang="en-US" sz="2900" dirty="0"/>
              <a:t>. This controlled the dose of chloroform, but the problems of infection and blood loss remained. The death rate rose so much, in fact, that the years after 1848 have been known as the </a:t>
            </a:r>
            <a:r>
              <a:rPr lang="en-US" sz="2900" b="1" dirty="0">
                <a:solidFill>
                  <a:srgbClr val="FF0000"/>
                </a:solidFill>
              </a:rPr>
              <a:t>“Black Period” </a:t>
            </a:r>
            <a:r>
              <a:rPr lang="en-US" sz="2900" dirty="0"/>
              <a:t>of Surgery. Failure to fully understand infection cost lives. Chloroform gave surgeons more time to work, but their medical equipment was still unhygienic and bloody hands inside the body took germs inside, spreading infection. </a:t>
            </a:r>
            <a:r>
              <a:rPr lang="en-US" sz="2900" b="1" dirty="0">
                <a:solidFill>
                  <a:srgbClr val="FF0000"/>
                </a:solidFill>
              </a:rPr>
              <a:t>Gangrene</a:t>
            </a:r>
            <a:r>
              <a:rPr lang="en-US" sz="2900" dirty="0"/>
              <a:t> around wounds and </a:t>
            </a:r>
            <a:r>
              <a:rPr lang="en-US" sz="2900" b="1" dirty="0">
                <a:solidFill>
                  <a:srgbClr val="FF0000"/>
                </a:solidFill>
              </a:rPr>
              <a:t>Sepsis</a:t>
            </a:r>
            <a:r>
              <a:rPr lang="en-US" sz="2900" dirty="0"/>
              <a:t> after operations killed many.</a:t>
            </a:r>
          </a:p>
        </p:txBody>
      </p:sp>
      <p:pic>
        <p:nvPicPr>
          <p:cNvPr id="1026" name="Picture 2" descr="John Snows Chloroform Inhaler, 1850s Photograph by Science Source">
            <a:extLst>
              <a:ext uri="{FF2B5EF4-FFF2-40B4-BE49-F238E27FC236}">
                <a16:creationId xmlns:a16="http://schemas.microsoft.com/office/drawing/2014/main" id="{4CA299A9-BE25-1744-A631-E73FF0B83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34" y="1464716"/>
            <a:ext cx="4172607" cy="531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637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p:txBody>
          <a:bodyPr>
            <a:noAutofit/>
          </a:bodyPr>
          <a:lstStyle/>
          <a:p>
            <a:pPr algn="ctr"/>
            <a:r>
              <a:rPr lang="en-US" sz="9600" b="1" u="sng" dirty="0"/>
              <a:t>Exam-Style Question</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483476" y="1825625"/>
            <a:ext cx="11288110" cy="4777194"/>
          </a:xfrm>
        </p:spPr>
        <p:txBody>
          <a:bodyPr>
            <a:normAutofit/>
          </a:bodyPr>
          <a:lstStyle/>
          <a:p>
            <a:pPr marL="0" indent="0" algn="ctr">
              <a:buNone/>
            </a:pPr>
            <a:r>
              <a:rPr lang="en-US" sz="7200" dirty="0"/>
              <a:t>Explain </a:t>
            </a:r>
            <a:r>
              <a:rPr lang="en-US" sz="7200" b="1" dirty="0"/>
              <a:t>two</a:t>
            </a:r>
            <a:r>
              <a:rPr lang="en-US" sz="7200" dirty="0"/>
              <a:t> causes of the Black Period in surgery.         </a:t>
            </a:r>
            <a:r>
              <a:rPr lang="en-US" sz="7200" b="1" dirty="0">
                <a:solidFill>
                  <a:srgbClr val="FF0000"/>
                </a:solidFill>
              </a:rPr>
              <a:t>(8 marks)</a:t>
            </a:r>
          </a:p>
        </p:txBody>
      </p:sp>
    </p:spTree>
    <p:extLst>
      <p:ext uri="{BB962C8B-B14F-4D97-AF65-F5344CB8AC3E}">
        <p14:creationId xmlns:p14="http://schemas.microsoft.com/office/powerpoint/2010/main" val="649664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20DD5-B7A9-2840-ACB0-700A238F10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F761FD-2BF4-E64D-B941-7A02CCF8C9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4651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a:xfrm>
            <a:off x="591208" y="354615"/>
            <a:ext cx="10515600" cy="1325563"/>
          </a:xfrm>
        </p:spPr>
        <p:txBody>
          <a:bodyPr>
            <a:noAutofit/>
          </a:bodyPr>
          <a:lstStyle/>
          <a:p>
            <a:pPr algn="ctr"/>
            <a:r>
              <a:rPr lang="en-US" sz="9600" b="1" u="sng" dirty="0"/>
              <a:t>Exam-Style Advice</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977462" y="1815114"/>
            <a:ext cx="10129346" cy="4777194"/>
          </a:xfrm>
        </p:spPr>
        <p:txBody>
          <a:bodyPr>
            <a:normAutofit/>
          </a:bodyPr>
          <a:lstStyle/>
          <a:p>
            <a:pPr marL="0" indent="0" algn="ctr">
              <a:buNone/>
            </a:pPr>
            <a:r>
              <a:rPr lang="en-US" sz="3600" dirty="0"/>
              <a:t>Explain </a:t>
            </a:r>
            <a:r>
              <a:rPr lang="en-US" sz="3600" b="1" dirty="0"/>
              <a:t>two</a:t>
            </a:r>
            <a:r>
              <a:rPr lang="en-US" sz="3600" dirty="0"/>
              <a:t> causes of the Black Period in surgery. </a:t>
            </a:r>
          </a:p>
          <a:p>
            <a:pPr marL="0" indent="0" algn="ctr">
              <a:buNone/>
            </a:pPr>
            <a:r>
              <a:rPr lang="en-US" sz="3600" b="1" dirty="0">
                <a:solidFill>
                  <a:srgbClr val="FF0000"/>
                </a:solidFill>
              </a:rPr>
              <a:t>(8 marks)</a:t>
            </a:r>
          </a:p>
          <a:p>
            <a:pPr marL="0" indent="0" algn="ctr">
              <a:buNone/>
            </a:pPr>
            <a:endParaRPr lang="en-US" sz="800" b="1" dirty="0">
              <a:solidFill>
                <a:srgbClr val="FF0000"/>
              </a:solidFill>
            </a:endParaRPr>
          </a:p>
          <a:p>
            <a:pPr marL="0" indent="0">
              <a:buNone/>
            </a:pPr>
            <a:r>
              <a:rPr lang="en-US" sz="3600" b="1" dirty="0">
                <a:solidFill>
                  <a:srgbClr val="0070C0"/>
                </a:solidFill>
              </a:rPr>
              <a:t>A cause is something which leads directly to an outcome (in this case a change), not simply something that happened before change occurred. You need to be able to show the link between the causes you identify and the changes in surgery.</a:t>
            </a:r>
            <a:endParaRPr lang="en-US" sz="3600" b="1" dirty="0">
              <a:solidFill>
                <a:srgbClr val="FF0000"/>
              </a:solidFill>
            </a:endParaRPr>
          </a:p>
        </p:txBody>
      </p:sp>
    </p:spTree>
    <p:extLst>
      <p:ext uri="{BB962C8B-B14F-4D97-AF65-F5344CB8AC3E}">
        <p14:creationId xmlns:p14="http://schemas.microsoft.com/office/powerpoint/2010/main" val="2838585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20DD5-B7A9-2840-ACB0-700A238F10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F761FD-2BF4-E64D-B941-7A02CCF8C9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5140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F03915-0292-4441-B846-B2337FA105C9}"/>
              </a:ext>
            </a:extLst>
          </p:cNvPr>
          <p:cNvPicPr>
            <a:picLocks noChangeAspect="1"/>
          </p:cNvPicPr>
          <p:nvPr/>
        </p:nvPicPr>
        <p:blipFill>
          <a:blip r:embed="rId2"/>
          <a:stretch>
            <a:fillRect/>
          </a:stretch>
        </p:blipFill>
        <p:spPr>
          <a:xfrm>
            <a:off x="7629982" y="103659"/>
            <a:ext cx="4432300" cy="3325340"/>
          </a:xfrm>
          <a:prstGeom prst="rect">
            <a:avLst/>
          </a:prstGeom>
        </p:spPr>
      </p:pic>
      <p:pic>
        <p:nvPicPr>
          <p:cNvPr id="9" name="Picture 8">
            <a:extLst>
              <a:ext uri="{FF2B5EF4-FFF2-40B4-BE49-F238E27FC236}">
                <a16:creationId xmlns:a16="http://schemas.microsoft.com/office/drawing/2014/main" id="{AD716692-9DAD-A742-98C8-F3185598292F}"/>
              </a:ext>
            </a:extLst>
          </p:cNvPr>
          <p:cNvPicPr>
            <a:picLocks noChangeAspect="1"/>
          </p:cNvPicPr>
          <p:nvPr/>
        </p:nvPicPr>
        <p:blipFill>
          <a:blip r:embed="rId3"/>
          <a:stretch>
            <a:fillRect/>
          </a:stretch>
        </p:blipFill>
        <p:spPr>
          <a:xfrm>
            <a:off x="9012202" y="3553920"/>
            <a:ext cx="3050080" cy="3050080"/>
          </a:xfrm>
          <a:prstGeom prst="rect">
            <a:avLst/>
          </a:prstGeom>
        </p:spPr>
      </p:pic>
      <p:pic>
        <p:nvPicPr>
          <p:cNvPr id="2" name="Picture 1">
            <a:extLst>
              <a:ext uri="{FF2B5EF4-FFF2-40B4-BE49-F238E27FC236}">
                <a16:creationId xmlns:a16="http://schemas.microsoft.com/office/drawing/2014/main" id="{B60F0666-2C0A-6A41-81DD-EC9738E2FBBD}"/>
              </a:ext>
            </a:extLst>
          </p:cNvPr>
          <p:cNvPicPr>
            <a:picLocks noChangeAspect="1"/>
          </p:cNvPicPr>
          <p:nvPr/>
        </p:nvPicPr>
        <p:blipFill>
          <a:blip r:embed="rId4"/>
          <a:stretch>
            <a:fillRect/>
          </a:stretch>
        </p:blipFill>
        <p:spPr>
          <a:xfrm>
            <a:off x="4164405" y="3429000"/>
            <a:ext cx="5246242" cy="3429000"/>
          </a:xfrm>
          <a:prstGeom prst="rect">
            <a:avLst/>
          </a:prstGeom>
        </p:spPr>
      </p:pic>
      <p:pic>
        <p:nvPicPr>
          <p:cNvPr id="10" name="Picture 9">
            <a:extLst>
              <a:ext uri="{FF2B5EF4-FFF2-40B4-BE49-F238E27FC236}">
                <a16:creationId xmlns:a16="http://schemas.microsoft.com/office/drawing/2014/main" id="{CC88F83F-9BDD-5F4C-9E14-610BDD363E25}"/>
              </a:ext>
            </a:extLst>
          </p:cNvPr>
          <p:cNvPicPr>
            <a:picLocks noChangeAspect="1"/>
          </p:cNvPicPr>
          <p:nvPr/>
        </p:nvPicPr>
        <p:blipFill>
          <a:blip r:embed="rId5"/>
          <a:stretch>
            <a:fillRect/>
          </a:stretch>
        </p:blipFill>
        <p:spPr>
          <a:xfrm>
            <a:off x="2275580" y="3804745"/>
            <a:ext cx="1988076" cy="2949595"/>
          </a:xfrm>
          <a:prstGeom prst="rect">
            <a:avLst/>
          </a:prstGeom>
        </p:spPr>
      </p:pic>
      <p:pic>
        <p:nvPicPr>
          <p:cNvPr id="11" name="Picture 10">
            <a:extLst>
              <a:ext uri="{FF2B5EF4-FFF2-40B4-BE49-F238E27FC236}">
                <a16:creationId xmlns:a16="http://schemas.microsoft.com/office/drawing/2014/main" id="{759BF170-7DEF-C748-A3A4-DFBAB2AB5D9F}"/>
              </a:ext>
            </a:extLst>
          </p:cNvPr>
          <p:cNvPicPr>
            <a:picLocks noChangeAspect="1"/>
          </p:cNvPicPr>
          <p:nvPr/>
        </p:nvPicPr>
        <p:blipFill>
          <a:blip r:embed="rId6"/>
          <a:stretch>
            <a:fillRect/>
          </a:stretch>
        </p:blipFill>
        <p:spPr>
          <a:xfrm>
            <a:off x="129718" y="103659"/>
            <a:ext cx="2655523" cy="3627512"/>
          </a:xfrm>
          <a:prstGeom prst="rect">
            <a:avLst/>
          </a:prstGeom>
        </p:spPr>
      </p:pic>
      <p:pic>
        <p:nvPicPr>
          <p:cNvPr id="12" name="Picture 11">
            <a:extLst>
              <a:ext uri="{FF2B5EF4-FFF2-40B4-BE49-F238E27FC236}">
                <a16:creationId xmlns:a16="http://schemas.microsoft.com/office/drawing/2014/main" id="{168E2093-0B91-0142-B9D4-BEA3C0B0DA47}"/>
              </a:ext>
            </a:extLst>
          </p:cNvPr>
          <p:cNvPicPr>
            <a:picLocks noChangeAspect="1"/>
          </p:cNvPicPr>
          <p:nvPr/>
        </p:nvPicPr>
        <p:blipFill rotWithShape="1">
          <a:blip r:embed="rId7"/>
          <a:srcRect l="20143" r="9257"/>
          <a:stretch/>
        </p:blipFill>
        <p:spPr>
          <a:xfrm>
            <a:off x="2896967" y="103658"/>
            <a:ext cx="2347695" cy="3627513"/>
          </a:xfrm>
          <a:prstGeom prst="rect">
            <a:avLst/>
          </a:prstGeom>
        </p:spPr>
      </p:pic>
      <p:pic>
        <p:nvPicPr>
          <p:cNvPr id="13" name="Picture 12">
            <a:extLst>
              <a:ext uri="{FF2B5EF4-FFF2-40B4-BE49-F238E27FC236}">
                <a16:creationId xmlns:a16="http://schemas.microsoft.com/office/drawing/2014/main" id="{C89196B6-7FBB-4449-81E9-CA2D5EB49D9D}"/>
              </a:ext>
            </a:extLst>
          </p:cNvPr>
          <p:cNvPicPr>
            <a:picLocks noChangeAspect="1"/>
          </p:cNvPicPr>
          <p:nvPr/>
        </p:nvPicPr>
        <p:blipFill>
          <a:blip r:embed="rId8"/>
          <a:stretch>
            <a:fillRect/>
          </a:stretch>
        </p:blipFill>
        <p:spPr>
          <a:xfrm>
            <a:off x="129718" y="3804745"/>
            <a:ext cx="1988076" cy="2953601"/>
          </a:xfrm>
          <a:prstGeom prst="rect">
            <a:avLst/>
          </a:prstGeom>
        </p:spPr>
      </p:pic>
      <p:pic>
        <p:nvPicPr>
          <p:cNvPr id="14" name="Picture 13">
            <a:extLst>
              <a:ext uri="{FF2B5EF4-FFF2-40B4-BE49-F238E27FC236}">
                <a16:creationId xmlns:a16="http://schemas.microsoft.com/office/drawing/2014/main" id="{063C4B8C-B423-9345-A974-7D2AF1D78414}"/>
              </a:ext>
            </a:extLst>
          </p:cNvPr>
          <p:cNvPicPr>
            <a:picLocks noChangeAspect="1"/>
          </p:cNvPicPr>
          <p:nvPr/>
        </p:nvPicPr>
        <p:blipFill>
          <a:blip r:embed="rId9"/>
          <a:stretch>
            <a:fillRect/>
          </a:stretch>
        </p:blipFill>
        <p:spPr>
          <a:xfrm>
            <a:off x="5347557" y="103658"/>
            <a:ext cx="2179529" cy="3325341"/>
          </a:xfrm>
          <a:prstGeom prst="rect">
            <a:avLst/>
          </a:prstGeom>
        </p:spPr>
      </p:pic>
    </p:spTree>
    <p:extLst>
      <p:ext uri="{BB962C8B-B14F-4D97-AF65-F5344CB8AC3E}">
        <p14:creationId xmlns:p14="http://schemas.microsoft.com/office/powerpoint/2010/main" val="3064704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a:xfrm>
            <a:off x="1524000" y="532525"/>
            <a:ext cx="9144000" cy="2387600"/>
          </a:xfrm>
        </p:spPr>
        <p:txBody>
          <a:bodyPr>
            <a:normAutofit/>
          </a:bodyPr>
          <a:lstStyle/>
          <a:p>
            <a:r>
              <a:rPr lang="en-US" sz="8000" b="1" dirty="0"/>
              <a:t>Edexcel IGCSE History</a:t>
            </a:r>
            <a:br>
              <a:rPr lang="en-US" sz="8000" b="1" dirty="0"/>
            </a:br>
            <a:r>
              <a:rPr lang="en-US" sz="8000" b="1" dirty="0"/>
              <a:t>P2: Breadth Study B2</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a:xfrm>
            <a:off x="966951" y="3150093"/>
            <a:ext cx="10258097" cy="2977438"/>
          </a:xfrm>
        </p:spPr>
        <p:txBody>
          <a:bodyPr>
            <a:noAutofit/>
          </a:bodyPr>
          <a:lstStyle/>
          <a:p>
            <a:r>
              <a:rPr lang="en-US" sz="6000" dirty="0">
                <a:solidFill>
                  <a:srgbClr val="FF0000"/>
                </a:solidFill>
              </a:rPr>
              <a:t>Changes in Medicine, </a:t>
            </a:r>
          </a:p>
          <a:p>
            <a:r>
              <a:rPr lang="en-US" sz="6000" dirty="0">
                <a:solidFill>
                  <a:srgbClr val="FF0000"/>
                </a:solidFill>
              </a:rPr>
              <a:t>1848-1948</a:t>
            </a:r>
            <a:endParaRPr lang="en-US" sz="1000" dirty="0">
              <a:solidFill>
                <a:srgbClr val="FF0000"/>
              </a:solidFill>
            </a:endParaRPr>
          </a:p>
          <a:p>
            <a:r>
              <a:rPr lang="en-US" sz="4000" b="1" dirty="0">
                <a:solidFill>
                  <a:srgbClr val="0070C0"/>
                </a:solidFill>
              </a:rPr>
              <a:t>1. Progress in the Mid-19</a:t>
            </a:r>
            <a:r>
              <a:rPr lang="en-US" sz="4000" b="1" baseline="30000" dirty="0">
                <a:solidFill>
                  <a:srgbClr val="0070C0"/>
                </a:solidFill>
              </a:rPr>
              <a:t>th</a:t>
            </a:r>
            <a:r>
              <a:rPr lang="en-US" sz="4000" b="1" dirty="0">
                <a:solidFill>
                  <a:srgbClr val="0070C0"/>
                </a:solidFill>
              </a:rPr>
              <a:t> Century</a:t>
            </a:r>
          </a:p>
        </p:txBody>
      </p:sp>
    </p:spTree>
    <p:extLst>
      <p:ext uri="{BB962C8B-B14F-4D97-AF65-F5344CB8AC3E}">
        <p14:creationId xmlns:p14="http://schemas.microsoft.com/office/powerpoint/2010/main" val="309268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239634" y="217981"/>
            <a:ext cx="11469189" cy="1325563"/>
          </a:xfrm>
        </p:spPr>
        <p:txBody>
          <a:bodyPr/>
          <a:lstStyle/>
          <a:p>
            <a:r>
              <a:rPr lang="en-US" b="1" dirty="0">
                <a:solidFill>
                  <a:srgbClr val="00B050"/>
                </a:solidFill>
              </a:rPr>
              <a:t>(c) Dangers in Surgery</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39634" y="1657460"/>
            <a:ext cx="6148551" cy="5121712"/>
          </a:xfrm>
        </p:spPr>
        <p:txBody>
          <a:bodyPr>
            <a:normAutofit/>
          </a:bodyPr>
          <a:lstStyle/>
          <a:p>
            <a:pPr marL="0" indent="0">
              <a:buNone/>
            </a:pPr>
            <a:r>
              <a:rPr lang="en-US" sz="2900" dirty="0"/>
              <a:t>In the mid-1840s, medical training for a doctor took 4 years. It included:</a:t>
            </a:r>
          </a:p>
          <a:p>
            <a:r>
              <a:rPr lang="en-US" sz="2900" dirty="0"/>
              <a:t>Lectures on illness and treatment</a:t>
            </a:r>
          </a:p>
          <a:p>
            <a:r>
              <a:rPr lang="en-US" sz="2900" dirty="0"/>
              <a:t>Practical experience in a hospital</a:t>
            </a:r>
          </a:p>
          <a:p>
            <a:r>
              <a:rPr lang="en-US" sz="2900" dirty="0"/>
              <a:t>Practical experience of midwifery</a:t>
            </a:r>
          </a:p>
          <a:p>
            <a:r>
              <a:rPr lang="en-US" sz="2900" dirty="0"/>
              <a:t>Practical experience of surgery</a:t>
            </a:r>
          </a:p>
          <a:p>
            <a:pPr marL="0" indent="0">
              <a:buNone/>
            </a:pPr>
            <a:r>
              <a:rPr lang="en-US" sz="2900" dirty="0"/>
              <a:t>Operations, however, were very basic procedures – cutting open a boil, </a:t>
            </a:r>
            <a:r>
              <a:rPr lang="en-US" sz="2900" dirty="0" err="1"/>
              <a:t>tumour</a:t>
            </a:r>
            <a:r>
              <a:rPr lang="en-US" sz="2900" dirty="0"/>
              <a:t> removal or amputating a limb. Amputation was often necessary if a bone broke through skin + was infected.</a:t>
            </a:r>
          </a:p>
        </p:txBody>
      </p:sp>
      <p:pic>
        <p:nvPicPr>
          <p:cNvPr id="1026" name="Picture 2" descr="19 Unbelievable and Gruesome Facts about 19th Century Surgery">
            <a:extLst>
              <a:ext uri="{FF2B5EF4-FFF2-40B4-BE49-F238E27FC236}">
                <a16:creationId xmlns:a16="http://schemas.microsoft.com/office/drawing/2014/main" id="{01F2F184-D308-4D45-97B9-9884D901E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184" y="1797269"/>
            <a:ext cx="5564181" cy="484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094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239634" y="217981"/>
            <a:ext cx="11469189" cy="1325563"/>
          </a:xfrm>
        </p:spPr>
        <p:txBody>
          <a:bodyPr/>
          <a:lstStyle/>
          <a:p>
            <a:r>
              <a:rPr lang="en-US" b="1" dirty="0">
                <a:solidFill>
                  <a:srgbClr val="00B050"/>
                </a:solidFill>
              </a:rPr>
              <a:t>(c) Dangers in Surgery</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6096000" y="1638137"/>
            <a:ext cx="5709221" cy="5001882"/>
          </a:xfrm>
        </p:spPr>
        <p:txBody>
          <a:bodyPr>
            <a:normAutofit/>
          </a:bodyPr>
          <a:lstStyle/>
          <a:p>
            <a:pPr marL="0" indent="0">
              <a:buNone/>
            </a:pPr>
            <a:r>
              <a:rPr lang="en-US" sz="2900" dirty="0"/>
              <a:t>Pain was a major problem in surgery. Before the 1840s, the only pain relief were </a:t>
            </a:r>
            <a:r>
              <a:rPr lang="en-US" sz="2900" b="1" dirty="0">
                <a:solidFill>
                  <a:srgbClr val="FF0000"/>
                </a:solidFill>
              </a:rPr>
              <a:t>alcohol, a form of opium or being knocked unconscious</a:t>
            </a:r>
            <a:r>
              <a:rPr lang="en-US" sz="2900" dirty="0"/>
              <a:t>. Most operations saw the patient awake and screaming in pain – hence the surgeon required assistants or ‘dressers’ to hold the patient down. The ‘best’ 19</a:t>
            </a:r>
            <a:r>
              <a:rPr lang="en-US" sz="2900" baseline="30000" dirty="0"/>
              <a:t>th</a:t>
            </a:r>
            <a:r>
              <a:rPr lang="en-US" sz="2900" dirty="0"/>
              <a:t> Century surgeons were not the ones who cut most skillfully, but the ones who cut the quickest.</a:t>
            </a:r>
          </a:p>
        </p:txBody>
      </p:sp>
      <p:pic>
        <p:nvPicPr>
          <p:cNvPr id="2050" name="Picture 2" descr="Dr. Robert Liston, “the fastest knife in the West End” – Szinapszis">
            <a:extLst>
              <a:ext uri="{FF2B5EF4-FFF2-40B4-BE49-F238E27FC236}">
                <a16:creationId xmlns:a16="http://schemas.microsoft.com/office/drawing/2014/main" id="{68D53120-48D8-AC47-9A65-A98A7AD683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82"/>
          <a:stretch/>
        </p:blipFill>
        <p:spPr bwMode="auto">
          <a:xfrm>
            <a:off x="180924" y="1638137"/>
            <a:ext cx="5856366" cy="5001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328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p:txBody>
          <a:bodyPr>
            <a:noAutofit/>
          </a:bodyPr>
          <a:lstStyle/>
          <a:p>
            <a:pPr algn="ctr"/>
            <a:r>
              <a:rPr lang="en-US" sz="9600" b="1" u="sng" dirty="0"/>
              <a:t>Activity 5</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315310" y="1825624"/>
            <a:ext cx="11571890" cy="4798459"/>
          </a:xfrm>
        </p:spPr>
        <p:txBody>
          <a:bodyPr>
            <a:normAutofit fontScale="92500" lnSpcReduction="10000"/>
          </a:bodyPr>
          <a:lstStyle/>
          <a:p>
            <a:pPr marL="0" indent="0" algn="ctr">
              <a:buNone/>
            </a:pPr>
            <a:r>
              <a:rPr lang="en-US" sz="7200" dirty="0"/>
              <a:t>Robert Liston was regarded as one of the </a:t>
            </a:r>
            <a:r>
              <a:rPr lang="en-US" sz="7200" b="1" dirty="0"/>
              <a:t>‘best’ </a:t>
            </a:r>
            <a:r>
              <a:rPr lang="en-US" sz="7200" dirty="0"/>
              <a:t>surgeons. </a:t>
            </a:r>
          </a:p>
          <a:p>
            <a:pPr marL="0" indent="0" algn="ctr">
              <a:buNone/>
            </a:pPr>
            <a:r>
              <a:rPr lang="en-US" sz="7200" dirty="0"/>
              <a:t>Find out 2 reasons WHY. </a:t>
            </a:r>
          </a:p>
          <a:p>
            <a:pPr marL="0" indent="0" algn="ctr">
              <a:buNone/>
            </a:pPr>
            <a:r>
              <a:rPr lang="en-US" sz="7200" dirty="0"/>
              <a:t>Find out what happened during his operations that went wrong.</a:t>
            </a:r>
          </a:p>
        </p:txBody>
      </p:sp>
    </p:spTree>
    <p:extLst>
      <p:ext uri="{BB962C8B-B14F-4D97-AF65-F5344CB8AC3E}">
        <p14:creationId xmlns:p14="http://schemas.microsoft.com/office/powerpoint/2010/main" val="306933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20DD5-B7A9-2840-ACB0-700A238F10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F761FD-2BF4-E64D-B941-7A02CCF8C9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3635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239634" y="217981"/>
            <a:ext cx="11469189" cy="1325563"/>
          </a:xfrm>
        </p:spPr>
        <p:txBody>
          <a:bodyPr/>
          <a:lstStyle/>
          <a:p>
            <a:r>
              <a:rPr lang="en-US" b="1" dirty="0">
                <a:solidFill>
                  <a:srgbClr val="00B050"/>
                </a:solidFill>
              </a:rPr>
              <a:t>(c) Dangers in Surgery</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39634" y="1428400"/>
            <a:ext cx="6350352" cy="5340261"/>
          </a:xfrm>
        </p:spPr>
        <p:txBody>
          <a:bodyPr>
            <a:normAutofit/>
          </a:bodyPr>
          <a:lstStyle/>
          <a:p>
            <a:pPr marL="0" indent="0">
              <a:buNone/>
            </a:pPr>
            <a:r>
              <a:rPr lang="en-US" sz="2900" dirty="0"/>
              <a:t>Blood loss was another major issue, so a </a:t>
            </a:r>
            <a:r>
              <a:rPr lang="en-US" sz="2900" b="1" dirty="0">
                <a:solidFill>
                  <a:srgbClr val="FF0000"/>
                </a:solidFill>
              </a:rPr>
              <a:t>tourniquet</a:t>
            </a:r>
            <a:r>
              <a:rPr lang="en-US" sz="2900" dirty="0"/>
              <a:t> would be used to reduce blood flow in an artery. Even if patients survived the surgery, a high percentage of them died afterwards from </a:t>
            </a:r>
            <a:r>
              <a:rPr lang="en-US" sz="2900" b="1" dirty="0">
                <a:solidFill>
                  <a:srgbClr val="FF0000"/>
                </a:solidFill>
              </a:rPr>
              <a:t>infection</a:t>
            </a:r>
            <a:r>
              <a:rPr lang="en-US" sz="2900" dirty="0"/>
              <a:t>. Operations were carried out in the patient’s home, often in unhygienic conditions, but hospitals were far worse! Surgeons wore old clothes stained with blood &amp; pus; they rarely washed their hands or sterilized equipment; bandages were washed &amp; reused; medical students watched – all increasing infection risks.</a:t>
            </a:r>
          </a:p>
        </p:txBody>
      </p:sp>
      <p:pic>
        <p:nvPicPr>
          <p:cNvPr id="3074" name="Picture 2" descr="Cancer Treatment in the 19th Century | Shannon Selin">
            <a:extLst>
              <a:ext uri="{FF2B5EF4-FFF2-40B4-BE49-F238E27FC236}">
                <a16:creationId xmlns:a16="http://schemas.microsoft.com/office/drawing/2014/main" id="{F2149C16-5841-5243-AED5-422204291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621" y="1543543"/>
            <a:ext cx="5309828" cy="509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556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239634" y="217981"/>
            <a:ext cx="11469189" cy="1325563"/>
          </a:xfrm>
        </p:spPr>
        <p:txBody>
          <a:bodyPr/>
          <a:lstStyle/>
          <a:p>
            <a:r>
              <a:rPr lang="en-US" b="1" dirty="0">
                <a:solidFill>
                  <a:srgbClr val="00B050"/>
                </a:solidFill>
              </a:rPr>
              <a:t>(c) Dangers in Surgery</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4130565" y="1638137"/>
            <a:ext cx="7935609" cy="5001882"/>
          </a:xfrm>
        </p:spPr>
        <p:txBody>
          <a:bodyPr>
            <a:normAutofit/>
          </a:bodyPr>
          <a:lstStyle/>
          <a:p>
            <a:pPr marL="0" indent="0">
              <a:buNone/>
            </a:pPr>
            <a:r>
              <a:rPr lang="en-US" sz="2900" dirty="0"/>
              <a:t>Early 19</a:t>
            </a:r>
            <a:r>
              <a:rPr lang="en-US" sz="2900" baseline="30000" dirty="0"/>
              <a:t>th</a:t>
            </a:r>
            <a:r>
              <a:rPr lang="en-US" sz="2900" dirty="0"/>
              <a:t> Century Scientists had investigated the chemical properties of various gases to limit pain during surgery. </a:t>
            </a:r>
            <a:r>
              <a:rPr lang="en-US" sz="2900" b="1" dirty="0">
                <a:solidFill>
                  <a:srgbClr val="FF0000"/>
                </a:solidFill>
              </a:rPr>
              <a:t>Nitrous Oxide </a:t>
            </a:r>
            <a:r>
              <a:rPr lang="en-US" sz="2900" dirty="0"/>
              <a:t>(Laughing Gas) was known to make people unaware of pain, but was limited to dentistry and not considered suitable for surgery. William Morton, a US dentist, discovered that </a:t>
            </a:r>
            <a:r>
              <a:rPr lang="en-US" sz="2900" b="1" dirty="0">
                <a:solidFill>
                  <a:srgbClr val="FF0000"/>
                </a:solidFill>
              </a:rPr>
              <a:t>Ether</a:t>
            </a:r>
            <a:r>
              <a:rPr lang="en-US" sz="2900" dirty="0"/>
              <a:t> gas was stronger than Nitrous Oxide. Robert Liston, a British surgeon, used Ether in 1846 during an amputation and those watching in the operation theatre were stunned the patient didn’t need to be held down at all &amp; woke up completely unaware that any surgery had taken place.</a:t>
            </a:r>
          </a:p>
        </p:txBody>
      </p:sp>
      <p:pic>
        <p:nvPicPr>
          <p:cNvPr id="4098" name="Picture 2" descr="William TG Morton N(1819-1868) American Dentist Morton Demonstrating The  Use Of Ether Anesthesia In The Operating Room Of The Massachusetts General  Hospital In Boston 16 October 1846 Contemporary Amer - Walmart.com -  Walmart.com">
            <a:extLst>
              <a:ext uri="{FF2B5EF4-FFF2-40B4-BE49-F238E27FC236}">
                <a16:creationId xmlns:a16="http://schemas.microsoft.com/office/drawing/2014/main" id="{B8084D54-A1C4-AE4D-AB75-EB650306CB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63" r="29267"/>
          <a:stretch/>
        </p:blipFill>
        <p:spPr bwMode="auto">
          <a:xfrm>
            <a:off x="125825" y="1638137"/>
            <a:ext cx="3886521" cy="500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193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TotalTime>
  <Words>911</Words>
  <Application>Microsoft Macintosh PowerPoint</Application>
  <PresentationFormat>Widescreen</PresentationFormat>
  <Paragraphs>50</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Edexcel IGCSE History P2: Breadth Study B2</vt:lpstr>
      <vt:lpstr>PowerPoint Presentation</vt:lpstr>
      <vt:lpstr>Edexcel IGCSE History P2: Breadth Study B2</vt:lpstr>
      <vt:lpstr>(c) Dangers in Surgery</vt:lpstr>
      <vt:lpstr>(c) Dangers in Surgery</vt:lpstr>
      <vt:lpstr>Activity 5</vt:lpstr>
      <vt:lpstr>PowerPoint Presentation</vt:lpstr>
      <vt:lpstr>(c) Dangers in Surgery</vt:lpstr>
      <vt:lpstr>(c) Dangers in Surgery</vt:lpstr>
      <vt:lpstr>(c) Dangers in Surgery</vt:lpstr>
      <vt:lpstr>(c) Dangers in Surgery</vt:lpstr>
      <vt:lpstr>(c) Dangers in Surgery</vt:lpstr>
      <vt:lpstr>(c) Dangers in Surgery</vt:lpstr>
      <vt:lpstr>Exam-Style Question</vt:lpstr>
      <vt:lpstr>PowerPoint Presentation</vt:lpstr>
      <vt:lpstr>Exam-Style Advice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IGCSE History Investigation A1</dc:title>
  <dc:creator>Chris Skerry</dc:creator>
  <cp:lastModifiedBy>Chris Skerry</cp:lastModifiedBy>
  <cp:revision>27</cp:revision>
  <dcterms:created xsi:type="dcterms:W3CDTF">2021-05-05T18:42:06Z</dcterms:created>
  <dcterms:modified xsi:type="dcterms:W3CDTF">2021-08-23T11:30:00Z</dcterms:modified>
</cp:coreProperties>
</file>