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59" r:id="rId3"/>
    <p:sldId id="258" r:id="rId4"/>
    <p:sldId id="265" r:id="rId5"/>
    <p:sldId id="303" r:id="rId6"/>
    <p:sldId id="304" r:id="rId7"/>
    <p:sldId id="305" r:id="rId8"/>
    <p:sldId id="306" r:id="rId9"/>
    <p:sldId id="307" r:id="rId10"/>
    <p:sldId id="310" r:id="rId11"/>
    <p:sldId id="312" r:id="rId12"/>
    <p:sldId id="311" r:id="rId13"/>
    <p:sldId id="313" r:id="rId14"/>
    <p:sldId id="308" r:id="rId15"/>
    <p:sldId id="314" r:id="rId16"/>
    <p:sldId id="309" r:id="rId17"/>
    <p:sldId id="25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8"/>
  </p:normalViewPr>
  <p:slideViewPr>
    <p:cSldViewPr snapToGrid="0" snapToObjects="1">
      <p:cViewPr varScale="1">
        <p:scale>
          <a:sx n="109" d="100"/>
          <a:sy n="109" d="100"/>
        </p:scale>
        <p:origin x="68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190755-375F-2244-BEDD-70BAECD90497}" type="datetimeFigureOut">
              <a:rPr lang="en-US" smtClean="0"/>
              <a:t>8/23/21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813B4D-3BD1-4E4B-A2B0-D198BE80C7BF}" type="slidenum">
              <a:rPr lang="en-US" smtClean="0"/>
              <a:t>‹#›</a:t>
            </a:fld>
            <a:endParaRPr lang="en-US"/>
          </a:p>
        </p:txBody>
      </p:sp>
    </p:spTree>
    <p:extLst>
      <p:ext uri="{BB962C8B-B14F-4D97-AF65-F5344CB8AC3E}">
        <p14:creationId xmlns:p14="http://schemas.microsoft.com/office/powerpoint/2010/main" val="3612961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C3443-B9D3-6444-B5B1-AA82955B4B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B313CC-26F8-9A4D-BAAA-2E226A8570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B5A56F-470B-C545-AA54-9D9A78DD83A3}"/>
              </a:ext>
            </a:extLst>
          </p:cNvPr>
          <p:cNvSpPr>
            <a:spLocks noGrp="1"/>
          </p:cNvSpPr>
          <p:nvPr>
            <p:ph type="dt" sz="half" idx="10"/>
          </p:nvPr>
        </p:nvSpPr>
        <p:spPr/>
        <p:txBody>
          <a:bodyPr/>
          <a:lstStyle/>
          <a:p>
            <a:fld id="{587600F5-199C-7440-82DF-49BD86033751}" type="datetimeFigureOut">
              <a:rPr lang="en-US" smtClean="0"/>
              <a:t>8/23/21</a:t>
            </a:fld>
            <a:endParaRPr lang="en-US"/>
          </a:p>
        </p:txBody>
      </p:sp>
      <p:sp>
        <p:nvSpPr>
          <p:cNvPr id="5" name="Footer Placeholder 4">
            <a:extLst>
              <a:ext uri="{FF2B5EF4-FFF2-40B4-BE49-F238E27FC236}">
                <a16:creationId xmlns:a16="http://schemas.microsoft.com/office/drawing/2014/main" id="{D602F0B2-AD6B-9B48-89F3-F6695F4D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10827-465E-8846-90A6-6572347E71C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421949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740F-5F1C-004A-8D61-289D32D2D1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C3EC0E-84B0-1242-878D-2E61705A83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9B664-F0C5-184B-B3D7-72B4A3A11B4D}"/>
              </a:ext>
            </a:extLst>
          </p:cNvPr>
          <p:cNvSpPr>
            <a:spLocks noGrp="1"/>
          </p:cNvSpPr>
          <p:nvPr>
            <p:ph type="dt" sz="half" idx="10"/>
          </p:nvPr>
        </p:nvSpPr>
        <p:spPr/>
        <p:txBody>
          <a:bodyPr/>
          <a:lstStyle/>
          <a:p>
            <a:fld id="{587600F5-199C-7440-82DF-49BD86033751}" type="datetimeFigureOut">
              <a:rPr lang="en-US" smtClean="0"/>
              <a:t>8/23/21</a:t>
            </a:fld>
            <a:endParaRPr lang="en-US"/>
          </a:p>
        </p:txBody>
      </p:sp>
      <p:sp>
        <p:nvSpPr>
          <p:cNvPr id="5" name="Footer Placeholder 4">
            <a:extLst>
              <a:ext uri="{FF2B5EF4-FFF2-40B4-BE49-F238E27FC236}">
                <a16:creationId xmlns:a16="http://schemas.microsoft.com/office/drawing/2014/main" id="{C61D04A1-C358-BF44-9F43-804E63082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589D7-592F-8448-85E5-AD49DA94919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4461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216323-6857-F54C-84B4-D074972623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184E33-9DE5-8044-96AD-E6A03647BA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1BD10-7199-CD4E-A70D-6BFBB8D00FF2}"/>
              </a:ext>
            </a:extLst>
          </p:cNvPr>
          <p:cNvSpPr>
            <a:spLocks noGrp="1"/>
          </p:cNvSpPr>
          <p:nvPr>
            <p:ph type="dt" sz="half" idx="10"/>
          </p:nvPr>
        </p:nvSpPr>
        <p:spPr/>
        <p:txBody>
          <a:bodyPr/>
          <a:lstStyle/>
          <a:p>
            <a:fld id="{587600F5-199C-7440-82DF-49BD86033751}" type="datetimeFigureOut">
              <a:rPr lang="en-US" smtClean="0"/>
              <a:t>8/23/21</a:t>
            </a:fld>
            <a:endParaRPr lang="en-US"/>
          </a:p>
        </p:txBody>
      </p:sp>
      <p:sp>
        <p:nvSpPr>
          <p:cNvPr id="5" name="Footer Placeholder 4">
            <a:extLst>
              <a:ext uri="{FF2B5EF4-FFF2-40B4-BE49-F238E27FC236}">
                <a16:creationId xmlns:a16="http://schemas.microsoft.com/office/drawing/2014/main" id="{AFF17EB2-0C42-5E4A-A3B3-085ABAC9A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375AA-10EA-8A43-8EE2-3167896236D2}"/>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82734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70001-B610-C64A-A741-055E36150D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4380F-8D8D-0542-BE38-11DAAB858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AC8BD-9D9F-F64D-81EF-6FAF4B544063}"/>
              </a:ext>
            </a:extLst>
          </p:cNvPr>
          <p:cNvSpPr>
            <a:spLocks noGrp="1"/>
          </p:cNvSpPr>
          <p:nvPr>
            <p:ph type="dt" sz="half" idx="10"/>
          </p:nvPr>
        </p:nvSpPr>
        <p:spPr/>
        <p:txBody>
          <a:bodyPr/>
          <a:lstStyle/>
          <a:p>
            <a:fld id="{587600F5-199C-7440-82DF-49BD86033751}" type="datetimeFigureOut">
              <a:rPr lang="en-US" smtClean="0"/>
              <a:t>8/23/21</a:t>
            </a:fld>
            <a:endParaRPr lang="en-US"/>
          </a:p>
        </p:txBody>
      </p:sp>
      <p:sp>
        <p:nvSpPr>
          <p:cNvPr id="5" name="Footer Placeholder 4">
            <a:extLst>
              <a:ext uri="{FF2B5EF4-FFF2-40B4-BE49-F238E27FC236}">
                <a16:creationId xmlns:a16="http://schemas.microsoft.com/office/drawing/2014/main" id="{09A33584-566B-6841-804F-1FB4E8037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ED3F7-6C9D-5148-AC26-246EC4491CF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330858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65FB-A55E-C84B-B19F-971AF09BC7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3887E9-9024-DA4A-8542-8989FDF086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BD36EB-438F-F04A-813A-153E0B1B9810}"/>
              </a:ext>
            </a:extLst>
          </p:cNvPr>
          <p:cNvSpPr>
            <a:spLocks noGrp="1"/>
          </p:cNvSpPr>
          <p:nvPr>
            <p:ph type="dt" sz="half" idx="10"/>
          </p:nvPr>
        </p:nvSpPr>
        <p:spPr/>
        <p:txBody>
          <a:bodyPr/>
          <a:lstStyle/>
          <a:p>
            <a:fld id="{587600F5-199C-7440-82DF-49BD86033751}" type="datetimeFigureOut">
              <a:rPr lang="en-US" smtClean="0"/>
              <a:t>8/23/21</a:t>
            </a:fld>
            <a:endParaRPr lang="en-US"/>
          </a:p>
        </p:txBody>
      </p:sp>
      <p:sp>
        <p:nvSpPr>
          <p:cNvPr id="5" name="Footer Placeholder 4">
            <a:extLst>
              <a:ext uri="{FF2B5EF4-FFF2-40B4-BE49-F238E27FC236}">
                <a16:creationId xmlns:a16="http://schemas.microsoft.com/office/drawing/2014/main" id="{F6F9C055-B43E-4646-8CD4-7E696729A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D17F8-F452-DB4B-91CE-59DA81788C5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55887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CBC3-1034-3A49-98DA-91D552FFB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50566-D7E8-264C-BCA0-5B0BF93E39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94F6F-842B-804B-A059-E2F1074C16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19A8D6-CBD8-5B49-B186-1D291AE195EC}"/>
              </a:ext>
            </a:extLst>
          </p:cNvPr>
          <p:cNvSpPr>
            <a:spLocks noGrp="1"/>
          </p:cNvSpPr>
          <p:nvPr>
            <p:ph type="dt" sz="half" idx="10"/>
          </p:nvPr>
        </p:nvSpPr>
        <p:spPr/>
        <p:txBody>
          <a:bodyPr/>
          <a:lstStyle/>
          <a:p>
            <a:fld id="{587600F5-199C-7440-82DF-49BD86033751}" type="datetimeFigureOut">
              <a:rPr lang="en-US" smtClean="0"/>
              <a:t>8/23/21</a:t>
            </a:fld>
            <a:endParaRPr lang="en-US"/>
          </a:p>
        </p:txBody>
      </p:sp>
      <p:sp>
        <p:nvSpPr>
          <p:cNvPr id="6" name="Footer Placeholder 5">
            <a:extLst>
              <a:ext uri="{FF2B5EF4-FFF2-40B4-BE49-F238E27FC236}">
                <a16:creationId xmlns:a16="http://schemas.microsoft.com/office/drawing/2014/main" id="{FB244545-7A0C-8747-BFE5-3E834F448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909BE-DF96-5D40-90C8-04F8A0E1D89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806458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C18F5-B0E3-B143-9D47-CCF4DA428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A8ADEC-3768-CB41-ACC8-691AEBC5F7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B5313A-8AE3-1E42-B50A-470A15BEFD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1754E6-B58F-EF4E-8224-DEFAA13782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AB8A0-F154-8543-BA09-33E4BD92A6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43A9BB-966B-1C4B-877B-6BD7D9A8067A}"/>
              </a:ext>
            </a:extLst>
          </p:cNvPr>
          <p:cNvSpPr>
            <a:spLocks noGrp="1"/>
          </p:cNvSpPr>
          <p:nvPr>
            <p:ph type="dt" sz="half" idx="10"/>
          </p:nvPr>
        </p:nvSpPr>
        <p:spPr/>
        <p:txBody>
          <a:bodyPr/>
          <a:lstStyle/>
          <a:p>
            <a:fld id="{587600F5-199C-7440-82DF-49BD86033751}" type="datetimeFigureOut">
              <a:rPr lang="en-US" smtClean="0"/>
              <a:t>8/23/21</a:t>
            </a:fld>
            <a:endParaRPr lang="en-US"/>
          </a:p>
        </p:txBody>
      </p:sp>
      <p:sp>
        <p:nvSpPr>
          <p:cNvPr id="8" name="Footer Placeholder 7">
            <a:extLst>
              <a:ext uri="{FF2B5EF4-FFF2-40B4-BE49-F238E27FC236}">
                <a16:creationId xmlns:a16="http://schemas.microsoft.com/office/drawing/2014/main" id="{0D76B314-53C8-1547-B8A5-C1F84F8141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F7784-FA06-2A43-BF25-6826030BF7BD}"/>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155790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68E8-739F-6E41-8CB1-8A93ED146B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D6EF19-A8DF-3946-8406-AF5DF078FF00}"/>
              </a:ext>
            </a:extLst>
          </p:cNvPr>
          <p:cNvSpPr>
            <a:spLocks noGrp="1"/>
          </p:cNvSpPr>
          <p:nvPr>
            <p:ph type="dt" sz="half" idx="10"/>
          </p:nvPr>
        </p:nvSpPr>
        <p:spPr/>
        <p:txBody>
          <a:bodyPr/>
          <a:lstStyle/>
          <a:p>
            <a:fld id="{587600F5-199C-7440-82DF-49BD86033751}" type="datetimeFigureOut">
              <a:rPr lang="en-US" smtClean="0"/>
              <a:t>8/23/21</a:t>
            </a:fld>
            <a:endParaRPr lang="en-US"/>
          </a:p>
        </p:txBody>
      </p:sp>
      <p:sp>
        <p:nvSpPr>
          <p:cNvPr id="4" name="Footer Placeholder 3">
            <a:extLst>
              <a:ext uri="{FF2B5EF4-FFF2-40B4-BE49-F238E27FC236}">
                <a16:creationId xmlns:a16="http://schemas.microsoft.com/office/drawing/2014/main" id="{5E64954E-7F41-DB44-BDB5-809BA6D1A7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FCE67B-CAE5-A645-810A-7BFC1AD1EE1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958458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889AB-9E01-2741-9EC8-E64D0DF695DA}"/>
              </a:ext>
            </a:extLst>
          </p:cNvPr>
          <p:cNvSpPr>
            <a:spLocks noGrp="1"/>
          </p:cNvSpPr>
          <p:nvPr>
            <p:ph type="dt" sz="half" idx="10"/>
          </p:nvPr>
        </p:nvSpPr>
        <p:spPr/>
        <p:txBody>
          <a:bodyPr/>
          <a:lstStyle/>
          <a:p>
            <a:fld id="{587600F5-199C-7440-82DF-49BD86033751}" type="datetimeFigureOut">
              <a:rPr lang="en-US" smtClean="0"/>
              <a:t>8/23/21</a:t>
            </a:fld>
            <a:endParaRPr lang="en-US"/>
          </a:p>
        </p:txBody>
      </p:sp>
      <p:sp>
        <p:nvSpPr>
          <p:cNvPr id="3" name="Footer Placeholder 2">
            <a:extLst>
              <a:ext uri="{FF2B5EF4-FFF2-40B4-BE49-F238E27FC236}">
                <a16:creationId xmlns:a16="http://schemas.microsoft.com/office/drawing/2014/main" id="{2BB573B2-EE38-C747-957C-647CBE761C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9FE609-9FAD-9D4C-B38E-C7002AF599D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28177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9CB5-1E73-3040-B49C-972697294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7334B7-906A-384A-99A7-36AF591279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863A03-1BB8-904B-830C-3F52E3B0E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F2C40-00C5-2E40-9EF4-C48E8BC3333D}"/>
              </a:ext>
            </a:extLst>
          </p:cNvPr>
          <p:cNvSpPr>
            <a:spLocks noGrp="1"/>
          </p:cNvSpPr>
          <p:nvPr>
            <p:ph type="dt" sz="half" idx="10"/>
          </p:nvPr>
        </p:nvSpPr>
        <p:spPr/>
        <p:txBody>
          <a:bodyPr/>
          <a:lstStyle/>
          <a:p>
            <a:fld id="{587600F5-199C-7440-82DF-49BD86033751}" type="datetimeFigureOut">
              <a:rPr lang="en-US" smtClean="0"/>
              <a:t>8/23/21</a:t>
            </a:fld>
            <a:endParaRPr lang="en-US"/>
          </a:p>
        </p:txBody>
      </p:sp>
      <p:sp>
        <p:nvSpPr>
          <p:cNvPr id="6" name="Footer Placeholder 5">
            <a:extLst>
              <a:ext uri="{FF2B5EF4-FFF2-40B4-BE49-F238E27FC236}">
                <a16:creationId xmlns:a16="http://schemas.microsoft.com/office/drawing/2014/main" id="{A6F3BD48-4F3A-C74B-94C5-E12356FB7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B4644-343A-C247-A1C5-5B872A25A12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055124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1E9DE-CE6E-C947-838C-A8F870B90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F0960C-0219-6E40-9E27-0EB539279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84F7AE-FF0E-ED48-9F14-FB4C75223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1EFAB-F79D-194D-AB2A-B6248EA8FC63}"/>
              </a:ext>
            </a:extLst>
          </p:cNvPr>
          <p:cNvSpPr>
            <a:spLocks noGrp="1"/>
          </p:cNvSpPr>
          <p:nvPr>
            <p:ph type="dt" sz="half" idx="10"/>
          </p:nvPr>
        </p:nvSpPr>
        <p:spPr/>
        <p:txBody>
          <a:bodyPr/>
          <a:lstStyle/>
          <a:p>
            <a:fld id="{587600F5-199C-7440-82DF-49BD86033751}" type="datetimeFigureOut">
              <a:rPr lang="en-US" smtClean="0"/>
              <a:t>8/23/21</a:t>
            </a:fld>
            <a:endParaRPr lang="en-US"/>
          </a:p>
        </p:txBody>
      </p:sp>
      <p:sp>
        <p:nvSpPr>
          <p:cNvPr id="6" name="Footer Placeholder 5">
            <a:extLst>
              <a:ext uri="{FF2B5EF4-FFF2-40B4-BE49-F238E27FC236}">
                <a16:creationId xmlns:a16="http://schemas.microsoft.com/office/drawing/2014/main" id="{11781DF5-E77E-3F47-9F6C-9069ED201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3FBCA-18B1-C64F-8103-B6180DA84573}"/>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80798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7EBCB7-B0FD-724C-83DF-CF59E50010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693DC2-08FA-6443-B18C-5BFE7550D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BD51A-1CB7-E74C-8E08-FFB22224DC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600F5-199C-7440-82DF-49BD86033751}" type="datetimeFigureOut">
              <a:rPr lang="en-US" smtClean="0"/>
              <a:t>8/23/21</a:t>
            </a:fld>
            <a:endParaRPr lang="en-US"/>
          </a:p>
        </p:txBody>
      </p:sp>
      <p:sp>
        <p:nvSpPr>
          <p:cNvPr id="5" name="Footer Placeholder 4">
            <a:extLst>
              <a:ext uri="{FF2B5EF4-FFF2-40B4-BE49-F238E27FC236}">
                <a16:creationId xmlns:a16="http://schemas.microsoft.com/office/drawing/2014/main" id="{4E1EA122-4EBB-6D42-B890-26711A6F3D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083E83-B569-3F4C-A3AA-9B922BF96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E93FF-18B3-3D48-BF07-E6FCB4F455CF}" type="slidenum">
              <a:rPr lang="en-US" smtClean="0"/>
              <a:t>‹#›</a:t>
            </a:fld>
            <a:endParaRPr lang="en-US"/>
          </a:p>
        </p:txBody>
      </p:sp>
    </p:spTree>
    <p:extLst>
      <p:ext uri="{BB962C8B-B14F-4D97-AF65-F5344CB8AC3E}">
        <p14:creationId xmlns:p14="http://schemas.microsoft.com/office/powerpoint/2010/main" val="1142572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 Id="rId9" Type="http://schemas.openxmlformats.org/officeDocument/2006/relationships/image" Target="../media/image8.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p:txBody>
          <a:bodyPr>
            <a:normAutofit/>
          </a:bodyPr>
          <a:lstStyle/>
          <a:p>
            <a:r>
              <a:rPr lang="en-US" sz="8000" b="1" dirty="0"/>
              <a:t>Edexcel IGCSE History</a:t>
            </a:r>
            <a:br>
              <a:rPr lang="en-US" sz="8000" b="1" dirty="0"/>
            </a:br>
            <a:r>
              <a:rPr lang="en-US" sz="8000" b="1" dirty="0"/>
              <a:t>P2: Breadth </a:t>
            </a:r>
            <a:r>
              <a:rPr lang="en-US" sz="8000" b="1"/>
              <a:t>Study B2</a:t>
            </a:r>
            <a:endParaRPr lang="en-US" sz="8000" b="1" dirty="0"/>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p:txBody>
          <a:bodyPr>
            <a:noAutofit/>
          </a:bodyPr>
          <a:lstStyle/>
          <a:p>
            <a:r>
              <a:rPr lang="en-US" sz="6000" dirty="0">
                <a:solidFill>
                  <a:srgbClr val="FF0000"/>
                </a:solidFill>
              </a:rPr>
              <a:t>Changes in Medicine, </a:t>
            </a:r>
          </a:p>
          <a:p>
            <a:r>
              <a:rPr lang="en-US" sz="6000" dirty="0">
                <a:solidFill>
                  <a:srgbClr val="FF0000"/>
                </a:solidFill>
              </a:rPr>
              <a:t>1848-1948</a:t>
            </a:r>
          </a:p>
        </p:txBody>
      </p:sp>
    </p:spTree>
    <p:extLst>
      <p:ext uri="{BB962C8B-B14F-4D97-AF65-F5344CB8AC3E}">
        <p14:creationId xmlns:p14="http://schemas.microsoft.com/office/powerpoint/2010/main" val="2949502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Activity 3</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483476" y="1825624"/>
            <a:ext cx="11288110" cy="4798459"/>
          </a:xfrm>
        </p:spPr>
        <p:txBody>
          <a:bodyPr>
            <a:normAutofit lnSpcReduction="10000"/>
          </a:bodyPr>
          <a:lstStyle/>
          <a:p>
            <a:pPr marL="0" indent="0" algn="ctr">
              <a:buNone/>
            </a:pPr>
            <a:r>
              <a:rPr lang="en-US" sz="7200" dirty="0"/>
              <a:t>Make a list of all the barriers to progress that Nightingale faced at Scutari. Add a symbol after each barrier </a:t>
            </a:r>
          </a:p>
          <a:p>
            <a:pPr marL="0" indent="0" algn="ctr">
              <a:buNone/>
            </a:pPr>
            <a:r>
              <a:rPr lang="en-US" sz="7200" dirty="0"/>
              <a:t>that sums it up.</a:t>
            </a:r>
          </a:p>
        </p:txBody>
      </p:sp>
    </p:spTree>
    <p:extLst>
      <p:ext uri="{BB962C8B-B14F-4D97-AF65-F5344CB8AC3E}">
        <p14:creationId xmlns:p14="http://schemas.microsoft.com/office/powerpoint/2010/main" val="1586187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20DD5-B7A9-2840-ACB0-700A238F10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F761FD-2BF4-E64D-B941-7A02CCF8C9A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28157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Activity 4</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483476" y="1825624"/>
            <a:ext cx="11288110" cy="4798459"/>
          </a:xfrm>
        </p:spPr>
        <p:txBody>
          <a:bodyPr>
            <a:normAutofit/>
          </a:bodyPr>
          <a:lstStyle/>
          <a:p>
            <a:pPr marL="0" indent="0" algn="ctr">
              <a:buNone/>
            </a:pPr>
            <a:r>
              <a:rPr lang="en-US" sz="7200" dirty="0"/>
              <a:t>Florence Nightingale believed in </a:t>
            </a:r>
            <a:r>
              <a:rPr lang="en-US" sz="7200" b="1" dirty="0"/>
              <a:t>miasma</a:t>
            </a:r>
            <a:r>
              <a:rPr lang="en-US" sz="7200" dirty="0"/>
              <a:t>. How does this explain her actions in the Scutari Military Hospital?</a:t>
            </a:r>
          </a:p>
        </p:txBody>
      </p:sp>
    </p:spTree>
    <p:extLst>
      <p:ext uri="{BB962C8B-B14F-4D97-AF65-F5344CB8AC3E}">
        <p14:creationId xmlns:p14="http://schemas.microsoft.com/office/powerpoint/2010/main" val="3412530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20DD5-B7A9-2840-ACB0-700A238F10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F761FD-2BF4-E64D-B941-7A02CCF8C9A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54356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483476" y="1825625"/>
            <a:ext cx="11288110" cy="4777194"/>
          </a:xfrm>
        </p:spPr>
        <p:txBody>
          <a:bodyPr>
            <a:normAutofit lnSpcReduction="10000"/>
          </a:bodyPr>
          <a:lstStyle/>
          <a:p>
            <a:pPr marL="0" indent="0" algn="ctr">
              <a:buNone/>
            </a:pPr>
            <a:r>
              <a:rPr lang="en-US" sz="7200" dirty="0"/>
              <a:t>Explain </a:t>
            </a:r>
            <a:r>
              <a:rPr lang="en-US" sz="7200" b="1" dirty="0"/>
              <a:t>two</a:t>
            </a:r>
            <a:r>
              <a:rPr lang="en-US" sz="7200" dirty="0"/>
              <a:t> ways in which the situation at Scutari in 1856 was different from the situation when Nightingale arrived. </a:t>
            </a:r>
            <a:r>
              <a:rPr lang="en-US" sz="7200" b="1" dirty="0">
                <a:solidFill>
                  <a:srgbClr val="FF0000"/>
                </a:solidFill>
              </a:rPr>
              <a:t>(8 marks)</a:t>
            </a:r>
          </a:p>
        </p:txBody>
      </p:sp>
    </p:spTree>
    <p:extLst>
      <p:ext uri="{BB962C8B-B14F-4D97-AF65-F5344CB8AC3E}">
        <p14:creationId xmlns:p14="http://schemas.microsoft.com/office/powerpoint/2010/main" val="3131517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20DD5-B7A9-2840-ACB0-700A238F10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F761FD-2BF4-E64D-B941-7A02CCF8C9A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06699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Exam-Style Advice</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483476" y="1825625"/>
            <a:ext cx="11288110" cy="4777194"/>
          </a:xfrm>
        </p:spPr>
        <p:txBody>
          <a:bodyPr>
            <a:normAutofit/>
          </a:bodyPr>
          <a:lstStyle/>
          <a:p>
            <a:pPr marL="0" indent="0" algn="ctr">
              <a:buNone/>
            </a:pPr>
            <a:r>
              <a:rPr lang="en-US" sz="3600" dirty="0"/>
              <a:t>Explain </a:t>
            </a:r>
            <a:r>
              <a:rPr lang="en-US" sz="3600" b="1" dirty="0"/>
              <a:t>two</a:t>
            </a:r>
            <a:r>
              <a:rPr lang="en-US" sz="3600" dirty="0"/>
              <a:t> ways in which the situation at Scutari in 1856 was different from the situation when Nightingale arrived. </a:t>
            </a:r>
            <a:r>
              <a:rPr lang="en-US" sz="3600" b="1" dirty="0">
                <a:solidFill>
                  <a:srgbClr val="FF0000"/>
                </a:solidFill>
              </a:rPr>
              <a:t>(8 marks)</a:t>
            </a:r>
          </a:p>
          <a:p>
            <a:pPr marL="0" indent="0" algn="ctr">
              <a:buNone/>
            </a:pPr>
            <a:endParaRPr lang="en-US" sz="800" b="1" dirty="0">
              <a:solidFill>
                <a:srgbClr val="FF0000"/>
              </a:solidFill>
            </a:endParaRPr>
          </a:p>
          <a:p>
            <a:pPr marL="0" indent="0">
              <a:buNone/>
            </a:pPr>
            <a:r>
              <a:rPr lang="en-US" sz="3600" b="1" dirty="0">
                <a:solidFill>
                  <a:srgbClr val="0070C0"/>
                </a:solidFill>
              </a:rPr>
              <a:t>This question is testing KNOWLEDGE by asking you to give two examples of difference. Ensure that in each case that you identify the difference &amp; support it with detail about</a:t>
            </a:r>
          </a:p>
          <a:p>
            <a:pPr marL="742950" indent="-742950">
              <a:buAutoNum type="alphaLcParenBoth"/>
            </a:pPr>
            <a:r>
              <a:rPr lang="en-US" sz="3600" b="1" dirty="0">
                <a:solidFill>
                  <a:srgbClr val="0070C0"/>
                </a:solidFill>
              </a:rPr>
              <a:t>The situation when Nightingale arrived</a:t>
            </a:r>
          </a:p>
          <a:p>
            <a:pPr marL="742950" indent="-742950">
              <a:buAutoNum type="alphaLcParenBoth"/>
            </a:pPr>
            <a:r>
              <a:rPr lang="en-US" sz="3600" b="1" dirty="0">
                <a:solidFill>
                  <a:srgbClr val="0070C0"/>
                </a:solidFill>
              </a:rPr>
              <a:t>How the situation changed as a result of her work</a:t>
            </a:r>
          </a:p>
          <a:p>
            <a:pPr marL="0" indent="0">
              <a:buNone/>
            </a:pPr>
            <a:endParaRPr lang="en-US" sz="3600" b="1" dirty="0">
              <a:solidFill>
                <a:srgbClr val="FF0000"/>
              </a:solidFill>
            </a:endParaRPr>
          </a:p>
        </p:txBody>
      </p:sp>
    </p:spTree>
    <p:extLst>
      <p:ext uri="{BB962C8B-B14F-4D97-AF65-F5344CB8AC3E}">
        <p14:creationId xmlns:p14="http://schemas.microsoft.com/office/powerpoint/2010/main" val="573512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20DD5-B7A9-2840-ACB0-700A238F10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F761FD-2BF4-E64D-B941-7A02CCF8C9A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51407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F03915-0292-4441-B846-B2337FA105C9}"/>
              </a:ext>
            </a:extLst>
          </p:cNvPr>
          <p:cNvPicPr>
            <a:picLocks noChangeAspect="1"/>
          </p:cNvPicPr>
          <p:nvPr/>
        </p:nvPicPr>
        <p:blipFill>
          <a:blip r:embed="rId2"/>
          <a:stretch>
            <a:fillRect/>
          </a:stretch>
        </p:blipFill>
        <p:spPr>
          <a:xfrm>
            <a:off x="7629982" y="103659"/>
            <a:ext cx="4432300" cy="3325340"/>
          </a:xfrm>
          <a:prstGeom prst="rect">
            <a:avLst/>
          </a:prstGeom>
        </p:spPr>
      </p:pic>
      <p:pic>
        <p:nvPicPr>
          <p:cNvPr id="9" name="Picture 8">
            <a:extLst>
              <a:ext uri="{FF2B5EF4-FFF2-40B4-BE49-F238E27FC236}">
                <a16:creationId xmlns:a16="http://schemas.microsoft.com/office/drawing/2014/main" id="{AD716692-9DAD-A742-98C8-F3185598292F}"/>
              </a:ext>
            </a:extLst>
          </p:cNvPr>
          <p:cNvPicPr>
            <a:picLocks noChangeAspect="1"/>
          </p:cNvPicPr>
          <p:nvPr/>
        </p:nvPicPr>
        <p:blipFill>
          <a:blip r:embed="rId3"/>
          <a:stretch>
            <a:fillRect/>
          </a:stretch>
        </p:blipFill>
        <p:spPr>
          <a:xfrm>
            <a:off x="9012202" y="3553920"/>
            <a:ext cx="3050080" cy="3050080"/>
          </a:xfrm>
          <a:prstGeom prst="rect">
            <a:avLst/>
          </a:prstGeom>
        </p:spPr>
      </p:pic>
      <p:pic>
        <p:nvPicPr>
          <p:cNvPr id="2" name="Picture 1">
            <a:extLst>
              <a:ext uri="{FF2B5EF4-FFF2-40B4-BE49-F238E27FC236}">
                <a16:creationId xmlns:a16="http://schemas.microsoft.com/office/drawing/2014/main" id="{B60F0666-2C0A-6A41-81DD-EC9738E2FBBD}"/>
              </a:ext>
            </a:extLst>
          </p:cNvPr>
          <p:cNvPicPr>
            <a:picLocks noChangeAspect="1"/>
          </p:cNvPicPr>
          <p:nvPr/>
        </p:nvPicPr>
        <p:blipFill>
          <a:blip r:embed="rId4"/>
          <a:stretch>
            <a:fillRect/>
          </a:stretch>
        </p:blipFill>
        <p:spPr>
          <a:xfrm>
            <a:off x="4164405" y="3429000"/>
            <a:ext cx="5246242" cy="3429000"/>
          </a:xfrm>
          <a:prstGeom prst="rect">
            <a:avLst/>
          </a:prstGeom>
        </p:spPr>
      </p:pic>
      <p:pic>
        <p:nvPicPr>
          <p:cNvPr id="10" name="Picture 9">
            <a:extLst>
              <a:ext uri="{FF2B5EF4-FFF2-40B4-BE49-F238E27FC236}">
                <a16:creationId xmlns:a16="http://schemas.microsoft.com/office/drawing/2014/main" id="{CC88F83F-9BDD-5F4C-9E14-610BDD363E25}"/>
              </a:ext>
            </a:extLst>
          </p:cNvPr>
          <p:cNvPicPr>
            <a:picLocks noChangeAspect="1"/>
          </p:cNvPicPr>
          <p:nvPr/>
        </p:nvPicPr>
        <p:blipFill>
          <a:blip r:embed="rId5"/>
          <a:stretch>
            <a:fillRect/>
          </a:stretch>
        </p:blipFill>
        <p:spPr>
          <a:xfrm>
            <a:off x="2275580" y="3804745"/>
            <a:ext cx="1988076" cy="2949595"/>
          </a:xfrm>
          <a:prstGeom prst="rect">
            <a:avLst/>
          </a:prstGeom>
        </p:spPr>
      </p:pic>
      <p:pic>
        <p:nvPicPr>
          <p:cNvPr id="11" name="Picture 10">
            <a:extLst>
              <a:ext uri="{FF2B5EF4-FFF2-40B4-BE49-F238E27FC236}">
                <a16:creationId xmlns:a16="http://schemas.microsoft.com/office/drawing/2014/main" id="{759BF170-7DEF-C748-A3A4-DFBAB2AB5D9F}"/>
              </a:ext>
            </a:extLst>
          </p:cNvPr>
          <p:cNvPicPr>
            <a:picLocks noChangeAspect="1"/>
          </p:cNvPicPr>
          <p:nvPr/>
        </p:nvPicPr>
        <p:blipFill>
          <a:blip r:embed="rId6"/>
          <a:stretch>
            <a:fillRect/>
          </a:stretch>
        </p:blipFill>
        <p:spPr>
          <a:xfrm>
            <a:off x="129718" y="103659"/>
            <a:ext cx="2655523" cy="3627512"/>
          </a:xfrm>
          <a:prstGeom prst="rect">
            <a:avLst/>
          </a:prstGeom>
        </p:spPr>
      </p:pic>
      <p:pic>
        <p:nvPicPr>
          <p:cNvPr id="12" name="Picture 11">
            <a:extLst>
              <a:ext uri="{FF2B5EF4-FFF2-40B4-BE49-F238E27FC236}">
                <a16:creationId xmlns:a16="http://schemas.microsoft.com/office/drawing/2014/main" id="{168E2093-0B91-0142-B9D4-BEA3C0B0DA47}"/>
              </a:ext>
            </a:extLst>
          </p:cNvPr>
          <p:cNvPicPr>
            <a:picLocks noChangeAspect="1"/>
          </p:cNvPicPr>
          <p:nvPr/>
        </p:nvPicPr>
        <p:blipFill rotWithShape="1">
          <a:blip r:embed="rId7"/>
          <a:srcRect l="20143" r="9257"/>
          <a:stretch/>
        </p:blipFill>
        <p:spPr>
          <a:xfrm>
            <a:off x="2896967" y="103658"/>
            <a:ext cx="2347695" cy="3627513"/>
          </a:xfrm>
          <a:prstGeom prst="rect">
            <a:avLst/>
          </a:prstGeom>
        </p:spPr>
      </p:pic>
      <p:pic>
        <p:nvPicPr>
          <p:cNvPr id="13" name="Picture 12">
            <a:extLst>
              <a:ext uri="{FF2B5EF4-FFF2-40B4-BE49-F238E27FC236}">
                <a16:creationId xmlns:a16="http://schemas.microsoft.com/office/drawing/2014/main" id="{C89196B6-7FBB-4449-81E9-CA2D5EB49D9D}"/>
              </a:ext>
            </a:extLst>
          </p:cNvPr>
          <p:cNvPicPr>
            <a:picLocks noChangeAspect="1"/>
          </p:cNvPicPr>
          <p:nvPr/>
        </p:nvPicPr>
        <p:blipFill>
          <a:blip r:embed="rId8"/>
          <a:stretch>
            <a:fillRect/>
          </a:stretch>
        </p:blipFill>
        <p:spPr>
          <a:xfrm>
            <a:off x="129718" y="3804745"/>
            <a:ext cx="1988076" cy="2953601"/>
          </a:xfrm>
          <a:prstGeom prst="rect">
            <a:avLst/>
          </a:prstGeom>
        </p:spPr>
      </p:pic>
      <p:pic>
        <p:nvPicPr>
          <p:cNvPr id="14" name="Picture 13">
            <a:extLst>
              <a:ext uri="{FF2B5EF4-FFF2-40B4-BE49-F238E27FC236}">
                <a16:creationId xmlns:a16="http://schemas.microsoft.com/office/drawing/2014/main" id="{063C4B8C-B423-9345-A974-7D2AF1D78414}"/>
              </a:ext>
            </a:extLst>
          </p:cNvPr>
          <p:cNvPicPr>
            <a:picLocks noChangeAspect="1"/>
          </p:cNvPicPr>
          <p:nvPr/>
        </p:nvPicPr>
        <p:blipFill>
          <a:blip r:embed="rId9"/>
          <a:stretch>
            <a:fillRect/>
          </a:stretch>
        </p:blipFill>
        <p:spPr>
          <a:xfrm>
            <a:off x="5347557" y="103658"/>
            <a:ext cx="2179529" cy="3325341"/>
          </a:xfrm>
          <a:prstGeom prst="rect">
            <a:avLst/>
          </a:prstGeom>
        </p:spPr>
      </p:pic>
    </p:spTree>
    <p:extLst>
      <p:ext uri="{BB962C8B-B14F-4D97-AF65-F5344CB8AC3E}">
        <p14:creationId xmlns:p14="http://schemas.microsoft.com/office/powerpoint/2010/main" val="3064704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a:xfrm>
            <a:off x="1524000" y="532525"/>
            <a:ext cx="9144000" cy="2387600"/>
          </a:xfrm>
        </p:spPr>
        <p:txBody>
          <a:bodyPr>
            <a:normAutofit/>
          </a:bodyPr>
          <a:lstStyle/>
          <a:p>
            <a:r>
              <a:rPr lang="en-US" sz="8000" b="1" dirty="0"/>
              <a:t>Edexcel IGCSE History</a:t>
            </a:r>
            <a:br>
              <a:rPr lang="en-US" sz="8000" b="1" dirty="0"/>
            </a:br>
            <a:r>
              <a:rPr lang="en-US" sz="8000" b="1" dirty="0"/>
              <a:t>P2: Breadth Study B2</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a:xfrm>
            <a:off x="966951" y="3150093"/>
            <a:ext cx="10258097" cy="2977438"/>
          </a:xfrm>
        </p:spPr>
        <p:txBody>
          <a:bodyPr>
            <a:noAutofit/>
          </a:bodyPr>
          <a:lstStyle/>
          <a:p>
            <a:r>
              <a:rPr lang="en-US" sz="6000" dirty="0">
                <a:solidFill>
                  <a:srgbClr val="FF0000"/>
                </a:solidFill>
              </a:rPr>
              <a:t>Changes in Medicine, </a:t>
            </a:r>
          </a:p>
          <a:p>
            <a:r>
              <a:rPr lang="en-US" sz="6000" dirty="0">
                <a:solidFill>
                  <a:srgbClr val="FF0000"/>
                </a:solidFill>
              </a:rPr>
              <a:t>1848-1948</a:t>
            </a:r>
            <a:endParaRPr lang="en-US" sz="1000" dirty="0">
              <a:solidFill>
                <a:srgbClr val="FF0000"/>
              </a:solidFill>
            </a:endParaRPr>
          </a:p>
          <a:p>
            <a:r>
              <a:rPr lang="en-US" sz="4000" b="1" dirty="0">
                <a:solidFill>
                  <a:srgbClr val="0070C0"/>
                </a:solidFill>
              </a:rPr>
              <a:t>1. Progress in the Mid-19</a:t>
            </a:r>
            <a:r>
              <a:rPr lang="en-US" sz="4000" b="1" baseline="30000" dirty="0">
                <a:solidFill>
                  <a:srgbClr val="0070C0"/>
                </a:solidFill>
              </a:rPr>
              <a:t>th</a:t>
            </a:r>
            <a:r>
              <a:rPr lang="en-US" sz="4000" b="1" dirty="0">
                <a:solidFill>
                  <a:srgbClr val="0070C0"/>
                </a:solidFill>
              </a:rPr>
              <a:t> Century</a:t>
            </a:r>
          </a:p>
        </p:txBody>
      </p:sp>
    </p:spTree>
    <p:extLst>
      <p:ext uri="{BB962C8B-B14F-4D97-AF65-F5344CB8AC3E}">
        <p14:creationId xmlns:p14="http://schemas.microsoft.com/office/powerpoint/2010/main" val="3092689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361405" y="206099"/>
            <a:ext cx="11469189" cy="1325563"/>
          </a:xfrm>
        </p:spPr>
        <p:txBody>
          <a:bodyPr/>
          <a:lstStyle/>
          <a:p>
            <a:r>
              <a:rPr lang="en-US" b="1" dirty="0">
                <a:solidFill>
                  <a:srgbClr val="7030A0"/>
                </a:solidFill>
              </a:rPr>
              <a:t>(b) Nightingale &amp; Changes to Nursing &amp; Hospitals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53275" y="1822451"/>
            <a:ext cx="5323267" cy="4846154"/>
          </a:xfrm>
        </p:spPr>
        <p:txBody>
          <a:bodyPr>
            <a:noAutofit/>
          </a:bodyPr>
          <a:lstStyle/>
          <a:p>
            <a:pPr marL="0" indent="0">
              <a:buNone/>
            </a:pPr>
            <a:r>
              <a:rPr lang="en-US" sz="2900" b="1" dirty="0">
                <a:solidFill>
                  <a:srgbClr val="FF0000"/>
                </a:solidFill>
              </a:rPr>
              <a:t>Florence Nightingale </a:t>
            </a:r>
            <a:r>
              <a:rPr lang="en-US" sz="2900" dirty="0"/>
              <a:t>came from a wealthy middle-class family. Her family were shocked that she wanted to work and, worse still, she wanted to train as a nurse. There was no formal training for nurses in the 1840s, however, so Florence visited various British hospitals and spent 3 months in 1851 at </a:t>
            </a:r>
            <a:r>
              <a:rPr lang="en-US" sz="2900" b="1" dirty="0" err="1">
                <a:solidFill>
                  <a:srgbClr val="FF0000"/>
                </a:solidFill>
              </a:rPr>
              <a:t>Kaiserwerth</a:t>
            </a:r>
            <a:r>
              <a:rPr lang="en-US" sz="2900" b="1" dirty="0">
                <a:solidFill>
                  <a:srgbClr val="FF0000"/>
                </a:solidFill>
              </a:rPr>
              <a:t>, Germany</a:t>
            </a:r>
            <a:r>
              <a:rPr lang="en-US" sz="2900" dirty="0"/>
              <a:t>, where training for nurses had been established in 1833.</a:t>
            </a:r>
          </a:p>
        </p:txBody>
      </p:sp>
      <p:pic>
        <p:nvPicPr>
          <p:cNvPr id="1026" name="Picture 2" descr="Biography of Florence Nightingale, Nursing Pioneer">
            <a:extLst>
              <a:ext uri="{FF2B5EF4-FFF2-40B4-BE49-F238E27FC236}">
                <a16:creationId xmlns:a16="http://schemas.microsoft.com/office/drawing/2014/main" id="{A4D8D41E-C1AD-AD4D-9FF7-EC041E3A59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3590" y="1839155"/>
            <a:ext cx="5515135" cy="482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777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361405" y="206099"/>
            <a:ext cx="11469189" cy="1325563"/>
          </a:xfrm>
        </p:spPr>
        <p:txBody>
          <a:bodyPr/>
          <a:lstStyle/>
          <a:p>
            <a:r>
              <a:rPr lang="en-US" b="1" dirty="0">
                <a:solidFill>
                  <a:srgbClr val="7030A0"/>
                </a:solidFill>
              </a:rPr>
              <a:t>(b) Nightingale &amp; Changes to Nursing &amp; Hospitals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53275" y="1822451"/>
            <a:ext cx="5542725" cy="4846154"/>
          </a:xfrm>
        </p:spPr>
        <p:txBody>
          <a:bodyPr>
            <a:noAutofit/>
          </a:bodyPr>
          <a:lstStyle/>
          <a:p>
            <a:pPr marL="0" indent="0">
              <a:buNone/>
            </a:pPr>
            <a:r>
              <a:rPr lang="en-US" sz="2900" dirty="0"/>
              <a:t>In 1853, Florence Nightingale became Superintendent of a small nursing home in London. Having earlier met Sidney Herbert, the Secretary for War, her name was top of the list to lead a team of 38 nurses to </a:t>
            </a:r>
            <a:r>
              <a:rPr lang="en-US" sz="2900" b="1" dirty="0">
                <a:solidFill>
                  <a:srgbClr val="FF0000"/>
                </a:solidFill>
              </a:rPr>
              <a:t>a military hospital in Scutari</a:t>
            </a:r>
            <a:r>
              <a:rPr lang="en-US" sz="2900" dirty="0"/>
              <a:t>. Britain was fighting Russia in the Crimean War and was losing soldiers due to infection rather than their original injuries. Could Florence turn things around?</a:t>
            </a:r>
          </a:p>
        </p:txBody>
      </p:sp>
      <p:pic>
        <p:nvPicPr>
          <p:cNvPr id="3074" name="Picture 2" descr="Florence Nightingale: a pioneer of hand washing and hygiene for health">
            <a:extLst>
              <a:ext uri="{FF2B5EF4-FFF2-40B4-BE49-F238E27FC236}">
                <a16:creationId xmlns:a16="http://schemas.microsoft.com/office/drawing/2014/main" id="{BB74ECE3-51E3-2540-AF58-70B2FEC0F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9227" y="1822451"/>
            <a:ext cx="5389498" cy="4846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457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361405" y="206099"/>
            <a:ext cx="11469189" cy="1325563"/>
          </a:xfrm>
        </p:spPr>
        <p:txBody>
          <a:bodyPr/>
          <a:lstStyle/>
          <a:p>
            <a:r>
              <a:rPr lang="en-US" b="1" dirty="0">
                <a:solidFill>
                  <a:srgbClr val="7030A0"/>
                </a:solidFill>
              </a:rPr>
              <a:t>(b) Nightingale &amp; Changes to Nursing &amp; Hospitals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088835" y="1531662"/>
            <a:ext cx="6882448" cy="5226490"/>
          </a:xfrm>
        </p:spPr>
        <p:txBody>
          <a:bodyPr>
            <a:noAutofit/>
          </a:bodyPr>
          <a:lstStyle/>
          <a:p>
            <a:pPr marL="0" indent="0">
              <a:buNone/>
            </a:pPr>
            <a:r>
              <a:rPr lang="en-US" sz="2900" dirty="0"/>
              <a:t>At Scutari Military Hospital, Florence found</a:t>
            </a:r>
          </a:p>
          <a:p>
            <a:r>
              <a:rPr lang="en-US" sz="2900" b="1" dirty="0"/>
              <a:t>10,000 injured soldiers over-crowded</a:t>
            </a:r>
          </a:p>
          <a:p>
            <a:r>
              <a:rPr lang="en-US" sz="2900" b="1" dirty="0"/>
              <a:t>Sharing beds, lying on floors + in corridors</a:t>
            </a:r>
          </a:p>
          <a:p>
            <a:r>
              <a:rPr lang="en-US" sz="2900" b="1" dirty="0"/>
              <a:t>Clothing infested with lice + fleas</a:t>
            </a:r>
          </a:p>
          <a:p>
            <a:r>
              <a:rPr lang="en-US" sz="2900" b="1" dirty="0"/>
              <a:t>Typhoid Fever + Cholera were common</a:t>
            </a:r>
          </a:p>
          <a:p>
            <a:r>
              <a:rPr lang="en-US" sz="2900" b="1" dirty="0" err="1"/>
              <a:t>Diarrhoea</a:t>
            </a:r>
            <a:r>
              <a:rPr lang="en-US" sz="2900" b="1" dirty="0"/>
              <a:t> was effecting many soldiers</a:t>
            </a:r>
          </a:p>
          <a:p>
            <a:r>
              <a:rPr lang="en-US" sz="2900" b="1" dirty="0"/>
              <a:t>Medical supplies (bandages + drugs) low</a:t>
            </a:r>
          </a:p>
          <a:p>
            <a:r>
              <a:rPr lang="en-US" sz="2900" b="1" dirty="0"/>
              <a:t>Poor quality food supplies + little food</a:t>
            </a:r>
          </a:p>
          <a:p>
            <a:r>
              <a:rPr lang="en-US" sz="2900" b="1" dirty="0"/>
              <a:t>Leaky roof, dirty wards with rats + mice</a:t>
            </a:r>
          </a:p>
          <a:p>
            <a:r>
              <a:rPr lang="en-US" sz="2900" b="1" dirty="0"/>
              <a:t>Water + air </a:t>
            </a:r>
            <a:r>
              <a:rPr lang="en-US" sz="2900" b="1"/>
              <a:t>supply polluted by </a:t>
            </a:r>
            <a:r>
              <a:rPr lang="en-US" sz="2900" b="1" dirty="0"/>
              <a:t>a cesspool.</a:t>
            </a:r>
          </a:p>
          <a:p>
            <a:endParaRPr lang="en-US" sz="2900" dirty="0"/>
          </a:p>
        </p:txBody>
      </p:sp>
      <p:pic>
        <p:nvPicPr>
          <p:cNvPr id="4098" name="Picture 2" descr="Florence Nightingale at Scutari - Hektoen International">
            <a:extLst>
              <a:ext uri="{FF2B5EF4-FFF2-40B4-BE49-F238E27FC236}">
                <a16:creationId xmlns:a16="http://schemas.microsoft.com/office/drawing/2014/main" id="{124E390D-4850-CF43-AC85-3604FDC457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225" r="12878"/>
          <a:stretch/>
        </p:blipFill>
        <p:spPr bwMode="auto">
          <a:xfrm>
            <a:off x="220716" y="1517733"/>
            <a:ext cx="4792717" cy="5226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961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361405" y="206099"/>
            <a:ext cx="11469189" cy="1325563"/>
          </a:xfrm>
        </p:spPr>
        <p:txBody>
          <a:bodyPr/>
          <a:lstStyle/>
          <a:p>
            <a:r>
              <a:rPr lang="en-US" b="1" dirty="0">
                <a:solidFill>
                  <a:srgbClr val="7030A0"/>
                </a:solidFill>
              </a:rPr>
              <a:t>(b) Nightingale &amp; Changes to Nursing &amp; Hospitals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61199" y="1805747"/>
            <a:ext cx="6161034" cy="4846154"/>
          </a:xfrm>
        </p:spPr>
        <p:txBody>
          <a:bodyPr>
            <a:noAutofit/>
          </a:bodyPr>
          <a:lstStyle/>
          <a:p>
            <a:pPr marL="0" indent="0">
              <a:buNone/>
            </a:pPr>
            <a:r>
              <a:rPr lang="en-US" sz="2900" dirty="0"/>
              <a:t>Nightingale and her nurses </a:t>
            </a:r>
            <a:r>
              <a:rPr lang="en-US" sz="2900" b="1" dirty="0">
                <a:solidFill>
                  <a:srgbClr val="FF0000"/>
                </a:solidFill>
              </a:rPr>
              <a:t>scrubbed the surfaces clean and washed all the sheets, towels, bandages &amp; medical equipment</a:t>
            </a:r>
            <a:r>
              <a:rPr lang="en-US" sz="2900" dirty="0"/>
              <a:t>. As she believed in miasma, she opened all windows to improve air flow at the military hospital. Her team of nurses also cleaned the kitchens and improved the quality of food for patients. The Times newspaper organized a fundraising campaign to provide new supplies – 200 towels, clean shirts, soap, plates &amp; cutlery.</a:t>
            </a:r>
          </a:p>
        </p:txBody>
      </p:sp>
      <p:pic>
        <p:nvPicPr>
          <p:cNvPr id="1026" name="Picture 2">
            <a:extLst>
              <a:ext uri="{FF2B5EF4-FFF2-40B4-BE49-F238E27FC236}">
                <a16:creationId xmlns:a16="http://schemas.microsoft.com/office/drawing/2014/main" id="{A9D6195E-64DF-0A45-956E-0054C5B1C5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5492" y="1918367"/>
            <a:ext cx="5575309" cy="4733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410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361405" y="206099"/>
            <a:ext cx="11469189" cy="1325563"/>
          </a:xfrm>
        </p:spPr>
        <p:txBody>
          <a:bodyPr/>
          <a:lstStyle/>
          <a:p>
            <a:r>
              <a:rPr lang="en-US" b="1" dirty="0">
                <a:solidFill>
                  <a:srgbClr val="7030A0"/>
                </a:solidFill>
              </a:rPr>
              <a:t>(b) Nightingale &amp; Changes to Nursing &amp; Hospitals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859079" y="1783337"/>
            <a:ext cx="7122836" cy="4911668"/>
          </a:xfrm>
        </p:spPr>
        <p:txBody>
          <a:bodyPr>
            <a:noAutofit/>
          </a:bodyPr>
          <a:lstStyle/>
          <a:p>
            <a:pPr marL="0" indent="0">
              <a:buNone/>
            </a:pPr>
            <a:r>
              <a:rPr lang="en-US" sz="2900" dirty="0"/>
              <a:t>Army Medical staff had been resistant to the idea of nurses in the Crimean War because they felt that women would not cope there. Nightingale’s suggested changes were seen as a criticism of the Army medical staff and many resented her. Despite top brass opposition, Nightingale was incredibly popular with patients – she gained the nickname </a:t>
            </a:r>
            <a:r>
              <a:rPr lang="en-US" sz="2900" b="1" dirty="0">
                <a:solidFill>
                  <a:srgbClr val="FF0000"/>
                </a:solidFill>
              </a:rPr>
              <a:t>“The Lady with the Lamp” </a:t>
            </a:r>
            <a:r>
              <a:rPr lang="en-US" sz="2900" dirty="0"/>
              <a:t>after checking on all patients nightly – so this popularity was soon reflected back in Britain as families were reassured that their relatives were being well cared for.</a:t>
            </a:r>
          </a:p>
        </p:txBody>
      </p:sp>
      <p:pic>
        <p:nvPicPr>
          <p:cNvPr id="2050" name="Picture 2" descr="Florence Nightingale – The History Van">
            <a:extLst>
              <a:ext uri="{FF2B5EF4-FFF2-40B4-BE49-F238E27FC236}">
                <a16:creationId xmlns:a16="http://schemas.microsoft.com/office/drawing/2014/main" id="{43ECBC75-F19C-8B4B-8FF5-92F7BCA4A2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56" r="25628"/>
          <a:stretch/>
        </p:blipFill>
        <p:spPr bwMode="auto">
          <a:xfrm>
            <a:off x="210085" y="1783337"/>
            <a:ext cx="4606804" cy="4868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44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361405" y="206099"/>
            <a:ext cx="11469189" cy="1325563"/>
          </a:xfrm>
        </p:spPr>
        <p:txBody>
          <a:bodyPr/>
          <a:lstStyle/>
          <a:p>
            <a:r>
              <a:rPr lang="en-US" b="1" dirty="0">
                <a:solidFill>
                  <a:srgbClr val="7030A0"/>
                </a:solidFill>
              </a:rPr>
              <a:t>(b) Nightingale &amp; Changes to Nursing &amp; Hospitals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61199" y="1917388"/>
            <a:ext cx="5140140" cy="4509993"/>
          </a:xfrm>
        </p:spPr>
        <p:txBody>
          <a:bodyPr>
            <a:noAutofit/>
          </a:bodyPr>
          <a:lstStyle/>
          <a:p>
            <a:pPr marL="0" indent="0">
              <a:buNone/>
            </a:pPr>
            <a:r>
              <a:rPr lang="en-US" sz="2900" dirty="0"/>
              <a:t>Nightingale could not solve all of Scutari’s problems overnight and it should not be forgotten </a:t>
            </a:r>
            <a:r>
              <a:rPr lang="en-US" sz="2900" b="1" dirty="0">
                <a:solidFill>
                  <a:srgbClr val="FF0000"/>
                </a:solidFill>
              </a:rPr>
              <a:t>death rates remained high even with all her improvements</a:t>
            </a:r>
            <a:r>
              <a:rPr lang="en-US" sz="2900" dirty="0"/>
              <a:t>. It was not until 1855, when a Government Commission repaired drains at Nightingale’s hospital and also improved the drinking water supply, that the death rate dropped dramatically.</a:t>
            </a:r>
          </a:p>
        </p:txBody>
      </p:sp>
      <p:pic>
        <p:nvPicPr>
          <p:cNvPr id="3074" name="Picture 2" descr="Data + Science">
            <a:extLst>
              <a:ext uri="{FF2B5EF4-FFF2-40B4-BE49-F238E27FC236}">
                <a16:creationId xmlns:a16="http://schemas.microsoft.com/office/drawing/2014/main" id="{A2F51772-F806-7742-B7C1-FD691543B1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993"/>
          <a:stretch/>
        </p:blipFill>
        <p:spPr bwMode="auto">
          <a:xfrm>
            <a:off x="5593222" y="1805747"/>
            <a:ext cx="6337579" cy="4733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8545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1347</TotalTime>
  <Words>687</Words>
  <Application>Microsoft Macintosh PowerPoint</Application>
  <PresentationFormat>Widescreen</PresentationFormat>
  <Paragraphs>41</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Edexcel IGCSE History P2: Breadth Study B2</vt:lpstr>
      <vt:lpstr>PowerPoint Presentation</vt:lpstr>
      <vt:lpstr>Edexcel IGCSE History P2: Breadth Study B2</vt:lpstr>
      <vt:lpstr>(b) Nightingale &amp; Changes to Nursing &amp; Hospitals</vt:lpstr>
      <vt:lpstr>(b) Nightingale &amp; Changes to Nursing &amp; Hospitals</vt:lpstr>
      <vt:lpstr>(b) Nightingale &amp; Changes to Nursing &amp; Hospitals</vt:lpstr>
      <vt:lpstr>(b) Nightingale &amp; Changes to Nursing &amp; Hospitals</vt:lpstr>
      <vt:lpstr>(b) Nightingale &amp; Changes to Nursing &amp; Hospitals</vt:lpstr>
      <vt:lpstr>(b) Nightingale &amp; Changes to Nursing &amp; Hospitals</vt:lpstr>
      <vt:lpstr>Activity 3</vt:lpstr>
      <vt:lpstr>PowerPoint Presentation</vt:lpstr>
      <vt:lpstr>Activity 4</vt:lpstr>
      <vt:lpstr>PowerPoint Presentation</vt:lpstr>
      <vt:lpstr>Exam-Style Question</vt:lpstr>
      <vt:lpstr>PowerPoint Presentation</vt:lpstr>
      <vt:lpstr>Exam-Style Advice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Edexcel IGCSE History Investigation A1</dc:title>
  <dc:creator>Chris Skerry</dc:creator>
  <cp:lastModifiedBy>Chris Skerry</cp:lastModifiedBy>
  <cp:revision>28</cp:revision>
  <dcterms:created xsi:type="dcterms:W3CDTF">2021-05-05T18:42:06Z</dcterms:created>
  <dcterms:modified xsi:type="dcterms:W3CDTF">2021-08-23T11:30:21Z</dcterms:modified>
</cp:coreProperties>
</file>