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9" r:id="rId3"/>
    <p:sldId id="258" r:id="rId4"/>
    <p:sldId id="264" r:id="rId5"/>
    <p:sldId id="294" r:id="rId6"/>
    <p:sldId id="295" r:id="rId7"/>
    <p:sldId id="296" r:id="rId8"/>
    <p:sldId id="297" r:id="rId9"/>
    <p:sldId id="298" r:id="rId10"/>
    <p:sldId id="299" r:id="rId11"/>
    <p:sldId id="300" r:id="rId12"/>
    <p:sldId id="301" r:id="rId13"/>
    <p:sldId id="303" r:id="rId14"/>
    <p:sldId id="302" r:id="rId15"/>
    <p:sldId id="2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8"/>
  </p:normalViewPr>
  <p:slideViewPr>
    <p:cSldViewPr snapToGrid="0" snapToObjects="1">
      <p:cViewPr varScale="1">
        <p:scale>
          <a:sx n="109" d="100"/>
          <a:sy n="109" d="100"/>
        </p:scale>
        <p:origin x="6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8/23/21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8/23/21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8/23/21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(a) </a:t>
            </a:r>
            <a:r>
              <a:rPr lang="en-US" b="1" u="sng" dirty="0">
                <a:solidFill>
                  <a:srgbClr val="00B050"/>
                </a:solidFill>
              </a:rPr>
              <a:t>Barriers to Progress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6" y="1694717"/>
            <a:ext cx="6658822" cy="5009175"/>
          </a:xfrm>
        </p:spPr>
        <p:txBody>
          <a:bodyPr>
            <a:noAutofit/>
          </a:bodyPr>
          <a:lstStyle/>
          <a:p>
            <a:pPr marL="0" indent="0">
              <a:buNone/>
            </a:pPr>
            <a:r>
              <a:rPr lang="en-US" sz="2900" b="1" dirty="0">
                <a:solidFill>
                  <a:srgbClr val="FF0000"/>
                </a:solidFill>
              </a:rPr>
              <a:t>Lack of understanding of the causes of illnesses </a:t>
            </a:r>
            <a:r>
              <a:rPr lang="en-US" sz="2900" dirty="0"/>
              <a:t>was a key reason for the limited progress in medicine up to 1848. Because understanding was faulty, </a:t>
            </a:r>
            <a:r>
              <a:rPr lang="en-US" sz="2900" b="1" dirty="0">
                <a:solidFill>
                  <a:srgbClr val="FF0000"/>
                </a:solidFill>
              </a:rPr>
              <a:t>the training of doctors was also faulty</a:t>
            </a:r>
            <a:r>
              <a:rPr lang="en-US" sz="2900" dirty="0"/>
              <a:t>. Thus, ideas about prevention and treatment were likely to be ineffective. The lack of understanding was closely linked to </a:t>
            </a:r>
            <a:r>
              <a:rPr lang="en-US" sz="2900" b="1" dirty="0">
                <a:solidFill>
                  <a:srgbClr val="FF0000"/>
                </a:solidFill>
              </a:rPr>
              <a:t>the level of technology available</a:t>
            </a:r>
            <a:r>
              <a:rPr lang="en-US" sz="2900" dirty="0"/>
              <a:t> before the 19</a:t>
            </a:r>
            <a:r>
              <a:rPr lang="en-US" sz="2900" baseline="30000" dirty="0"/>
              <a:t>th</a:t>
            </a:r>
            <a:r>
              <a:rPr lang="en-US" sz="2900" dirty="0"/>
              <a:t> Century. If their microscopes had been stronger, scientists could have actually seen microorganisms to be more curious about them.</a:t>
            </a:r>
          </a:p>
        </p:txBody>
      </p:sp>
      <p:pic>
        <p:nvPicPr>
          <p:cNvPr id="1028" name="Picture 4" descr="Robert Liston &amp;amp; The Horrors Of The Early Victorian Hospital - HistoryExtra">
            <a:extLst>
              <a:ext uri="{FF2B5EF4-FFF2-40B4-BE49-F238E27FC236}">
                <a16:creationId xmlns:a16="http://schemas.microsoft.com/office/drawing/2014/main" id="{966BFC4C-355C-BD4D-8542-9AE026CC6E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44" r="4182"/>
          <a:stretch/>
        </p:blipFill>
        <p:spPr bwMode="auto">
          <a:xfrm>
            <a:off x="6778487" y="252246"/>
            <a:ext cx="5293845" cy="645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735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(a) </a:t>
            </a:r>
            <a:r>
              <a:rPr lang="en-US" b="1" u="sng" dirty="0">
                <a:solidFill>
                  <a:srgbClr val="00B050"/>
                </a:solidFill>
              </a:rPr>
              <a:t>Barriers to Progress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949687" y="1533650"/>
            <a:ext cx="6990065" cy="5181117"/>
          </a:xfrm>
        </p:spPr>
        <p:txBody>
          <a:bodyPr>
            <a:noAutofit/>
          </a:bodyPr>
          <a:lstStyle/>
          <a:p>
            <a:pPr marL="0" indent="0">
              <a:buNone/>
            </a:pPr>
            <a:r>
              <a:rPr lang="en-US" sz="2900" b="1" dirty="0">
                <a:solidFill>
                  <a:srgbClr val="FF0000"/>
                </a:solidFill>
              </a:rPr>
              <a:t>Funding for research </a:t>
            </a:r>
            <a:r>
              <a:rPr lang="en-US" sz="2900" dirty="0"/>
              <a:t>and developing new ideas was a massive problem in 1848. The Government did not feel that they were responsible for issues like this and Hospitals were reliant on charity for their funding. By the time doctors had been paid, of course, there was little money left over for research. </a:t>
            </a:r>
            <a:r>
              <a:rPr lang="en-US" sz="2900" b="1" dirty="0">
                <a:solidFill>
                  <a:srgbClr val="FF0000"/>
                </a:solidFill>
              </a:rPr>
              <a:t>Attitudes </a:t>
            </a:r>
            <a:r>
              <a:rPr lang="en-US" sz="2900" dirty="0"/>
              <a:t>in 1848 were also a major barrier to progress in the medical field. Doctors wanted to carry on what they had always done and had no appetite for learning new ways to treat patients. Besides, there was no proof that their old methods were wrong!</a:t>
            </a:r>
          </a:p>
        </p:txBody>
      </p:sp>
      <p:pic>
        <p:nvPicPr>
          <p:cNvPr id="2050" name="Picture 2" descr="VICTORIAN HOSPITALS: DEADLY INFECTIONS | A Visitor&amp;#39;s Guide to Victorian  England">
            <a:extLst>
              <a:ext uri="{FF2B5EF4-FFF2-40B4-BE49-F238E27FC236}">
                <a16:creationId xmlns:a16="http://schemas.microsoft.com/office/drawing/2014/main" id="{381277D8-2EA6-5140-837E-9064515314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190"/>
          <a:stretch/>
        </p:blipFill>
        <p:spPr bwMode="auto">
          <a:xfrm>
            <a:off x="252248" y="1608082"/>
            <a:ext cx="4593021" cy="509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326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1</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5"/>
            <a:ext cx="11288110" cy="4351338"/>
          </a:xfrm>
        </p:spPr>
        <p:txBody>
          <a:bodyPr>
            <a:normAutofit/>
          </a:bodyPr>
          <a:lstStyle/>
          <a:p>
            <a:pPr marL="0" indent="0" algn="ctr">
              <a:buNone/>
            </a:pPr>
            <a:r>
              <a:rPr lang="en-US" sz="7200" dirty="0"/>
              <a:t>Make a list of all the barriers to progress in Medicine up </a:t>
            </a:r>
          </a:p>
          <a:p>
            <a:pPr marL="0" indent="0" algn="ctr">
              <a:buNone/>
            </a:pPr>
            <a:r>
              <a:rPr lang="en-US" sz="7200" dirty="0"/>
              <a:t>to 1848. Add a symbol after each barrier that sums it up.</a:t>
            </a:r>
          </a:p>
        </p:txBody>
      </p:sp>
    </p:spTree>
    <p:extLst>
      <p:ext uri="{BB962C8B-B14F-4D97-AF65-F5344CB8AC3E}">
        <p14:creationId xmlns:p14="http://schemas.microsoft.com/office/powerpoint/2010/main" val="763966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50097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2</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5"/>
            <a:ext cx="11288110" cy="4351338"/>
          </a:xfrm>
        </p:spPr>
        <p:txBody>
          <a:bodyPr>
            <a:normAutofit/>
          </a:bodyPr>
          <a:lstStyle/>
          <a:p>
            <a:pPr marL="0" indent="0" algn="ctr">
              <a:buNone/>
            </a:pPr>
            <a:r>
              <a:rPr lang="en-US" sz="7200" dirty="0"/>
              <a:t>Now rank your list of all      the barriers to progress in Medicine up to 1848 from most to least important.</a:t>
            </a:r>
          </a:p>
        </p:txBody>
      </p:sp>
    </p:spTree>
    <p:extLst>
      <p:ext uri="{BB962C8B-B14F-4D97-AF65-F5344CB8AC3E}">
        <p14:creationId xmlns:p14="http://schemas.microsoft.com/office/powerpoint/2010/main" val="117669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1407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1. Progress in the Mid-19</a:t>
            </a:r>
            <a:r>
              <a:rPr lang="en-US" sz="4000" b="1" baseline="30000" dirty="0">
                <a:solidFill>
                  <a:srgbClr val="0070C0"/>
                </a:solidFill>
              </a:rPr>
              <a:t>th</a:t>
            </a:r>
            <a:r>
              <a:rPr lang="en-US" sz="4000" b="1" dirty="0">
                <a:solidFill>
                  <a:srgbClr val="0070C0"/>
                </a:solidFill>
              </a:rPr>
              <a:t> Century</a:t>
            </a:r>
          </a:p>
        </p:txBody>
      </p:sp>
    </p:spTree>
    <p:extLst>
      <p:ext uri="{BB962C8B-B14F-4D97-AF65-F5344CB8AC3E}">
        <p14:creationId xmlns:p14="http://schemas.microsoft.com/office/powerpoint/2010/main" val="309268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(a) </a:t>
            </a:r>
            <a:r>
              <a:rPr lang="en-US" b="1" u="sng" dirty="0">
                <a:solidFill>
                  <a:srgbClr val="00B050"/>
                </a:solidFill>
              </a:rPr>
              <a:t>Barriers to Progress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93239" y="1498404"/>
            <a:ext cx="6102457" cy="5359596"/>
          </a:xfrm>
        </p:spPr>
        <p:txBody>
          <a:bodyPr>
            <a:noAutofit/>
          </a:bodyPr>
          <a:lstStyle/>
          <a:p>
            <a:pPr marL="0" indent="0">
              <a:buNone/>
            </a:pPr>
            <a:r>
              <a:rPr lang="en-US" sz="2900" dirty="0"/>
              <a:t>In the mid-19</a:t>
            </a:r>
            <a:r>
              <a:rPr lang="en-US" sz="2900" baseline="30000" dirty="0"/>
              <a:t>th</a:t>
            </a:r>
            <a:r>
              <a:rPr lang="en-US" sz="2900" dirty="0"/>
              <a:t> Century, people did not know what caused disease and usually blamed either problems within the body or </a:t>
            </a:r>
            <a:r>
              <a:rPr lang="en-US" sz="2900" b="1" dirty="0">
                <a:solidFill>
                  <a:srgbClr val="FF0000"/>
                </a:solidFill>
              </a:rPr>
              <a:t>miasma</a:t>
            </a:r>
            <a:r>
              <a:rPr lang="en-US" sz="2900" dirty="0"/>
              <a:t> (something bad in the air). This meant that most attempts to prevent or treat illnesses, whether at home or in hospitals, were unlikely to work. Medical understanding of what caused disease in 1848 was based on ideas that made sense at the time … but we now know these ideas were wrong.</a:t>
            </a:r>
          </a:p>
        </p:txBody>
      </p:sp>
      <p:pic>
        <p:nvPicPr>
          <p:cNvPr id="5" name="Picture 4">
            <a:extLst>
              <a:ext uri="{FF2B5EF4-FFF2-40B4-BE49-F238E27FC236}">
                <a16:creationId xmlns:a16="http://schemas.microsoft.com/office/drawing/2014/main" id="{C8885D76-85E8-EA4F-8FD1-A3AF168BC366}"/>
              </a:ext>
            </a:extLst>
          </p:cNvPr>
          <p:cNvPicPr>
            <a:picLocks noChangeAspect="1"/>
          </p:cNvPicPr>
          <p:nvPr/>
        </p:nvPicPr>
        <p:blipFill>
          <a:blip r:embed="rId2"/>
          <a:stretch>
            <a:fillRect/>
          </a:stretch>
        </p:blipFill>
        <p:spPr>
          <a:xfrm>
            <a:off x="6295695" y="1591400"/>
            <a:ext cx="5742127" cy="4746337"/>
          </a:xfrm>
          <a:prstGeom prst="rect">
            <a:avLst/>
          </a:prstGeom>
        </p:spPr>
      </p:pic>
    </p:spTree>
    <p:extLst>
      <p:ext uri="{BB962C8B-B14F-4D97-AF65-F5344CB8AC3E}">
        <p14:creationId xmlns:p14="http://schemas.microsoft.com/office/powerpoint/2010/main" val="3360965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(a) </a:t>
            </a:r>
            <a:r>
              <a:rPr lang="en-US" b="1" u="sng" dirty="0">
                <a:solidFill>
                  <a:srgbClr val="00B050"/>
                </a:solidFill>
              </a:rPr>
              <a:t>Barriers to Progress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854261" y="1816913"/>
            <a:ext cx="5963478" cy="4622955"/>
          </a:xfrm>
        </p:spPr>
        <p:txBody>
          <a:bodyPr>
            <a:noAutofit/>
          </a:bodyPr>
          <a:lstStyle/>
          <a:p>
            <a:pPr marL="0" indent="0">
              <a:buNone/>
            </a:pPr>
            <a:r>
              <a:rPr lang="en-US" sz="2900" dirty="0"/>
              <a:t>The idea of the </a:t>
            </a:r>
            <a:r>
              <a:rPr lang="en-US" sz="2900" b="1" dirty="0">
                <a:solidFill>
                  <a:srgbClr val="FF0000"/>
                </a:solidFill>
              </a:rPr>
              <a:t>Four </a:t>
            </a:r>
            <a:r>
              <a:rPr lang="en-US" sz="2900" b="1" dirty="0" err="1">
                <a:solidFill>
                  <a:srgbClr val="FF0000"/>
                </a:solidFill>
              </a:rPr>
              <a:t>Humours</a:t>
            </a:r>
            <a:r>
              <a:rPr lang="en-US" sz="2900" b="1" dirty="0">
                <a:solidFill>
                  <a:srgbClr val="FF0000"/>
                </a:solidFill>
              </a:rPr>
              <a:t> </a:t>
            </a:r>
            <a:r>
              <a:rPr lang="en-US" sz="2900" dirty="0"/>
              <a:t>in the body was developed by the Ancient Greeks, but it lasted for a long time because it seemed so logical. People knew </a:t>
            </a:r>
            <a:r>
              <a:rPr lang="en-US" sz="2900" b="1" dirty="0"/>
              <a:t>BLOOD</a:t>
            </a:r>
            <a:r>
              <a:rPr lang="en-US" sz="2900" dirty="0"/>
              <a:t> was important and they could see </a:t>
            </a:r>
            <a:r>
              <a:rPr lang="en-US" sz="2900" b="1" dirty="0"/>
              <a:t>BILE</a:t>
            </a:r>
            <a:r>
              <a:rPr lang="en-US" sz="2900" dirty="0"/>
              <a:t> when people vomited. They could also see mucus and </a:t>
            </a:r>
            <a:r>
              <a:rPr lang="en-US" sz="2900" b="1" dirty="0"/>
              <a:t>PHLEGM</a:t>
            </a:r>
            <a:r>
              <a:rPr lang="en-US" sz="2900" dirty="0"/>
              <a:t> when people had a cold. Observations of patients showed that some were </a:t>
            </a:r>
            <a:r>
              <a:rPr lang="en-US" sz="2900" b="1" dirty="0"/>
              <a:t>HOT</a:t>
            </a:r>
            <a:r>
              <a:rPr lang="en-US" sz="2900" dirty="0"/>
              <a:t> and vomited; some were </a:t>
            </a:r>
            <a:r>
              <a:rPr lang="en-US" sz="2900" b="1" dirty="0"/>
              <a:t>COLD</a:t>
            </a:r>
            <a:r>
              <a:rPr lang="en-US" sz="2900" dirty="0"/>
              <a:t> and coughed &amp; sneezed.</a:t>
            </a:r>
          </a:p>
        </p:txBody>
      </p:sp>
      <p:pic>
        <p:nvPicPr>
          <p:cNvPr id="1026" name="Picture 2" descr="Perfect health originates from balanced humors - Tehran Times">
            <a:extLst>
              <a:ext uri="{FF2B5EF4-FFF2-40B4-BE49-F238E27FC236}">
                <a16:creationId xmlns:a16="http://schemas.microsoft.com/office/drawing/2014/main" id="{C8205648-0B2B-D348-A03D-DF8BFE19A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61" y="1152656"/>
            <a:ext cx="5354563" cy="559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52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(a) </a:t>
            </a:r>
            <a:r>
              <a:rPr lang="en-US" b="1" u="sng" dirty="0">
                <a:solidFill>
                  <a:srgbClr val="00B050"/>
                </a:solidFill>
              </a:rPr>
              <a:t>Barriers to Progress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816" y="1694717"/>
            <a:ext cx="5414254" cy="5359596"/>
          </a:xfrm>
        </p:spPr>
        <p:txBody>
          <a:bodyPr>
            <a:noAutofit/>
          </a:bodyPr>
          <a:lstStyle/>
          <a:p>
            <a:pPr marL="0" indent="0">
              <a:buNone/>
            </a:pPr>
            <a:r>
              <a:rPr lang="en-US" sz="2900" dirty="0"/>
              <a:t>The </a:t>
            </a:r>
            <a:r>
              <a:rPr lang="en-US" sz="2900" b="1" dirty="0">
                <a:solidFill>
                  <a:srgbClr val="FF0000"/>
                </a:solidFill>
              </a:rPr>
              <a:t>imbalance of </a:t>
            </a:r>
            <a:r>
              <a:rPr lang="en-US" sz="2900" b="1" dirty="0" err="1">
                <a:solidFill>
                  <a:srgbClr val="FF0000"/>
                </a:solidFill>
              </a:rPr>
              <a:t>humours</a:t>
            </a:r>
            <a:r>
              <a:rPr lang="en-US" sz="2900" b="1" dirty="0">
                <a:solidFill>
                  <a:srgbClr val="FF0000"/>
                </a:solidFill>
              </a:rPr>
              <a:t> in the body </a:t>
            </a:r>
            <a:r>
              <a:rPr lang="en-US" sz="2900" dirty="0"/>
              <a:t>made sense at the time, but prevented progress in prevention and treatment of disease. Medical treatments from Ancient Greece up to 1848 were based on the </a:t>
            </a:r>
            <a:r>
              <a:rPr lang="en-US" sz="2900" b="1" dirty="0">
                <a:solidFill>
                  <a:srgbClr val="FF0000"/>
                </a:solidFill>
              </a:rPr>
              <a:t>Theory of Opposites</a:t>
            </a:r>
            <a:r>
              <a:rPr lang="en-US" sz="2900" dirty="0"/>
              <a:t>:</a:t>
            </a:r>
          </a:p>
          <a:p>
            <a:pPr marL="0" indent="0">
              <a:buNone/>
            </a:pPr>
            <a:r>
              <a:rPr lang="en-US" sz="2900" b="1" dirty="0"/>
              <a:t>Phlegm</a:t>
            </a:r>
            <a:r>
              <a:rPr lang="en-US" sz="2900" dirty="0"/>
              <a:t> (Cold &amp; Wet) </a:t>
            </a:r>
            <a:r>
              <a:rPr lang="en-US" sz="2900" dirty="0">
                <a:sym typeface="Wingdings" pitchFamily="2" charset="2"/>
              </a:rPr>
              <a:t> Hot &amp; Dry</a:t>
            </a:r>
          </a:p>
          <a:p>
            <a:pPr marL="0" indent="0">
              <a:buNone/>
            </a:pPr>
            <a:r>
              <a:rPr lang="en-US" sz="2900" dirty="0">
                <a:sym typeface="Wingdings" pitchFamily="2" charset="2"/>
              </a:rPr>
              <a:t>Treatment – </a:t>
            </a:r>
            <a:r>
              <a:rPr lang="en-US" sz="2900" b="1" dirty="0">
                <a:solidFill>
                  <a:srgbClr val="7030A0"/>
                </a:solidFill>
                <a:sym typeface="Wingdings" pitchFamily="2" charset="2"/>
              </a:rPr>
              <a:t>Hot </a:t>
            </a:r>
            <a:r>
              <a:rPr lang="en-US" sz="2900" b="1" dirty="0" err="1">
                <a:solidFill>
                  <a:srgbClr val="7030A0"/>
                </a:solidFill>
                <a:sym typeface="Wingdings" pitchFamily="2" charset="2"/>
              </a:rPr>
              <a:t>Chillis</a:t>
            </a:r>
            <a:r>
              <a:rPr lang="en-US" sz="2900" b="1" dirty="0">
                <a:solidFill>
                  <a:srgbClr val="7030A0"/>
                </a:solidFill>
                <a:sym typeface="Wingdings" pitchFamily="2" charset="2"/>
              </a:rPr>
              <a:t> </a:t>
            </a:r>
            <a:r>
              <a:rPr lang="en-US" sz="2900" dirty="0">
                <a:sym typeface="Wingdings" pitchFamily="2" charset="2"/>
              </a:rPr>
              <a:t>in diet.</a:t>
            </a:r>
          </a:p>
          <a:p>
            <a:pPr marL="0" indent="0">
              <a:buNone/>
            </a:pPr>
            <a:r>
              <a:rPr lang="en-US" sz="2900" b="1" dirty="0">
                <a:sym typeface="Wingdings" pitchFamily="2" charset="2"/>
              </a:rPr>
              <a:t>Blood</a:t>
            </a:r>
            <a:r>
              <a:rPr lang="en-US" sz="2900" dirty="0">
                <a:sym typeface="Wingdings" pitchFamily="2" charset="2"/>
              </a:rPr>
              <a:t> (Hot &amp; Dry)  Cold &amp; Wet</a:t>
            </a:r>
          </a:p>
          <a:p>
            <a:pPr marL="0" indent="0">
              <a:buNone/>
            </a:pPr>
            <a:r>
              <a:rPr lang="en-US" sz="2900" dirty="0">
                <a:sym typeface="Wingdings" pitchFamily="2" charset="2"/>
              </a:rPr>
              <a:t>Treatment – </a:t>
            </a:r>
            <a:r>
              <a:rPr lang="en-US" sz="2900" b="1" dirty="0">
                <a:solidFill>
                  <a:srgbClr val="7030A0"/>
                </a:solidFill>
                <a:sym typeface="Wingdings" pitchFamily="2" charset="2"/>
              </a:rPr>
              <a:t>Cucumbers</a:t>
            </a:r>
            <a:r>
              <a:rPr lang="en-US" sz="2900" dirty="0">
                <a:sym typeface="Wingdings" pitchFamily="2" charset="2"/>
              </a:rPr>
              <a:t> in diet.</a:t>
            </a:r>
            <a:endParaRPr lang="en-US" sz="2900" dirty="0"/>
          </a:p>
        </p:txBody>
      </p:sp>
      <p:pic>
        <p:nvPicPr>
          <p:cNvPr id="6" name="Picture 5">
            <a:extLst>
              <a:ext uri="{FF2B5EF4-FFF2-40B4-BE49-F238E27FC236}">
                <a16:creationId xmlns:a16="http://schemas.microsoft.com/office/drawing/2014/main" id="{47E4D003-FB50-8841-A227-C93E077E6D66}"/>
              </a:ext>
            </a:extLst>
          </p:cNvPr>
          <p:cNvPicPr>
            <a:picLocks noChangeAspect="1"/>
          </p:cNvPicPr>
          <p:nvPr/>
        </p:nvPicPr>
        <p:blipFill>
          <a:blip r:embed="rId2"/>
          <a:stretch>
            <a:fillRect/>
          </a:stretch>
        </p:blipFill>
        <p:spPr>
          <a:xfrm>
            <a:off x="5685182" y="1853743"/>
            <a:ext cx="6248002" cy="4680809"/>
          </a:xfrm>
          <a:prstGeom prst="rect">
            <a:avLst/>
          </a:prstGeom>
        </p:spPr>
      </p:pic>
    </p:spTree>
    <p:extLst>
      <p:ext uri="{BB962C8B-B14F-4D97-AF65-F5344CB8AC3E}">
        <p14:creationId xmlns:p14="http://schemas.microsoft.com/office/powerpoint/2010/main" val="2896827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(a) </a:t>
            </a:r>
            <a:r>
              <a:rPr lang="en-US" b="1" u="sng" dirty="0">
                <a:solidFill>
                  <a:srgbClr val="00B050"/>
                </a:solidFill>
              </a:rPr>
              <a:t>Barriers to Progress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992414" y="1816913"/>
            <a:ext cx="6825325" cy="4908884"/>
          </a:xfrm>
        </p:spPr>
        <p:txBody>
          <a:bodyPr>
            <a:noAutofit/>
          </a:bodyPr>
          <a:lstStyle/>
          <a:p>
            <a:pPr marL="0" indent="0">
              <a:buNone/>
            </a:pPr>
            <a:r>
              <a:rPr lang="en-US" sz="2900" dirty="0"/>
              <a:t>An alternative to the Four </a:t>
            </a:r>
            <a:r>
              <a:rPr lang="en-US" sz="2900" dirty="0" err="1"/>
              <a:t>Humours</a:t>
            </a:r>
            <a:r>
              <a:rPr lang="en-US" sz="2900" dirty="0"/>
              <a:t> was the idea of </a:t>
            </a:r>
            <a:r>
              <a:rPr lang="en-US" sz="2900" b="1" dirty="0">
                <a:solidFill>
                  <a:srgbClr val="FF0000"/>
                </a:solidFill>
              </a:rPr>
              <a:t>miasma</a:t>
            </a:r>
            <a:r>
              <a:rPr lang="en-US" sz="2900" dirty="0"/>
              <a:t> – suggesting that disease was carried in unpleasant smells and harmful fumes in the air. Poor people lived in dirty, unhygienic areas where smells were overwhelming and diseases were at higher rates. Hot weather also spread these diseases far quicker, so the rising rate of infections in Summer were soon linked to the stronger bad smells in Summer.</a:t>
            </a:r>
          </a:p>
          <a:p>
            <a:pPr marL="0" indent="0">
              <a:buNone/>
            </a:pPr>
            <a:r>
              <a:rPr lang="en-US" sz="2900" dirty="0"/>
              <a:t>This, of course, is incorrect … it is germs, not smells, that cause diseases &amp; need killing.</a:t>
            </a:r>
          </a:p>
        </p:txBody>
      </p:sp>
      <p:pic>
        <p:nvPicPr>
          <p:cNvPr id="2050" name="Picture 2" descr="Bad air, virality, misconstructions and BI | by Matthew | HackerNoon.com |  Medium">
            <a:extLst>
              <a:ext uri="{FF2B5EF4-FFF2-40B4-BE49-F238E27FC236}">
                <a16:creationId xmlns:a16="http://schemas.microsoft.com/office/drawing/2014/main" id="{59D9E05D-DE8F-DF4D-A9C0-428027442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47" r="14134"/>
          <a:stretch/>
        </p:blipFill>
        <p:spPr bwMode="auto">
          <a:xfrm>
            <a:off x="374260" y="1816913"/>
            <a:ext cx="4492029" cy="490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309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(a) </a:t>
            </a:r>
            <a:r>
              <a:rPr lang="en-US" b="1" u="sng" dirty="0">
                <a:solidFill>
                  <a:srgbClr val="00B050"/>
                </a:solidFill>
              </a:rPr>
              <a:t>Barriers to Progress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7" y="1694717"/>
            <a:ext cx="5837184" cy="5009175"/>
          </a:xfrm>
        </p:spPr>
        <p:txBody>
          <a:bodyPr>
            <a:noAutofit/>
          </a:bodyPr>
          <a:lstStyle/>
          <a:p>
            <a:pPr marL="0" indent="0">
              <a:buNone/>
            </a:pPr>
            <a:r>
              <a:rPr lang="en-US" sz="2900" dirty="0"/>
              <a:t>Disease is caused by microorganisms and different microorganisms cause different diseases. Before the microscope had been invented, however, people couldn’t actually see the microorganisms so couldn’t make the link between them and diseases. Instead, a </a:t>
            </a:r>
            <a:r>
              <a:rPr lang="en-US" sz="2900" b="1" dirty="0">
                <a:solidFill>
                  <a:srgbClr val="FF0000"/>
                </a:solidFill>
              </a:rPr>
              <a:t>Theory of Spontaneous Generation </a:t>
            </a:r>
            <a:r>
              <a:rPr lang="en-US" sz="2900" dirty="0"/>
              <a:t>developed – stating that rotting material (food, excrement, dead animals &amp; plants) created maggots, fleas and, thus, diseases.</a:t>
            </a:r>
          </a:p>
        </p:txBody>
      </p:sp>
      <p:pic>
        <p:nvPicPr>
          <p:cNvPr id="3076" name="Picture 4" descr="Experiments in support and against Spontaneous Generation | Basic  Microbiology | Microbe Notes">
            <a:extLst>
              <a:ext uri="{FF2B5EF4-FFF2-40B4-BE49-F238E27FC236}">
                <a16:creationId xmlns:a16="http://schemas.microsoft.com/office/drawing/2014/main" id="{FA67B385-CA7F-DD46-9293-E1FBB3CFD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333" y="1796621"/>
            <a:ext cx="6096000" cy="482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36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(a) </a:t>
            </a:r>
            <a:r>
              <a:rPr lang="en-US" b="1" u="sng" dirty="0">
                <a:solidFill>
                  <a:srgbClr val="00B050"/>
                </a:solidFill>
              </a:rPr>
              <a:t>Barriers to Progress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815256" y="1533650"/>
            <a:ext cx="8124496" cy="5181117"/>
          </a:xfrm>
        </p:spPr>
        <p:txBody>
          <a:bodyPr>
            <a:noAutofit/>
          </a:bodyPr>
          <a:lstStyle/>
          <a:p>
            <a:pPr marL="0" indent="0">
              <a:buNone/>
            </a:pPr>
            <a:r>
              <a:rPr lang="en-US" sz="2900" dirty="0"/>
              <a:t>The general understanding of the human body was also very limited in 1848. Doctors would observe a few </a:t>
            </a:r>
            <a:r>
              <a:rPr lang="en-US" sz="2900" b="1" dirty="0">
                <a:solidFill>
                  <a:srgbClr val="FF0000"/>
                </a:solidFill>
              </a:rPr>
              <a:t>dissections</a:t>
            </a:r>
            <a:r>
              <a:rPr lang="en-US" sz="2900" dirty="0"/>
              <a:t> during their medical training but, because most people believed in life after death, they wanted to be buried whole after death. The bodies available for medical dissection were mainly criminals who had been executed. Planning research on symptoms of diseases was, therefore, incredibly difficult and conditions like diabetes or arthritis could only be studied if recently killed criminals had them. In 1823, the crimes punishable by death was reduced, so there were less dead bodies available. Burke &amp; Hare even took to murder to sell the bodies!</a:t>
            </a:r>
          </a:p>
        </p:txBody>
      </p:sp>
      <p:pic>
        <p:nvPicPr>
          <p:cNvPr id="4098" name="Picture 2" descr="ANATOMISATION &amp;amp; DISSECTION — HARNESSING THE POWER OF THE CRIMINAL CORPSE">
            <a:extLst>
              <a:ext uri="{FF2B5EF4-FFF2-40B4-BE49-F238E27FC236}">
                <a16:creationId xmlns:a16="http://schemas.microsoft.com/office/drawing/2014/main" id="{963DCD57-E450-5242-A8C6-2FB0F9CF59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 t="138" r="323" b="16434"/>
          <a:stretch/>
        </p:blipFill>
        <p:spPr bwMode="auto">
          <a:xfrm>
            <a:off x="178676" y="1533651"/>
            <a:ext cx="3432901" cy="518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05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1348</TotalTime>
  <Words>838</Words>
  <Application>Microsoft Macintosh PowerPoint</Application>
  <PresentationFormat>Widescreen</PresentationFormat>
  <Paragraphs>33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Edexcel IGCSE History P2: Breadth Study B2</vt:lpstr>
      <vt:lpstr>PowerPoint Presentation</vt:lpstr>
      <vt:lpstr>Edexcel IGCSE History P2: Breadth Study B2</vt:lpstr>
      <vt:lpstr>(a) Barriers to Progress</vt:lpstr>
      <vt:lpstr>(a) Barriers to Progress</vt:lpstr>
      <vt:lpstr>(a) Barriers to Progress</vt:lpstr>
      <vt:lpstr>(a) Barriers to Progress</vt:lpstr>
      <vt:lpstr>(a) Barriers to Progress</vt:lpstr>
      <vt:lpstr>(a) Barriers to Progress</vt:lpstr>
      <vt:lpstr>(a) Barriers to Progress</vt:lpstr>
      <vt:lpstr>(a) Barriers to Progress</vt:lpstr>
      <vt:lpstr>Activity 1</vt:lpstr>
      <vt:lpstr>PowerPoint Presentation</vt:lpstr>
      <vt:lpstr>Activity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28</cp:revision>
  <dcterms:created xsi:type="dcterms:W3CDTF">2021-05-05T18:42:06Z</dcterms:created>
  <dcterms:modified xsi:type="dcterms:W3CDTF">2021-08-23T11:26:18Z</dcterms:modified>
</cp:coreProperties>
</file>