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9" r:id="rId3"/>
    <p:sldId id="258" r:id="rId4"/>
    <p:sldId id="264" r:id="rId5"/>
    <p:sldId id="310" r:id="rId6"/>
    <p:sldId id="522" r:id="rId7"/>
    <p:sldId id="523" r:id="rId8"/>
    <p:sldId id="524" r:id="rId9"/>
    <p:sldId id="525" r:id="rId10"/>
    <p:sldId id="527" r:id="rId11"/>
    <p:sldId id="529" r:id="rId12"/>
    <p:sldId id="528" r:id="rId13"/>
    <p:sldId id="526" r:id="rId14"/>
    <p:sldId id="503" r:id="rId15"/>
    <p:sldId id="508" r:id="rId16"/>
    <p:sldId id="514" r:id="rId17"/>
    <p:sldId id="517" r:id="rId18"/>
    <p:sldId id="530" r:id="rId19"/>
    <p:sldId id="531" r:id="rId20"/>
    <p:sldId id="532" r:id="rId21"/>
    <p:sldId id="533" r:id="rId22"/>
    <p:sldId id="520" r:id="rId23"/>
    <p:sldId id="399" r:id="rId24"/>
    <p:sldId id="534" r:id="rId25"/>
    <p:sldId id="400" r:id="rId26"/>
    <p:sldId id="535" r:id="rId27"/>
    <p:sldId id="401" r:id="rId28"/>
    <p:sldId id="536" r:id="rId29"/>
    <p:sldId id="40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3"/>
  </p:normalViewPr>
  <p:slideViewPr>
    <p:cSldViewPr snapToGrid="0" snapToObjects="1">
      <p:cViewPr varScale="1">
        <p:scale>
          <a:sx n="70" d="100"/>
          <a:sy n="70" d="100"/>
        </p:scale>
        <p:origin x="208" y="9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190755-375F-2244-BEDD-70BAECD90497}" type="datetimeFigureOut">
              <a:rPr lang="en-US" smtClean="0"/>
              <a:t>3/30/22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813B4D-3BD1-4E4B-A2B0-D198BE80C7BF}" type="slidenum">
              <a:rPr lang="en-US" smtClean="0"/>
              <a:t>‹#›</a:t>
            </a:fld>
            <a:endParaRPr lang="en-US"/>
          </a:p>
        </p:txBody>
      </p:sp>
    </p:spTree>
    <p:extLst>
      <p:ext uri="{BB962C8B-B14F-4D97-AF65-F5344CB8AC3E}">
        <p14:creationId xmlns:p14="http://schemas.microsoft.com/office/powerpoint/2010/main" val="3612961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C3443-B9D3-6444-B5B1-AA82955B4B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B313CC-26F8-9A4D-BAAA-2E226A8570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B5A56F-470B-C545-AA54-9D9A78DD83A3}"/>
              </a:ext>
            </a:extLst>
          </p:cNvPr>
          <p:cNvSpPr>
            <a:spLocks noGrp="1"/>
          </p:cNvSpPr>
          <p:nvPr>
            <p:ph type="dt" sz="half" idx="10"/>
          </p:nvPr>
        </p:nvSpPr>
        <p:spPr/>
        <p:txBody>
          <a:bodyPr/>
          <a:lstStyle/>
          <a:p>
            <a:fld id="{587600F5-199C-7440-82DF-49BD86033751}" type="datetimeFigureOut">
              <a:rPr lang="en-US" smtClean="0"/>
              <a:t>3/30/22</a:t>
            </a:fld>
            <a:endParaRPr lang="en-US"/>
          </a:p>
        </p:txBody>
      </p:sp>
      <p:sp>
        <p:nvSpPr>
          <p:cNvPr id="5" name="Footer Placeholder 4">
            <a:extLst>
              <a:ext uri="{FF2B5EF4-FFF2-40B4-BE49-F238E27FC236}">
                <a16:creationId xmlns:a16="http://schemas.microsoft.com/office/drawing/2014/main" id="{D602F0B2-AD6B-9B48-89F3-F6695F4DBD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210827-465E-8846-90A6-6572347E71CC}"/>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4219494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4740F-5F1C-004A-8D61-289D32D2D1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C3EC0E-84B0-1242-878D-2E61705A83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9B664-F0C5-184B-B3D7-72B4A3A11B4D}"/>
              </a:ext>
            </a:extLst>
          </p:cNvPr>
          <p:cNvSpPr>
            <a:spLocks noGrp="1"/>
          </p:cNvSpPr>
          <p:nvPr>
            <p:ph type="dt" sz="half" idx="10"/>
          </p:nvPr>
        </p:nvSpPr>
        <p:spPr/>
        <p:txBody>
          <a:bodyPr/>
          <a:lstStyle/>
          <a:p>
            <a:fld id="{587600F5-199C-7440-82DF-49BD86033751}" type="datetimeFigureOut">
              <a:rPr lang="en-US" smtClean="0"/>
              <a:t>3/30/22</a:t>
            </a:fld>
            <a:endParaRPr lang="en-US"/>
          </a:p>
        </p:txBody>
      </p:sp>
      <p:sp>
        <p:nvSpPr>
          <p:cNvPr id="5" name="Footer Placeholder 4">
            <a:extLst>
              <a:ext uri="{FF2B5EF4-FFF2-40B4-BE49-F238E27FC236}">
                <a16:creationId xmlns:a16="http://schemas.microsoft.com/office/drawing/2014/main" id="{C61D04A1-C358-BF44-9F43-804E63082D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5589D7-592F-8448-85E5-AD49DA949196}"/>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444611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216323-6857-F54C-84B4-D074972623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184E33-9DE5-8044-96AD-E6A03647BA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F1BD10-7199-CD4E-A70D-6BFBB8D00FF2}"/>
              </a:ext>
            </a:extLst>
          </p:cNvPr>
          <p:cNvSpPr>
            <a:spLocks noGrp="1"/>
          </p:cNvSpPr>
          <p:nvPr>
            <p:ph type="dt" sz="half" idx="10"/>
          </p:nvPr>
        </p:nvSpPr>
        <p:spPr/>
        <p:txBody>
          <a:bodyPr/>
          <a:lstStyle/>
          <a:p>
            <a:fld id="{587600F5-199C-7440-82DF-49BD86033751}" type="datetimeFigureOut">
              <a:rPr lang="en-US" smtClean="0"/>
              <a:t>3/30/22</a:t>
            </a:fld>
            <a:endParaRPr lang="en-US"/>
          </a:p>
        </p:txBody>
      </p:sp>
      <p:sp>
        <p:nvSpPr>
          <p:cNvPr id="5" name="Footer Placeholder 4">
            <a:extLst>
              <a:ext uri="{FF2B5EF4-FFF2-40B4-BE49-F238E27FC236}">
                <a16:creationId xmlns:a16="http://schemas.microsoft.com/office/drawing/2014/main" id="{AFF17EB2-0C42-5E4A-A3B3-085ABAC9A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1375AA-10EA-8A43-8EE2-3167896236D2}"/>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482734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70001-B610-C64A-A741-055E36150D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94380F-8D8D-0542-BE38-11DAAB8585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1AC8BD-9D9F-F64D-81EF-6FAF4B544063}"/>
              </a:ext>
            </a:extLst>
          </p:cNvPr>
          <p:cNvSpPr>
            <a:spLocks noGrp="1"/>
          </p:cNvSpPr>
          <p:nvPr>
            <p:ph type="dt" sz="half" idx="10"/>
          </p:nvPr>
        </p:nvSpPr>
        <p:spPr/>
        <p:txBody>
          <a:bodyPr/>
          <a:lstStyle/>
          <a:p>
            <a:fld id="{587600F5-199C-7440-82DF-49BD86033751}" type="datetimeFigureOut">
              <a:rPr lang="en-US" smtClean="0"/>
              <a:t>3/30/22</a:t>
            </a:fld>
            <a:endParaRPr lang="en-US"/>
          </a:p>
        </p:txBody>
      </p:sp>
      <p:sp>
        <p:nvSpPr>
          <p:cNvPr id="5" name="Footer Placeholder 4">
            <a:extLst>
              <a:ext uri="{FF2B5EF4-FFF2-40B4-BE49-F238E27FC236}">
                <a16:creationId xmlns:a16="http://schemas.microsoft.com/office/drawing/2014/main" id="{09A33584-566B-6841-804F-1FB4E8037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2ED3F7-6C9D-5148-AC26-246EC4491CFC}"/>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3308585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465FB-A55E-C84B-B19F-971AF09BC7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3887E9-9024-DA4A-8542-8989FDF086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BD36EB-438F-F04A-813A-153E0B1B9810}"/>
              </a:ext>
            </a:extLst>
          </p:cNvPr>
          <p:cNvSpPr>
            <a:spLocks noGrp="1"/>
          </p:cNvSpPr>
          <p:nvPr>
            <p:ph type="dt" sz="half" idx="10"/>
          </p:nvPr>
        </p:nvSpPr>
        <p:spPr/>
        <p:txBody>
          <a:bodyPr/>
          <a:lstStyle/>
          <a:p>
            <a:fld id="{587600F5-199C-7440-82DF-49BD86033751}" type="datetimeFigureOut">
              <a:rPr lang="en-US" smtClean="0"/>
              <a:t>3/30/22</a:t>
            </a:fld>
            <a:endParaRPr lang="en-US"/>
          </a:p>
        </p:txBody>
      </p:sp>
      <p:sp>
        <p:nvSpPr>
          <p:cNvPr id="5" name="Footer Placeholder 4">
            <a:extLst>
              <a:ext uri="{FF2B5EF4-FFF2-40B4-BE49-F238E27FC236}">
                <a16:creationId xmlns:a16="http://schemas.microsoft.com/office/drawing/2014/main" id="{F6F9C055-B43E-4646-8CD4-7E696729A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BD17F8-F452-DB4B-91CE-59DA81788C5F}"/>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55887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5CBC3-1034-3A49-98DA-91D552FFB6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E50566-D7E8-264C-BCA0-5B0BF93E39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194F6F-842B-804B-A059-E2F1074C16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19A8D6-CBD8-5B49-B186-1D291AE195EC}"/>
              </a:ext>
            </a:extLst>
          </p:cNvPr>
          <p:cNvSpPr>
            <a:spLocks noGrp="1"/>
          </p:cNvSpPr>
          <p:nvPr>
            <p:ph type="dt" sz="half" idx="10"/>
          </p:nvPr>
        </p:nvSpPr>
        <p:spPr/>
        <p:txBody>
          <a:bodyPr/>
          <a:lstStyle/>
          <a:p>
            <a:fld id="{587600F5-199C-7440-82DF-49BD86033751}" type="datetimeFigureOut">
              <a:rPr lang="en-US" smtClean="0"/>
              <a:t>3/30/22</a:t>
            </a:fld>
            <a:endParaRPr lang="en-US"/>
          </a:p>
        </p:txBody>
      </p:sp>
      <p:sp>
        <p:nvSpPr>
          <p:cNvPr id="6" name="Footer Placeholder 5">
            <a:extLst>
              <a:ext uri="{FF2B5EF4-FFF2-40B4-BE49-F238E27FC236}">
                <a16:creationId xmlns:a16="http://schemas.microsoft.com/office/drawing/2014/main" id="{FB244545-7A0C-8747-BFE5-3E834F448C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909BE-DF96-5D40-90C8-04F8A0E1D89E}"/>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806458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C18F5-B0E3-B143-9D47-CCF4DA4282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A8ADEC-3768-CB41-ACC8-691AEBC5F7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B5313A-8AE3-1E42-B50A-470A15BEFD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1754E6-B58F-EF4E-8224-DEFAA13782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3AB8A0-F154-8543-BA09-33E4BD92A6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43A9BB-966B-1C4B-877B-6BD7D9A8067A}"/>
              </a:ext>
            </a:extLst>
          </p:cNvPr>
          <p:cNvSpPr>
            <a:spLocks noGrp="1"/>
          </p:cNvSpPr>
          <p:nvPr>
            <p:ph type="dt" sz="half" idx="10"/>
          </p:nvPr>
        </p:nvSpPr>
        <p:spPr/>
        <p:txBody>
          <a:bodyPr/>
          <a:lstStyle/>
          <a:p>
            <a:fld id="{587600F5-199C-7440-82DF-49BD86033751}" type="datetimeFigureOut">
              <a:rPr lang="en-US" smtClean="0"/>
              <a:t>3/30/22</a:t>
            </a:fld>
            <a:endParaRPr lang="en-US"/>
          </a:p>
        </p:txBody>
      </p:sp>
      <p:sp>
        <p:nvSpPr>
          <p:cNvPr id="8" name="Footer Placeholder 7">
            <a:extLst>
              <a:ext uri="{FF2B5EF4-FFF2-40B4-BE49-F238E27FC236}">
                <a16:creationId xmlns:a16="http://schemas.microsoft.com/office/drawing/2014/main" id="{0D76B314-53C8-1547-B8A5-C1F84F8141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9F7784-FA06-2A43-BF25-6826030BF7BD}"/>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155790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A68E8-739F-6E41-8CB1-8A93ED146B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D6EF19-A8DF-3946-8406-AF5DF078FF00}"/>
              </a:ext>
            </a:extLst>
          </p:cNvPr>
          <p:cNvSpPr>
            <a:spLocks noGrp="1"/>
          </p:cNvSpPr>
          <p:nvPr>
            <p:ph type="dt" sz="half" idx="10"/>
          </p:nvPr>
        </p:nvSpPr>
        <p:spPr/>
        <p:txBody>
          <a:bodyPr/>
          <a:lstStyle/>
          <a:p>
            <a:fld id="{587600F5-199C-7440-82DF-49BD86033751}" type="datetimeFigureOut">
              <a:rPr lang="en-US" smtClean="0"/>
              <a:t>3/30/22</a:t>
            </a:fld>
            <a:endParaRPr lang="en-US"/>
          </a:p>
        </p:txBody>
      </p:sp>
      <p:sp>
        <p:nvSpPr>
          <p:cNvPr id="4" name="Footer Placeholder 3">
            <a:extLst>
              <a:ext uri="{FF2B5EF4-FFF2-40B4-BE49-F238E27FC236}">
                <a16:creationId xmlns:a16="http://schemas.microsoft.com/office/drawing/2014/main" id="{5E64954E-7F41-DB44-BDB5-809BA6D1A7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FCE67B-CAE5-A645-810A-7BFC1AD1EE1F}"/>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958458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3889AB-9E01-2741-9EC8-E64D0DF695DA}"/>
              </a:ext>
            </a:extLst>
          </p:cNvPr>
          <p:cNvSpPr>
            <a:spLocks noGrp="1"/>
          </p:cNvSpPr>
          <p:nvPr>
            <p:ph type="dt" sz="half" idx="10"/>
          </p:nvPr>
        </p:nvSpPr>
        <p:spPr/>
        <p:txBody>
          <a:bodyPr/>
          <a:lstStyle/>
          <a:p>
            <a:fld id="{587600F5-199C-7440-82DF-49BD86033751}" type="datetimeFigureOut">
              <a:rPr lang="en-US" smtClean="0"/>
              <a:t>3/30/22</a:t>
            </a:fld>
            <a:endParaRPr lang="en-US"/>
          </a:p>
        </p:txBody>
      </p:sp>
      <p:sp>
        <p:nvSpPr>
          <p:cNvPr id="3" name="Footer Placeholder 2">
            <a:extLst>
              <a:ext uri="{FF2B5EF4-FFF2-40B4-BE49-F238E27FC236}">
                <a16:creationId xmlns:a16="http://schemas.microsoft.com/office/drawing/2014/main" id="{2BB573B2-EE38-C747-957C-647CBE761C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9FE609-9FAD-9D4C-B38E-C7002AF599DE}"/>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1281777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49CB5-1E73-3040-B49C-972697294A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7334B7-906A-384A-99A7-36AF59127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863A03-1BB8-904B-830C-3F52E3B0ED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6F2C40-00C5-2E40-9EF4-C48E8BC3333D}"/>
              </a:ext>
            </a:extLst>
          </p:cNvPr>
          <p:cNvSpPr>
            <a:spLocks noGrp="1"/>
          </p:cNvSpPr>
          <p:nvPr>
            <p:ph type="dt" sz="half" idx="10"/>
          </p:nvPr>
        </p:nvSpPr>
        <p:spPr/>
        <p:txBody>
          <a:bodyPr/>
          <a:lstStyle/>
          <a:p>
            <a:fld id="{587600F5-199C-7440-82DF-49BD86033751}" type="datetimeFigureOut">
              <a:rPr lang="en-US" smtClean="0"/>
              <a:t>3/30/22</a:t>
            </a:fld>
            <a:endParaRPr lang="en-US"/>
          </a:p>
        </p:txBody>
      </p:sp>
      <p:sp>
        <p:nvSpPr>
          <p:cNvPr id="6" name="Footer Placeholder 5">
            <a:extLst>
              <a:ext uri="{FF2B5EF4-FFF2-40B4-BE49-F238E27FC236}">
                <a16:creationId xmlns:a16="http://schemas.microsoft.com/office/drawing/2014/main" id="{A6F3BD48-4F3A-C74B-94C5-E12356FB71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EB4644-343A-C247-A1C5-5B872A25A126}"/>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1055124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1E9DE-CE6E-C947-838C-A8F870B90A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F0960C-0219-6E40-9E27-0EB5392798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84F7AE-FF0E-ED48-9F14-FB4C752234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F1EFAB-F79D-194D-AB2A-B6248EA8FC63}"/>
              </a:ext>
            </a:extLst>
          </p:cNvPr>
          <p:cNvSpPr>
            <a:spLocks noGrp="1"/>
          </p:cNvSpPr>
          <p:nvPr>
            <p:ph type="dt" sz="half" idx="10"/>
          </p:nvPr>
        </p:nvSpPr>
        <p:spPr/>
        <p:txBody>
          <a:bodyPr/>
          <a:lstStyle/>
          <a:p>
            <a:fld id="{587600F5-199C-7440-82DF-49BD86033751}" type="datetimeFigureOut">
              <a:rPr lang="en-US" smtClean="0"/>
              <a:t>3/30/22</a:t>
            </a:fld>
            <a:endParaRPr lang="en-US"/>
          </a:p>
        </p:txBody>
      </p:sp>
      <p:sp>
        <p:nvSpPr>
          <p:cNvPr id="6" name="Footer Placeholder 5">
            <a:extLst>
              <a:ext uri="{FF2B5EF4-FFF2-40B4-BE49-F238E27FC236}">
                <a16:creationId xmlns:a16="http://schemas.microsoft.com/office/drawing/2014/main" id="{11781DF5-E77E-3F47-9F6C-9069ED2014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63FBCA-18B1-C64F-8103-B6180DA84573}"/>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1807986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7EBCB7-B0FD-724C-83DF-CF59E50010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693DC2-08FA-6443-B18C-5BFE7550D1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1BD51A-1CB7-E74C-8E08-FFB22224D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7600F5-199C-7440-82DF-49BD86033751}" type="datetimeFigureOut">
              <a:rPr lang="en-US" smtClean="0"/>
              <a:t>3/30/22</a:t>
            </a:fld>
            <a:endParaRPr lang="en-US"/>
          </a:p>
        </p:txBody>
      </p:sp>
      <p:sp>
        <p:nvSpPr>
          <p:cNvPr id="5" name="Footer Placeholder 4">
            <a:extLst>
              <a:ext uri="{FF2B5EF4-FFF2-40B4-BE49-F238E27FC236}">
                <a16:creationId xmlns:a16="http://schemas.microsoft.com/office/drawing/2014/main" id="{4E1EA122-4EBB-6D42-B890-26711A6F3D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083E83-B569-3F4C-A3AA-9B922BF96E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E93FF-18B3-3D48-BF07-E6FCB4F455CF}" type="slidenum">
              <a:rPr lang="en-US" smtClean="0"/>
              <a:t>‹#›</a:t>
            </a:fld>
            <a:endParaRPr lang="en-US"/>
          </a:p>
        </p:txBody>
      </p:sp>
    </p:spTree>
    <p:extLst>
      <p:ext uri="{BB962C8B-B14F-4D97-AF65-F5344CB8AC3E}">
        <p14:creationId xmlns:p14="http://schemas.microsoft.com/office/powerpoint/2010/main" val="1142572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D0E2B-22FA-B144-B418-9C8B126E9406}"/>
              </a:ext>
            </a:extLst>
          </p:cNvPr>
          <p:cNvSpPr>
            <a:spLocks noGrp="1"/>
          </p:cNvSpPr>
          <p:nvPr>
            <p:ph type="ctrTitle"/>
          </p:nvPr>
        </p:nvSpPr>
        <p:spPr/>
        <p:txBody>
          <a:bodyPr>
            <a:normAutofit/>
          </a:bodyPr>
          <a:lstStyle/>
          <a:p>
            <a:r>
              <a:rPr lang="en-US" sz="8000" b="1" dirty="0"/>
              <a:t>Edexcel IGCSE History</a:t>
            </a:r>
            <a:br>
              <a:rPr lang="en-US" sz="8000" b="1" dirty="0"/>
            </a:br>
            <a:r>
              <a:rPr lang="en-US" sz="8000" b="1" dirty="0"/>
              <a:t>P2: Breadth Study A1</a:t>
            </a:r>
          </a:p>
        </p:txBody>
      </p:sp>
      <p:sp>
        <p:nvSpPr>
          <p:cNvPr id="3" name="Subtitle 2">
            <a:extLst>
              <a:ext uri="{FF2B5EF4-FFF2-40B4-BE49-F238E27FC236}">
                <a16:creationId xmlns:a16="http://schemas.microsoft.com/office/drawing/2014/main" id="{131ED3F2-BBC7-9F40-B942-F2CBD4778B09}"/>
              </a:ext>
            </a:extLst>
          </p:cNvPr>
          <p:cNvSpPr>
            <a:spLocks noGrp="1"/>
          </p:cNvSpPr>
          <p:nvPr>
            <p:ph type="subTitle" idx="1"/>
          </p:nvPr>
        </p:nvSpPr>
        <p:spPr>
          <a:xfrm>
            <a:off x="960120" y="3602038"/>
            <a:ext cx="10241280" cy="1655762"/>
          </a:xfrm>
        </p:spPr>
        <p:txBody>
          <a:bodyPr>
            <a:noAutofit/>
          </a:bodyPr>
          <a:lstStyle/>
          <a:p>
            <a:r>
              <a:rPr lang="en-US" sz="6000" dirty="0">
                <a:solidFill>
                  <a:srgbClr val="FF0000"/>
                </a:solidFill>
              </a:rPr>
              <a:t>The Origins &amp; Course of WW1, </a:t>
            </a:r>
          </a:p>
          <a:p>
            <a:r>
              <a:rPr lang="en-US" sz="6000" dirty="0">
                <a:solidFill>
                  <a:srgbClr val="FF0000"/>
                </a:solidFill>
              </a:rPr>
              <a:t>1905-1918</a:t>
            </a:r>
          </a:p>
        </p:txBody>
      </p:sp>
    </p:spTree>
    <p:extLst>
      <p:ext uri="{BB962C8B-B14F-4D97-AF65-F5344CB8AC3E}">
        <p14:creationId xmlns:p14="http://schemas.microsoft.com/office/powerpoint/2010/main" val="2949502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119667" y="154108"/>
            <a:ext cx="11469189" cy="1325563"/>
          </a:xfrm>
        </p:spPr>
        <p:txBody>
          <a:bodyPr/>
          <a:lstStyle/>
          <a:p>
            <a:r>
              <a:rPr lang="en-US" b="1" dirty="0">
                <a:solidFill>
                  <a:srgbClr val="00B050"/>
                </a:solidFill>
              </a:rPr>
              <a:t>(c) </a:t>
            </a:r>
            <a:r>
              <a:rPr lang="en-US" b="1" u="sng" dirty="0">
                <a:solidFill>
                  <a:srgbClr val="00B050"/>
                </a:solidFill>
              </a:rPr>
              <a:t>The Gallipoli Campaign</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340315" y="1242624"/>
            <a:ext cx="6131738" cy="5461267"/>
          </a:xfrm>
        </p:spPr>
        <p:txBody>
          <a:bodyPr>
            <a:noAutofit/>
          </a:bodyPr>
          <a:lstStyle/>
          <a:p>
            <a:pPr marL="0" indent="0">
              <a:buNone/>
            </a:pPr>
            <a:r>
              <a:rPr lang="en-US" b="1" dirty="0"/>
              <a:t>CHURCHILL’S PLAN IN ACTION</a:t>
            </a:r>
          </a:p>
          <a:p>
            <a:r>
              <a:rPr lang="en-US" b="1" dirty="0">
                <a:solidFill>
                  <a:srgbClr val="FF0000"/>
                </a:solidFill>
              </a:rPr>
              <a:t>25</a:t>
            </a:r>
            <a:r>
              <a:rPr lang="en-US" b="1" baseline="30000" dirty="0">
                <a:solidFill>
                  <a:srgbClr val="FF0000"/>
                </a:solidFill>
              </a:rPr>
              <a:t>th</a:t>
            </a:r>
            <a:r>
              <a:rPr lang="en-US" b="1" dirty="0">
                <a:solidFill>
                  <a:srgbClr val="FF0000"/>
                </a:solidFill>
              </a:rPr>
              <a:t> April 1915 – </a:t>
            </a:r>
            <a:r>
              <a:rPr lang="en-US" dirty="0"/>
              <a:t>French troops landed at Kum Kale &amp; were defeated after just one day’s heavy fighting. The survivors were taken off by French ships.</a:t>
            </a:r>
          </a:p>
          <a:p>
            <a:r>
              <a:rPr lang="en-US" b="1" dirty="0">
                <a:solidFill>
                  <a:srgbClr val="FF0000"/>
                </a:solidFill>
              </a:rPr>
              <a:t>26</a:t>
            </a:r>
            <a:r>
              <a:rPr lang="en-US" b="1" baseline="30000" dirty="0">
                <a:solidFill>
                  <a:srgbClr val="FF0000"/>
                </a:solidFill>
              </a:rPr>
              <a:t>th</a:t>
            </a:r>
            <a:r>
              <a:rPr lang="en-US" b="1" dirty="0">
                <a:solidFill>
                  <a:srgbClr val="FF0000"/>
                </a:solidFill>
              </a:rPr>
              <a:t> April 1915 – </a:t>
            </a:r>
            <a:r>
              <a:rPr lang="en-US" dirty="0"/>
              <a:t>British troops landed at Cape </a:t>
            </a:r>
            <a:r>
              <a:rPr lang="en-US" dirty="0" err="1"/>
              <a:t>Helles</a:t>
            </a:r>
            <a:r>
              <a:rPr lang="en-US" dirty="0"/>
              <a:t>, where the beaches soon became blood-baths. The troops did manage to secure a small piece of land on the shore, but the Turkish defenders met them in several battles &amp; successfully prevented the British taking a single  Turkish fort.</a:t>
            </a:r>
          </a:p>
        </p:txBody>
      </p:sp>
      <p:pic>
        <p:nvPicPr>
          <p:cNvPr id="4" name="Picture 3">
            <a:extLst>
              <a:ext uri="{FF2B5EF4-FFF2-40B4-BE49-F238E27FC236}">
                <a16:creationId xmlns:a16="http://schemas.microsoft.com/office/drawing/2014/main" id="{62869AE2-E0D0-5649-9189-1FED0D02AF80}"/>
              </a:ext>
            </a:extLst>
          </p:cNvPr>
          <p:cNvPicPr>
            <a:picLocks noChangeAspect="1"/>
          </p:cNvPicPr>
          <p:nvPr/>
        </p:nvPicPr>
        <p:blipFill>
          <a:blip r:embed="rId2"/>
          <a:stretch>
            <a:fillRect/>
          </a:stretch>
        </p:blipFill>
        <p:spPr>
          <a:xfrm>
            <a:off x="6800242" y="154108"/>
            <a:ext cx="5272091" cy="6499838"/>
          </a:xfrm>
          <a:prstGeom prst="rect">
            <a:avLst/>
          </a:prstGeom>
        </p:spPr>
      </p:pic>
    </p:spTree>
    <p:extLst>
      <p:ext uri="{BB962C8B-B14F-4D97-AF65-F5344CB8AC3E}">
        <p14:creationId xmlns:p14="http://schemas.microsoft.com/office/powerpoint/2010/main" val="2041446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14935-78AC-FC47-8D22-DE4568625B80}"/>
              </a:ext>
            </a:extLst>
          </p:cNvPr>
          <p:cNvPicPr>
            <a:picLocks noChangeAspect="1"/>
          </p:cNvPicPr>
          <p:nvPr/>
        </p:nvPicPr>
        <p:blipFill>
          <a:blip r:embed="rId2"/>
          <a:stretch>
            <a:fillRect/>
          </a:stretch>
        </p:blipFill>
        <p:spPr>
          <a:xfrm>
            <a:off x="676894" y="101451"/>
            <a:ext cx="10770919" cy="6655097"/>
          </a:xfrm>
          <a:prstGeom prst="rect">
            <a:avLst/>
          </a:prstGeom>
        </p:spPr>
      </p:pic>
    </p:spTree>
    <p:extLst>
      <p:ext uri="{BB962C8B-B14F-4D97-AF65-F5344CB8AC3E}">
        <p14:creationId xmlns:p14="http://schemas.microsoft.com/office/powerpoint/2010/main" val="3043336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119667" y="154108"/>
            <a:ext cx="11469189" cy="1325563"/>
          </a:xfrm>
        </p:spPr>
        <p:txBody>
          <a:bodyPr/>
          <a:lstStyle/>
          <a:p>
            <a:r>
              <a:rPr lang="en-US" b="1" dirty="0">
                <a:solidFill>
                  <a:srgbClr val="00B050"/>
                </a:solidFill>
              </a:rPr>
              <a:t>(c) </a:t>
            </a:r>
            <a:r>
              <a:rPr lang="en-US" b="1" u="sng" dirty="0">
                <a:solidFill>
                  <a:srgbClr val="00B050"/>
                </a:solidFill>
              </a:rPr>
              <a:t>The Gallipoli Campaign</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340315" y="1242624"/>
            <a:ext cx="6274241" cy="5461267"/>
          </a:xfrm>
        </p:spPr>
        <p:txBody>
          <a:bodyPr>
            <a:noAutofit/>
          </a:bodyPr>
          <a:lstStyle/>
          <a:p>
            <a:pPr marL="0" indent="0">
              <a:buNone/>
            </a:pPr>
            <a:r>
              <a:rPr lang="en-US" b="1" dirty="0"/>
              <a:t>CHURCHILL’S PLAN IN ACTION</a:t>
            </a:r>
          </a:p>
          <a:p>
            <a:r>
              <a:rPr lang="en-US" b="1" dirty="0">
                <a:solidFill>
                  <a:srgbClr val="FF0000"/>
                </a:solidFill>
              </a:rPr>
              <a:t>26</a:t>
            </a:r>
            <a:r>
              <a:rPr lang="en-US" b="1" baseline="30000" dirty="0">
                <a:solidFill>
                  <a:srgbClr val="FF0000"/>
                </a:solidFill>
              </a:rPr>
              <a:t>th</a:t>
            </a:r>
            <a:r>
              <a:rPr lang="en-US" b="1" dirty="0">
                <a:solidFill>
                  <a:srgbClr val="FF0000"/>
                </a:solidFill>
              </a:rPr>
              <a:t> April 1915 – </a:t>
            </a:r>
            <a:r>
              <a:rPr lang="en-US" dirty="0"/>
              <a:t>ANZAC &amp; British troops were forced to dig TRENCHES to protect themselves from fierce Turkish fire. This inevitably meant a STATIC WARFARE for the straits. Prevented from advancing &amp; stopped from clearing all the enemy sea-mines in the Dardanelles, the very plan that was supposed to end the “stalemate” on the Western Front ended up with a similar “stalemate” in Gallipoli – same old trenches, same old suffering, casualties &amp; death.  </a:t>
            </a:r>
          </a:p>
        </p:txBody>
      </p:sp>
      <p:pic>
        <p:nvPicPr>
          <p:cNvPr id="4" name="Picture 3">
            <a:extLst>
              <a:ext uri="{FF2B5EF4-FFF2-40B4-BE49-F238E27FC236}">
                <a16:creationId xmlns:a16="http://schemas.microsoft.com/office/drawing/2014/main" id="{62869AE2-E0D0-5649-9189-1FED0D02AF80}"/>
              </a:ext>
            </a:extLst>
          </p:cNvPr>
          <p:cNvPicPr>
            <a:picLocks noChangeAspect="1"/>
          </p:cNvPicPr>
          <p:nvPr/>
        </p:nvPicPr>
        <p:blipFill>
          <a:blip r:embed="rId2"/>
          <a:stretch>
            <a:fillRect/>
          </a:stretch>
        </p:blipFill>
        <p:spPr>
          <a:xfrm>
            <a:off x="6800242" y="154108"/>
            <a:ext cx="5272091" cy="6499838"/>
          </a:xfrm>
          <a:prstGeom prst="rect">
            <a:avLst/>
          </a:prstGeom>
        </p:spPr>
      </p:pic>
    </p:spTree>
    <p:extLst>
      <p:ext uri="{BB962C8B-B14F-4D97-AF65-F5344CB8AC3E}">
        <p14:creationId xmlns:p14="http://schemas.microsoft.com/office/powerpoint/2010/main" val="622539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119667" y="154108"/>
            <a:ext cx="11469189" cy="1325563"/>
          </a:xfrm>
        </p:spPr>
        <p:txBody>
          <a:bodyPr/>
          <a:lstStyle/>
          <a:p>
            <a:r>
              <a:rPr lang="en-US" b="1" dirty="0">
                <a:solidFill>
                  <a:srgbClr val="00B050"/>
                </a:solidFill>
              </a:rPr>
              <a:t>(c) </a:t>
            </a:r>
            <a:r>
              <a:rPr lang="en-US" b="1" u="sng" dirty="0">
                <a:solidFill>
                  <a:srgbClr val="00B050"/>
                </a:solidFill>
              </a:rPr>
              <a:t>The Gallipoli Campaign</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340315" y="1242624"/>
            <a:ext cx="6131738" cy="5461267"/>
          </a:xfrm>
        </p:spPr>
        <p:txBody>
          <a:bodyPr>
            <a:noAutofit/>
          </a:bodyPr>
          <a:lstStyle/>
          <a:p>
            <a:pPr marL="0" indent="0">
              <a:buNone/>
            </a:pPr>
            <a:r>
              <a:rPr lang="en-US" b="1" dirty="0"/>
              <a:t>CHURCHILL’S PLAN IN ACTION</a:t>
            </a:r>
          </a:p>
          <a:p>
            <a:r>
              <a:rPr lang="en-US" b="1" dirty="0">
                <a:solidFill>
                  <a:srgbClr val="FF0000"/>
                </a:solidFill>
              </a:rPr>
              <a:t>25</a:t>
            </a:r>
            <a:r>
              <a:rPr lang="en-US" b="1" baseline="30000" dirty="0">
                <a:solidFill>
                  <a:srgbClr val="FF0000"/>
                </a:solidFill>
              </a:rPr>
              <a:t>th</a:t>
            </a:r>
            <a:r>
              <a:rPr lang="en-US" b="1" dirty="0">
                <a:solidFill>
                  <a:srgbClr val="FF0000"/>
                </a:solidFill>
              </a:rPr>
              <a:t> April 1915 – </a:t>
            </a:r>
            <a:r>
              <a:rPr lang="en-US" dirty="0"/>
              <a:t>ANZAC troops landed at the coastal area that was later named “Anzac Cove” &amp; they were hit by machine-gun fire as they left their landing boats. They were able to get control of the Cove, but were never able to move any further inland.</a:t>
            </a:r>
          </a:p>
          <a:p>
            <a:r>
              <a:rPr lang="en-US" b="1" dirty="0">
                <a:solidFill>
                  <a:srgbClr val="FF0000"/>
                </a:solidFill>
              </a:rPr>
              <a:t>6</a:t>
            </a:r>
            <a:r>
              <a:rPr lang="en-US" b="1" baseline="30000" dirty="0">
                <a:solidFill>
                  <a:srgbClr val="FF0000"/>
                </a:solidFill>
              </a:rPr>
              <a:t>th</a:t>
            </a:r>
            <a:r>
              <a:rPr lang="en-US" b="1" dirty="0">
                <a:solidFill>
                  <a:srgbClr val="FF0000"/>
                </a:solidFill>
              </a:rPr>
              <a:t> August 1915 – </a:t>
            </a:r>
            <a:r>
              <a:rPr lang="en-US" dirty="0"/>
              <a:t>ANZAC troops tried another landing at </a:t>
            </a:r>
            <a:r>
              <a:rPr lang="en-US" dirty="0" err="1"/>
              <a:t>Sulva</a:t>
            </a:r>
            <a:r>
              <a:rPr lang="en-US" dirty="0"/>
              <a:t> Bay. Although unopposed during the landing, Turks began fiercely firing at them &amp; they could not advance inland yet again.</a:t>
            </a:r>
          </a:p>
        </p:txBody>
      </p:sp>
      <p:pic>
        <p:nvPicPr>
          <p:cNvPr id="4" name="Picture 3">
            <a:extLst>
              <a:ext uri="{FF2B5EF4-FFF2-40B4-BE49-F238E27FC236}">
                <a16:creationId xmlns:a16="http://schemas.microsoft.com/office/drawing/2014/main" id="{62869AE2-E0D0-5649-9189-1FED0D02AF80}"/>
              </a:ext>
            </a:extLst>
          </p:cNvPr>
          <p:cNvPicPr>
            <a:picLocks noChangeAspect="1"/>
          </p:cNvPicPr>
          <p:nvPr/>
        </p:nvPicPr>
        <p:blipFill>
          <a:blip r:embed="rId2"/>
          <a:stretch>
            <a:fillRect/>
          </a:stretch>
        </p:blipFill>
        <p:spPr>
          <a:xfrm>
            <a:off x="6800242" y="154108"/>
            <a:ext cx="5272091" cy="6499838"/>
          </a:xfrm>
          <a:prstGeom prst="rect">
            <a:avLst/>
          </a:prstGeom>
        </p:spPr>
      </p:pic>
    </p:spTree>
    <p:extLst>
      <p:ext uri="{BB962C8B-B14F-4D97-AF65-F5344CB8AC3E}">
        <p14:creationId xmlns:p14="http://schemas.microsoft.com/office/powerpoint/2010/main" val="3962440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2B4A45-1C3C-344A-9E14-F13005837277}"/>
              </a:ext>
            </a:extLst>
          </p:cNvPr>
          <p:cNvPicPr>
            <a:picLocks noChangeAspect="1"/>
          </p:cNvPicPr>
          <p:nvPr/>
        </p:nvPicPr>
        <p:blipFill>
          <a:blip r:embed="rId2"/>
          <a:stretch>
            <a:fillRect/>
          </a:stretch>
        </p:blipFill>
        <p:spPr>
          <a:xfrm>
            <a:off x="498765" y="112205"/>
            <a:ext cx="11127178" cy="6633589"/>
          </a:xfrm>
          <a:prstGeom prst="rect">
            <a:avLst/>
          </a:prstGeom>
        </p:spPr>
      </p:pic>
    </p:spTree>
    <p:extLst>
      <p:ext uri="{BB962C8B-B14F-4D97-AF65-F5344CB8AC3E}">
        <p14:creationId xmlns:p14="http://schemas.microsoft.com/office/powerpoint/2010/main" val="1428316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AFFAF8-43DA-0240-89CD-7240CF8FC389}"/>
              </a:ext>
            </a:extLst>
          </p:cNvPr>
          <p:cNvSpPr txBox="1"/>
          <p:nvPr/>
        </p:nvSpPr>
        <p:spPr>
          <a:xfrm>
            <a:off x="201881" y="370121"/>
            <a:ext cx="11800932" cy="5078313"/>
          </a:xfrm>
          <a:prstGeom prst="rect">
            <a:avLst/>
          </a:prstGeom>
          <a:solidFill>
            <a:srgbClr val="FFFF00"/>
          </a:solidFill>
        </p:spPr>
        <p:txBody>
          <a:bodyPr wrap="square" rtlCol="0">
            <a:spAutoFit/>
          </a:bodyPr>
          <a:lstStyle/>
          <a:p>
            <a:pPr algn="ctr"/>
            <a:r>
              <a:rPr lang="en-US" sz="5400" b="1" dirty="0"/>
              <a:t>“The whole beach went up in flames </a:t>
            </a:r>
          </a:p>
          <a:p>
            <a:pPr algn="ctr"/>
            <a:r>
              <a:rPr lang="en-US" sz="5400" b="1" dirty="0"/>
              <a:t>in front of us. Bullets hit us like a blizzard of lead. The boat next to us tore apart – bodies, blood, splinters of wood. Bodies jammed in so tight in other small boats they couldn’t even fall over.”</a:t>
            </a:r>
          </a:p>
        </p:txBody>
      </p:sp>
      <p:sp>
        <p:nvSpPr>
          <p:cNvPr id="6" name="TextBox 5">
            <a:extLst>
              <a:ext uri="{FF2B5EF4-FFF2-40B4-BE49-F238E27FC236}">
                <a16:creationId xmlns:a16="http://schemas.microsoft.com/office/drawing/2014/main" id="{26075C73-7482-CE43-8582-4D4DA4C23832}"/>
              </a:ext>
            </a:extLst>
          </p:cNvPr>
          <p:cNvSpPr txBox="1"/>
          <p:nvPr/>
        </p:nvSpPr>
        <p:spPr>
          <a:xfrm>
            <a:off x="201881" y="5687169"/>
            <a:ext cx="11800932" cy="646331"/>
          </a:xfrm>
          <a:prstGeom prst="rect">
            <a:avLst/>
          </a:prstGeom>
          <a:solidFill>
            <a:srgbClr val="FFC000"/>
          </a:solidFill>
        </p:spPr>
        <p:txBody>
          <a:bodyPr wrap="square" rtlCol="0">
            <a:spAutoFit/>
          </a:bodyPr>
          <a:lstStyle/>
          <a:p>
            <a:pPr algn="ctr"/>
            <a:r>
              <a:rPr lang="en-US" sz="3600" b="1" dirty="0"/>
              <a:t>A New Zealand soldier describes the landing at Anzac Cove</a:t>
            </a:r>
          </a:p>
        </p:txBody>
      </p:sp>
    </p:spTree>
    <p:extLst>
      <p:ext uri="{BB962C8B-B14F-4D97-AF65-F5344CB8AC3E}">
        <p14:creationId xmlns:p14="http://schemas.microsoft.com/office/powerpoint/2010/main" val="207283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AFFAF8-43DA-0240-89CD-7240CF8FC389}"/>
              </a:ext>
            </a:extLst>
          </p:cNvPr>
          <p:cNvSpPr txBox="1"/>
          <p:nvPr/>
        </p:nvSpPr>
        <p:spPr>
          <a:xfrm>
            <a:off x="201881" y="370121"/>
            <a:ext cx="11800932" cy="4893647"/>
          </a:xfrm>
          <a:prstGeom prst="rect">
            <a:avLst/>
          </a:prstGeom>
          <a:solidFill>
            <a:srgbClr val="FFFF00"/>
          </a:solidFill>
        </p:spPr>
        <p:txBody>
          <a:bodyPr wrap="square" rtlCol="0">
            <a:spAutoFit/>
          </a:bodyPr>
          <a:lstStyle/>
          <a:p>
            <a:pPr algn="ctr"/>
            <a:r>
              <a:rPr lang="en-US" sz="3900" b="1" dirty="0"/>
              <a:t>“There was an awful tornado of shrapnel from the Turkish fort as the unmercifully shelled the seashore. We dared not fire because of our own men often being in front of us, and the nature of the ground making it impossible to get into a line and charge. When we got half way up, we thought we could have a bit of a rest. So we sat down for a bit and those lucky enough to find their pipe, cigarettes &amp; tobacco dry, had a good smoke.”</a:t>
            </a:r>
          </a:p>
        </p:txBody>
      </p:sp>
      <p:sp>
        <p:nvSpPr>
          <p:cNvPr id="6" name="TextBox 5">
            <a:extLst>
              <a:ext uri="{FF2B5EF4-FFF2-40B4-BE49-F238E27FC236}">
                <a16:creationId xmlns:a16="http://schemas.microsoft.com/office/drawing/2014/main" id="{26075C73-7482-CE43-8582-4D4DA4C23832}"/>
              </a:ext>
            </a:extLst>
          </p:cNvPr>
          <p:cNvSpPr txBox="1"/>
          <p:nvPr/>
        </p:nvSpPr>
        <p:spPr>
          <a:xfrm>
            <a:off x="201881" y="5580291"/>
            <a:ext cx="11800932" cy="646331"/>
          </a:xfrm>
          <a:prstGeom prst="rect">
            <a:avLst/>
          </a:prstGeom>
          <a:solidFill>
            <a:srgbClr val="FFC000"/>
          </a:solidFill>
        </p:spPr>
        <p:txBody>
          <a:bodyPr wrap="square" rtlCol="0">
            <a:spAutoFit/>
          </a:bodyPr>
          <a:lstStyle/>
          <a:p>
            <a:pPr algn="ctr"/>
            <a:r>
              <a:rPr lang="en-US" sz="3600" b="1" dirty="0"/>
              <a:t>An Australian soldier describes fighting inland at Anzac Cove</a:t>
            </a:r>
          </a:p>
        </p:txBody>
      </p:sp>
    </p:spTree>
    <p:extLst>
      <p:ext uri="{BB962C8B-B14F-4D97-AF65-F5344CB8AC3E}">
        <p14:creationId xmlns:p14="http://schemas.microsoft.com/office/powerpoint/2010/main" val="3920710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7F8F07-819F-3D44-953F-3346FA8DA479}"/>
              </a:ext>
            </a:extLst>
          </p:cNvPr>
          <p:cNvPicPr>
            <a:picLocks noChangeAspect="1"/>
          </p:cNvPicPr>
          <p:nvPr/>
        </p:nvPicPr>
        <p:blipFill>
          <a:blip r:embed="rId2"/>
          <a:stretch>
            <a:fillRect/>
          </a:stretch>
        </p:blipFill>
        <p:spPr>
          <a:xfrm>
            <a:off x="817418" y="121465"/>
            <a:ext cx="10557163" cy="6615069"/>
          </a:xfrm>
          <a:prstGeom prst="rect">
            <a:avLst/>
          </a:prstGeom>
        </p:spPr>
      </p:pic>
    </p:spTree>
    <p:extLst>
      <p:ext uri="{BB962C8B-B14F-4D97-AF65-F5344CB8AC3E}">
        <p14:creationId xmlns:p14="http://schemas.microsoft.com/office/powerpoint/2010/main" val="2977044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119667" y="154108"/>
            <a:ext cx="11469189" cy="1325563"/>
          </a:xfrm>
        </p:spPr>
        <p:txBody>
          <a:bodyPr/>
          <a:lstStyle/>
          <a:p>
            <a:r>
              <a:rPr lang="en-US" b="1" dirty="0">
                <a:solidFill>
                  <a:srgbClr val="00B050"/>
                </a:solidFill>
              </a:rPr>
              <a:t>(c)</a:t>
            </a:r>
            <a:r>
              <a:rPr lang="en-US" b="1" u="sng" dirty="0">
                <a:solidFill>
                  <a:srgbClr val="00B050"/>
                </a:solidFill>
              </a:rPr>
              <a:t> The Gallipoli Campaign</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7025846" y="1352607"/>
            <a:ext cx="5046487" cy="5359596"/>
          </a:xfrm>
        </p:spPr>
        <p:txBody>
          <a:bodyPr>
            <a:noAutofit/>
          </a:bodyPr>
          <a:lstStyle/>
          <a:p>
            <a:pPr marL="0" indent="0">
              <a:buNone/>
            </a:pPr>
            <a:r>
              <a:rPr lang="en-US" b="1" u="sng" dirty="0"/>
              <a:t>EVACUATION FROM GALLIPOLI</a:t>
            </a:r>
          </a:p>
          <a:p>
            <a:pPr marL="0" indent="0">
              <a:buNone/>
            </a:pPr>
            <a:r>
              <a:rPr lang="en-US" dirty="0"/>
              <a:t>By Autumn 1915, the campaign’s failure was obvious to everyone. </a:t>
            </a:r>
            <a:r>
              <a:rPr lang="en-US" b="1" dirty="0"/>
              <a:t>General Hamilton was instructed to </a:t>
            </a:r>
            <a:r>
              <a:rPr lang="en-US" b="1" dirty="0">
                <a:solidFill>
                  <a:srgbClr val="FF0000"/>
                </a:solidFill>
              </a:rPr>
              <a:t>EVACUATE</a:t>
            </a:r>
            <a:r>
              <a:rPr lang="en-US" b="1" dirty="0"/>
              <a:t> all troops, but he argued against this</a:t>
            </a:r>
            <a:r>
              <a:rPr lang="en-US" dirty="0"/>
              <a:t> – stating that casualties could be 50% during the operation – </a:t>
            </a:r>
            <a:r>
              <a:rPr lang="en-US" b="1" dirty="0"/>
              <a:t>so was removed as Commander-in-Chief</a:t>
            </a:r>
            <a:r>
              <a:rPr lang="en-US" dirty="0"/>
              <a:t>. His replacement, </a:t>
            </a:r>
            <a:r>
              <a:rPr lang="en-US" b="1" dirty="0"/>
              <a:t>General </a:t>
            </a:r>
            <a:r>
              <a:rPr lang="en-US" b="1" dirty="0" err="1"/>
              <a:t>Monro</a:t>
            </a:r>
            <a:r>
              <a:rPr lang="en-US" dirty="0"/>
              <a:t>, toured the beaches, saw the situation was impossible and he ordered </a:t>
            </a:r>
            <a:r>
              <a:rPr lang="en-US" b="1" dirty="0">
                <a:solidFill>
                  <a:srgbClr val="FF0000"/>
                </a:solidFill>
              </a:rPr>
              <a:t>immediate evacuation</a:t>
            </a:r>
            <a:r>
              <a:rPr lang="en-US" dirty="0"/>
              <a:t>.</a:t>
            </a:r>
          </a:p>
        </p:txBody>
      </p:sp>
      <p:pic>
        <p:nvPicPr>
          <p:cNvPr id="5" name="Picture 4">
            <a:extLst>
              <a:ext uri="{FF2B5EF4-FFF2-40B4-BE49-F238E27FC236}">
                <a16:creationId xmlns:a16="http://schemas.microsoft.com/office/drawing/2014/main" id="{21066CEE-A7C4-3446-8139-B023CB05FE79}"/>
              </a:ext>
            </a:extLst>
          </p:cNvPr>
          <p:cNvPicPr>
            <a:picLocks noChangeAspect="1"/>
          </p:cNvPicPr>
          <p:nvPr/>
        </p:nvPicPr>
        <p:blipFill rotWithShape="1">
          <a:blip r:embed="rId2"/>
          <a:srcRect t="16080" r="5960" b="24131"/>
          <a:stretch/>
        </p:blipFill>
        <p:spPr>
          <a:xfrm>
            <a:off x="196073" y="1352607"/>
            <a:ext cx="6753367" cy="5351285"/>
          </a:xfrm>
          <a:prstGeom prst="rect">
            <a:avLst/>
          </a:prstGeom>
        </p:spPr>
      </p:pic>
    </p:spTree>
    <p:extLst>
      <p:ext uri="{BB962C8B-B14F-4D97-AF65-F5344CB8AC3E}">
        <p14:creationId xmlns:p14="http://schemas.microsoft.com/office/powerpoint/2010/main" val="391924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119667" y="154108"/>
            <a:ext cx="11469189" cy="1325563"/>
          </a:xfrm>
        </p:spPr>
        <p:txBody>
          <a:bodyPr/>
          <a:lstStyle/>
          <a:p>
            <a:r>
              <a:rPr lang="en-US" b="1" dirty="0">
                <a:solidFill>
                  <a:srgbClr val="00B050"/>
                </a:solidFill>
              </a:rPr>
              <a:t>(c)</a:t>
            </a:r>
            <a:r>
              <a:rPr lang="en-US" b="1" u="sng" dirty="0">
                <a:solidFill>
                  <a:srgbClr val="00B050"/>
                </a:solidFill>
              </a:rPr>
              <a:t> The Gallipoli Campaign</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7025846" y="1352607"/>
            <a:ext cx="5046487" cy="5359596"/>
          </a:xfrm>
        </p:spPr>
        <p:txBody>
          <a:bodyPr>
            <a:noAutofit/>
          </a:bodyPr>
          <a:lstStyle/>
          <a:p>
            <a:pPr marL="0" indent="0">
              <a:buNone/>
            </a:pPr>
            <a:r>
              <a:rPr lang="en-US" b="1" u="sng" dirty="0"/>
              <a:t>EVACUATION FROM GALLIPOLI</a:t>
            </a:r>
          </a:p>
          <a:p>
            <a:pPr marL="0" indent="0">
              <a:buNone/>
            </a:pPr>
            <a:r>
              <a:rPr lang="en-US" b="1" dirty="0"/>
              <a:t>10</a:t>
            </a:r>
            <a:r>
              <a:rPr lang="en-US" b="1" baseline="30000" dirty="0"/>
              <a:t>th</a:t>
            </a:r>
            <a:r>
              <a:rPr lang="en-US" b="1" dirty="0"/>
              <a:t> Dec. 1915 to 9</a:t>
            </a:r>
            <a:r>
              <a:rPr lang="en-US" b="1" baseline="30000" dirty="0"/>
              <a:t>th</a:t>
            </a:r>
            <a:r>
              <a:rPr lang="en-US" b="1" dirty="0"/>
              <a:t> Jan. 1916 over </a:t>
            </a:r>
            <a:r>
              <a:rPr lang="en-US" b="1" dirty="0">
                <a:solidFill>
                  <a:srgbClr val="FF0000"/>
                </a:solidFill>
              </a:rPr>
              <a:t>135,000 troops &amp; 300 guns </a:t>
            </a:r>
            <a:r>
              <a:rPr lang="en-US" b="1" dirty="0"/>
              <a:t>were evacuated from Gallipoli &amp; Hellas</a:t>
            </a:r>
            <a:r>
              <a:rPr lang="en-US" dirty="0"/>
              <a:t>. Careful preparations had been made so that the Turks would not suspect such an evacuation was occurring – rifles fired on timers to fool the Turks. Indeed, </a:t>
            </a:r>
            <a:r>
              <a:rPr lang="en-US" b="1" dirty="0">
                <a:solidFill>
                  <a:srgbClr val="0070C0"/>
                </a:solidFill>
              </a:rPr>
              <a:t>THE EVACUATION WAS THE MOST SUCCESSFUL PART OF THE ENTIURE CAMPAIGN </a:t>
            </a:r>
            <a:r>
              <a:rPr lang="en-US" dirty="0"/>
              <a:t>– only 3 casualties &amp; 0 deaths recorded.</a:t>
            </a:r>
          </a:p>
        </p:txBody>
      </p:sp>
      <p:pic>
        <p:nvPicPr>
          <p:cNvPr id="5" name="Picture 4">
            <a:extLst>
              <a:ext uri="{FF2B5EF4-FFF2-40B4-BE49-F238E27FC236}">
                <a16:creationId xmlns:a16="http://schemas.microsoft.com/office/drawing/2014/main" id="{21066CEE-A7C4-3446-8139-B023CB05FE79}"/>
              </a:ext>
            </a:extLst>
          </p:cNvPr>
          <p:cNvPicPr>
            <a:picLocks noChangeAspect="1"/>
          </p:cNvPicPr>
          <p:nvPr/>
        </p:nvPicPr>
        <p:blipFill rotWithShape="1">
          <a:blip r:embed="rId2"/>
          <a:srcRect t="16080" r="5960" b="24131"/>
          <a:stretch/>
        </p:blipFill>
        <p:spPr>
          <a:xfrm>
            <a:off x="196073" y="1352607"/>
            <a:ext cx="6753367" cy="5351285"/>
          </a:xfrm>
          <a:prstGeom prst="rect">
            <a:avLst/>
          </a:prstGeom>
        </p:spPr>
      </p:pic>
    </p:spTree>
    <p:extLst>
      <p:ext uri="{BB962C8B-B14F-4D97-AF65-F5344CB8AC3E}">
        <p14:creationId xmlns:p14="http://schemas.microsoft.com/office/powerpoint/2010/main" val="3075384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90EDAC-F788-FE43-830C-012BB90C06C2}"/>
              </a:ext>
            </a:extLst>
          </p:cNvPr>
          <p:cNvPicPr>
            <a:picLocks noChangeAspect="1"/>
          </p:cNvPicPr>
          <p:nvPr/>
        </p:nvPicPr>
        <p:blipFill>
          <a:blip r:embed="rId2"/>
          <a:stretch>
            <a:fillRect/>
          </a:stretch>
        </p:blipFill>
        <p:spPr>
          <a:xfrm>
            <a:off x="7470038" y="112416"/>
            <a:ext cx="4438184" cy="2485383"/>
          </a:xfrm>
          <a:prstGeom prst="rect">
            <a:avLst/>
          </a:prstGeom>
        </p:spPr>
      </p:pic>
      <p:pic>
        <p:nvPicPr>
          <p:cNvPr id="5" name="Picture 4">
            <a:extLst>
              <a:ext uri="{FF2B5EF4-FFF2-40B4-BE49-F238E27FC236}">
                <a16:creationId xmlns:a16="http://schemas.microsoft.com/office/drawing/2014/main" id="{796F500A-2C16-2E44-A236-8AAF09D04595}"/>
              </a:ext>
            </a:extLst>
          </p:cNvPr>
          <p:cNvPicPr>
            <a:picLocks noChangeAspect="1"/>
          </p:cNvPicPr>
          <p:nvPr/>
        </p:nvPicPr>
        <p:blipFill>
          <a:blip r:embed="rId3"/>
          <a:stretch>
            <a:fillRect/>
          </a:stretch>
        </p:blipFill>
        <p:spPr>
          <a:xfrm>
            <a:off x="283778" y="112416"/>
            <a:ext cx="5078087" cy="3008630"/>
          </a:xfrm>
          <a:prstGeom prst="rect">
            <a:avLst/>
          </a:prstGeom>
        </p:spPr>
      </p:pic>
      <p:pic>
        <p:nvPicPr>
          <p:cNvPr id="8" name="Picture 7">
            <a:extLst>
              <a:ext uri="{FF2B5EF4-FFF2-40B4-BE49-F238E27FC236}">
                <a16:creationId xmlns:a16="http://schemas.microsoft.com/office/drawing/2014/main" id="{8FD191EC-C58A-134D-B81A-D1FCE6C8181B}"/>
              </a:ext>
            </a:extLst>
          </p:cNvPr>
          <p:cNvPicPr>
            <a:picLocks noChangeAspect="1"/>
          </p:cNvPicPr>
          <p:nvPr/>
        </p:nvPicPr>
        <p:blipFill rotWithShape="1">
          <a:blip r:embed="rId4"/>
          <a:srcRect l="6617" t="2641" r="4198" b="4076"/>
          <a:stretch/>
        </p:blipFill>
        <p:spPr>
          <a:xfrm>
            <a:off x="158705" y="3121046"/>
            <a:ext cx="5203160" cy="3468941"/>
          </a:xfrm>
          <a:prstGeom prst="rect">
            <a:avLst/>
          </a:prstGeom>
        </p:spPr>
      </p:pic>
      <p:pic>
        <p:nvPicPr>
          <p:cNvPr id="15" name="Picture 14">
            <a:extLst>
              <a:ext uri="{FF2B5EF4-FFF2-40B4-BE49-F238E27FC236}">
                <a16:creationId xmlns:a16="http://schemas.microsoft.com/office/drawing/2014/main" id="{01A15C6C-4C75-A844-B3C5-065C45C0B302}"/>
              </a:ext>
            </a:extLst>
          </p:cNvPr>
          <p:cNvPicPr>
            <a:picLocks noChangeAspect="1"/>
          </p:cNvPicPr>
          <p:nvPr/>
        </p:nvPicPr>
        <p:blipFill rotWithShape="1">
          <a:blip r:embed="rId5"/>
          <a:srcRect l="20659" r="12006" b="38265"/>
          <a:stretch/>
        </p:blipFill>
        <p:spPr>
          <a:xfrm>
            <a:off x="5444358" y="112416"/>
            <a:ext cx="1881353" cy="2485383"/>
          </a:xfrm>
          <a:prstGeom prst="rect">
            <a:avLst/>
          </a:prstGeom>
        </p:spPr>
      </p:pic>
      <p:pic>
        <p:nvPicPr>
          <p:cNvPr id="16" name="Picture 15">
            <a:extLst>
              <a:ext uri="{FF2B5EF4-FFF2-40B4-BE49-F238E27FC236}">
                <a16:creationId xmlns:a16="http://schemas.microsoft.com/office/drawing/2014/main" id="{44EA7469-0CBC-1B44-8043-58D44EC5D7FD}"/>
              </a:ext>
            </a:extLst>
          </p:cNvPr>
          <p:cNvPicPr>
            <a:picLocks noChangeAspect="1"/>
          </p:cNvPicPr>
          <p:nvPr/>
        </p:nvPicPr>
        <p:blipFill>
          <a:blip r:embed="rId6"/>
          <a:stretch>
            <a:fillRect/>
          </a:stretch>
        </p:blipFill>
        <p:spPr>
          <a:xfrm>
            <a:off x="5444358" y="2762663"/>
            <a:ext cx="2541288" cy="3755038"/>
          </a:xfrm>
          <a:prstGeom prst="rect">
            <a:avLst/>
          </a:prstGeom>
        </p:spPr>
      </p:pic>
      <p:pic>
        <p:nvPicPr>
          <p:cNvPr id="17" name="Picture 16">
            <a:extLst>
              <a:ext uri="{FF2B5EF4-FFF2-40B4-BE49-F238E27FC236}">
                <a16:creationId xmlns:a16="http://schemas.microsoft.com/office/drawing/2014/main" id="{6ABCC352-A8E5-8749-B8DD-3217E9653AB6}"/>
              </a:ext>
            </a:extLst>
          </p:cNvPr>
          <p:cNvPicPr>
            <a:picLocks noChangeAspect="1"/>
          </p:cNvPicPr>
          <p:nvPr/>
        </p:nvPicPr>
        <p:blipFill rotWithShape="1">
          <a:blip r:embed="rId7"/>
          <a:srcRect l="3733" t="4784" r="8295" b="8147"/>
          <a:stretch/>
        </p:blipFill>
        <p:spPr>
          <a:xfrm>
            <a:off x="8068139" y="2762663"/>
            <a:ext cx="3840083" cy="3755038"/>
          </a:xfrm>
          <a:prstGeom prst="rect">
            <a:avLst/>
          </a:prstGeom>
        </p:spPr>
      </p:pic>
    </p:spTree>
    <p:extLst>
      <p:ext uri="{BB962C8B-B14F-4D97-AF65-F5344CB8AC3E}">
        <p14:creationId xmlns:p14="http://schemas.microsoft.com/office/powerpoint/2010/main" val="3064704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119667" y="154108"/>
            <a:ext cx="11469189" cy="1325563"/>
          </a:xfrm>
        </p:spPr>
        <p:txBody>
          <a:bodyPr/>
          <a:lstStyle/>
          <a:p>
            <a:r>
              <a:rPr lang="en-US" b="1" dirty="0">
                <a:solidFill>
                  <a:srgbClr val="00B050"/>
                </a:solidFill>
              </a:rPr>
              <a:t>(c) </a:t>
            </a:r>
            <a:r>
              <a:rPr lang="en-US" b="1" u="sng" dirty="0">
                <a:solidFill>
                  <a:srgbClr val="00B050"/>
                </a:solidFill>
              </a:rPr>
              <a:t>The Gallipoli Campaign</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340314" y="1242624"/>
            <a:ext cx="6114274" cy="5461267"/>
          </a:xfrm>
        </p:spPr>
        <p:txBody>
          <a:bodyPr>
            <a:noAutofit/>
          </a:bodyPr>
          <a:lstStyle/>
          <a:p>
            <a:pPr marL="0" indent="0">
              <a:buNone/>
            </a:pPr>
            <a:r>
              <a:rPr lang="en-US" b="1" u="sng" dirty="0">
                <a:solidFill>
                  <a:srgbClr val="FF0000"/>
                </a:solidFill>
              </a:rPr>
              <a:t>EFFECTS OF THE GALLIPOLI CAMPAIGN</a:t>
            </a:r>
          </a:p>
          <a:p>
            <a:r>
              <a:rPr lang="en-US" b="1" dirty="0"/>
              <a:t>480,000 Allied troops took part; 48,000 killed + 204,000 wounded.</a:t>
            </a:r>
          </a:p>
          <a:p>
            <a:r>
              <a:rPr lang="en-US" b="1" dirty="0"/>
              <a:t>Dirty conditions made many sick; Typhoid, Dysentery &amp; </a:t>
            </a:r>
            <a:r>
              <a:rPr lang="en-US" b="1" dirty="0" err="1"/>
              <a:t>Diarrhoea</a:t>
            </a:r>
            <a:r>
              <a:rPr lang="en-US" b="1" dirty="0"/>
              <a:t> were common – 145,000 British soldiers + 64,000 Turkish soldiers were affected.</a:t>
            </a:r>
          </a:p>
          <a:p>
            <a:r>
              <a:rPr lang="en-US" b="1" dirty="0"/>
              <a:t>The Dardanelles remained closed to Russian ships throughout 1915 + 1916.</a:t>
            </a:r>
          </a:p>
          <a:p>
            <a:r>
              <a:rPr lang="en-US" b="1" dirty="0"/>
              <a:t>Stalemate on Western Front wasn’t broken &amp; troops had been moved away, so Germany was even stronger.</a:t>
            </a:r>
          </a:p>
          <a:p>
            <a:endParaRPr lang="en-US" dirty="0"/>
          </a:p>
        </p:txBody>
      </p:sp>
      <p:pic>
        <p:nvPicPr>
          <p:cNvPr id="5" name="Picture 4">
            <a:extLst>
              <a:ext uri="{FF2B5EF4-FFF2-40B4-BE49-F238E27FC236}">
                <a16:creationId xmlns:a16="http://schemas.microsoft.com/office/drawing/2014/main" id="{5CDED4BE-F2C3-7644-96D8-CE8038B4E46D}"/>
              </a:ext>
            </a:extLst>
          </p:cNvPr>
          <p:cNvPicPr>
            <a:picLocks noChangeAspect="1"/>
          </p:cNvPicPr>
          <p:nvPr/>
        </p:nvPicPr>
        <p:blipFill>
          <a:blip r:embed="rId2"/>
          <a:stretch>
            <a:fillRect/>
          </a:stretch>
        </p:blipFill>
        <p:spPr>
          <a:xfrm>
            <a:off x="6454587" y="158557"/>
            <a:ext cx="5615501" cy="6156182"/>
          </a:xfrm>
          <a:prstGeom prst="rect">
            <a:avLst/>
          </a:prstGeom>
        </p:spPr>
      </p:pic>
    </p:spTree>
    <p:extLst>
      <p:ext uri="{BB962C8B-B14F-4D97-AF65-F5344CB8AC3E}">
        <p14:creationId xmlns:p14="http://schemas.microsoft.com/office/powerpoint/2010/main" val="1815742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119667" y="154108"/>
            <a:ext cx="11469189" cy="1325563"/>
          </a:xfrm>
        </p:spPr>
        <p:txBody>
          <a:bodyPr/>
          <a:lstStyle/>
          <a:p>
            <a:r>
              <a:rPr lang="en-US" b="1" dirty="0">
                <a:solidFill>
                  <a:srgbClr val="00B050"/>
                </a:solidFill>
              </a:rPr>
              <a:t>(c) </a:t>
            </a:r>
            <a:r>
              <a:rPr lang="en-US" b="1" u="sng" dirty="0">
                <a:solidFill>
                  <a:srgbClr val="00B050"/>
                </a:solidFill>
              </a:rPr>
              <a:t>The Gallipoli Campaign</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340314" y="1242624"/>
            <a:ext cx="5909879" cy="5461267"/>
          </a:xfrm>
        </p:spPr>
        <p:txBody>
          <a:bodyPr>
            <a:noAutofit/>
          </a:bodyPr>
          <a:lstStyle/>
          <a:p>
            <a:pPr marL="0" indent="0">
              <a:buNone/>
            </a:pPr>
            <a:r>
              <a:rPr lang="en-US" b="1" u="sng" dirty="0">
                <a:solidFill>
                  <a:srgbClr val="FF0000"/>
                </a:solidFill>
              </a:rPr>
              <a:t>EFFECTS OF THE GALLIPOLI CAMPAIGN</a:t>
            </a:r>
          </a:p>
          <a:p>
            <a:r>
              <a:rPr lang="en-US" b="1" dirty="0"/>
              <a:t>Turkish morale was sky high and its troops were more confident than ever after such a “victory” (?)</a:t>
            </a:r>
          </a:p>
          <a:p>
            <a:r>
              <a:rPr lang="en-US" b="1" dirty="0"/>
              <a:t>General Ian Hamilton’s career was in question and Winston Churchill cruelly commented </a:t>
            </a:r>
            <a:r>
              <a:rPr lang="en-US" b="1" dirty="0">
                <a:solidFill>
                  <a:srgbClr val="0070C0"/>
                </a:solidFill>
              </a:rPr>
              <a:t>“He came, he saw, he capitulated!”</a:t>
            </a:r>
          </a:p>
          <a:p>
            <a:r>
              <a:rPr lang="en-US" b="1" dirty="0"/>
              <a:t>Churchill, himself, was forced to resign as First Lord of the Admiralty and was often taunted “Remember the Dardanelles!” in Parliament for years afterwards.</a:t>
            </a:r>
            <a:endParaRPr lang="en-US" dirty="0"/>
          </a:p>
        </p:txBody>
      </p:sp>
      <p:pic>
        <p:nvPicPr>
          <p:cNvPr id="4" name="Picture 3">
            <a:extLst>
              <a:ext uri="{FF2B5EF4-FFF2-40B4-BE49-F238E27FC236}">
                <a16:creationId xmlns:a16="http://schemas.microsoft.com/office/drawing/2014/main" id="{D80E916D-898D-E24E-B9F3-427B491AC133}"/>
              </a:ext>
            </a:extLst>
          </p:cNvPr>
          <p:cNvPicPr>
            <a:picLocks noChangeAspect="1"/>
          </p:cNvPicPr>
          <p:nvPr/>
        </p:nvPicPr>
        <p:blipFill>
          <a:blip r:embed="rId2"/>
          <a:stretch>
            <a:fillRect/>
          </a:stretch>
        </p:blipFill>
        <p:spPr>
          <a:xfrm>
            <a:off x="6336254" y="154108"/>
            <a:ext cx="5736079" cy="6257450"/>
          </a:xfrm>
          <a:prstGeom prst="rect">
            <a:avLst/>
          </a:prstGeom>
        </p:spPr>
      </p:pic>
    </p:spTree>
    <p:extLst>
      <p:ext uri="{BB962C8B-B14F-4D97-AF65-F5344CB8AC3E}">
        <p14:creationId xmlns:p14="http://schemas.microsoft.com/office/powerpoint/2010/main" val="120958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AFFAF8-43DA-0240-89CD-7240CF8FC389}"/>
              </a:ext>
            </a:extLst>
          </p:cNvPr>
          <p:cNvSpPr txBox="1"/>
          <p:nvPr/>
        </p:nvSpPr>
        <p:spPr>
          <a:xfrm>
            <a:off x="201881" y="370121"/>
            <a:ext cx="11800932" cy="5170646"/>
          </a:xfrm>
          <a:prstGeom prst="rect">
            <a:avLst/>
          </a:prstGeom>
          <a:solidFill>
            <a:srgbClr val="FFFF00"/>
          </a:solidFill>
        </p:spPr>
        <p:txBody>
          <a:bodyPr wrap="square" rtlCol="0">
            <a:spAutoFit/>
          </a:bodyPr>
          <a:lstStyle/>
          <a:p>
            <a:pPr algn="ctr"/>
            <a:r>
              <a:rPr lang="en-US" sz="4400" b="1" dirty="0"/>
              <a:t>‘</a:t>
            </a:r>
            <a:r>
              <a:rPr lang="en-US" sz="6600" b="1" dirty="0"/>
              <a:t>Away from Europe, </a:t>
            </a:r>
          </a:p>
          <a:p>
            <a:pPr algn="ctr"/>
            <a:r>
              <a:rPr lang="en-US" sz="6600" b="1" dirty="0"/>
              <a:t>the joint landings at </a:t>
            </a:r>
          </a:p>
          <a:p>
            <a:pPr algn="ctr"/>
            <a:r>
              <a:rPr lang="en-US" sz="6600" b="1" dirty="0"/>
              <a:t>Gallipoli were well </a:t>
            </a:r>
          </a:p>
          <a:p>
            <a:pPr algn="ctr"/>
            <a:r>
              <a:rPr lang="en-US" sz="6600" b="1" dirty="0"/>
              <a:t>thought out but poor </a:t>
            </a:r>
          </a:p>
          <a:p>
            <a:pPr algn="ctr"/>
            <a:r>
              <a:rPr lang="en-US" sz="6600" b="1" dirty="0"/>
              <a:t>in operation.’</a:t>
            </a:r>
          </a:p>
        </p:txBody>
      </p:sp>
      <p:sp>
        <p:nvSpPr>
          <p:cNvPr id="6" name="TextBox 5">
            <a:extLst>
              <a:ext uri="{FF2B5EF4-FFF2-40B4-BE49-F238E27FC236}">
                <a16:creationId xmlns:a16="http://schemas.microsoft.com/office/drawing/2014/main" id="{26075C73-7482-CE43-8582-4D4DA4C23832}"/>
              </a:ext>
            </a:extLst>
          </p:cNvPr>
          <p:cNvSpPr txBox="1"/>
          <p:nvPr/>
        </p:nvSpPr>
        <p:spPr>
          <a:xfrm>
            <a:off x="195534" y="5841548"/>
            <a:ext cx="11800932" cy="646331"/>
          </a:xfrm>
          <a:prstGeom prst="rect">
            <a:avLst/>
          </a:prstGeom>
          <a:solidFill>
            <a:srgbClr val="FFC000"/>
          </a:solidFill>
        </p:spPr>
        <p:txBody>
          <a:bodyPr wrap="square" rtlCol="0">
            <a:spAutoFit/>
          </a:bodyPr>
          <a:lstStyle/>
          <a:p>
            <a:pPr algn="ctr"/>
            <a:r>
              <a:rPr lang="en-US" sz="3600" b="1" dirty="0"/>
              <a:t>A modern historian sums up the Gallipoli campaign</a:t>
            </a:r>
          </a:p>
        </p:txBody>
      </p:sp>
    </p:spTree>
    <p:extLst>
      <p:ext uri="{BB962C8B-B14F-4D97-AF65-F5344CB8AC3E}">
        <p14:creationId xmlns:p14="http://schemas.microsoft.com/office/powerpoint/2010/main" val="1797418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F1C80-D9C1-5B42-AA33-7FB440604E9D}"/>
              </a:ext>
            </a:extLst>
          </p:cNvPr>
          <p:cNvSpPr>
            <a:spLocks noGrp="1"/>
          </p:cNvSpPr>
          <p:nvPr>
            <p:ph type="title"/>
          </p:nvPr>
        </p:nvSpPr>
        <p:spPr>
          <a:xfrm>
            <a:off x="152400" y="341679"/>
            <a:ext cx="11887200" cy="1325563"/>
          </a:xfrm>
        </p:spPr>
        <p:txBody>
          <a:bodyPr>
            <a:noAutofit/>
          </a:bodyPr>
          <a:lstStyle/>
          <a:p>
            <a:pPr algn="ctr"/>
            <a:r>
              <a:rPr lang="en-US" sz="9600" b="1" u="sng" dirty="0"/>
              <a:t>Activity 24 – Recall Quiz</a:t>
            </a:r>
          </a:p>
        </p:txBody>
      </p:sp>
      <p:sp>
        <p:nvSpPr>
          <p:cNvPr id="3" name="Content Placeholder 2">
            <a:extLst>
              <a:ext uri="{FF2B5EF4-FFF2-40B4-BE49-F238E27FC236}">
                <a16:creationId xmlns:a16="http://schemas.microsoft.com/office/drawing/2014/main" id="{447E6CE1-4209-094E-83CE-6245DA90EBAD}"/>
              </a:ext>
            </a:extLst>
          </p:cNvPr>
          <p:cNvSpPr>
            <a:spLocks noGrp="1"/>
          </p:cNvSpPr>
          <p:nvPr>
            <p:ph idx="1"/>
          </p:nvPr>
        </p:nvSpPr>
        <p:spPr>
          <a:xfrm>
            <a:off x="152400" y="1813748"/>
            <a:ext cx="11887200" cy="5044251"/>
          </a:xfrm>
        </p:spPr>
        <p:txBody>
          <a:bodyPr>
            <a:normAutofit/>
          </a:bodyPr>
          <a:lstStyle/>
          <a:p>
            <a:pPr marL="742950" indent="-742950">
              <a:buAutoNum type="arabicPeriod"/>
            </a:pPr>
            <a:r>
              <a:rPr lang="en-US" sz="4000" dirty="0"/>
              <a:t>Name the Admiral leading the British Grand Fleet in 1914.</a:t>
            </a:r>
          </a:p>
          <a:p>
            <a:pPr marL="742950" indent="-742950">
              <a:buAutoNum type="arabicPeriod"/>
            </a:pPr>
            <a:r>
              <a:rPr lang="en-US" sz="4000" dirty="0"/>
              <a:t>When was the Battle of Heligoland Bight?</a:t>
            </a:r>
          </a:p>
          <a:p>
            <a:pPr marL="742950" indent="-742950">
              <a:buAutoNum type="arabicPeriod"/>
            </a:pPr>
            <a:r>
              <a:rPr lang="en-US" sz="4000" dirty="0"/>
              <a:t>Who was leading the German High Seas Fleet in 1914?</a:t>
            </a:r>
          </a:p>
          <a:p>
            <a:pPr marL="742950" indent="-742950">
              <a:buAutoNum type="arabicPeriod"/>
            </a:pPr>
            <a:r>
              <a:rPr lang="en-US" sz="4000" dirty="0"/>
              <a:t>Name 2 British towns shelled from the sea by the German Navy.</a:t>
            </a:r>
          </a:p>
          <a:p>
            <a:pPr marL="742950" indent="-742950">
              <a:buAutoNum type="arabicPeriod"/>
            </a:pPr>
            <a:r>
              <a:rPr lang="en-US" sz="4000" dirty="0"/>
              <a:t>Which Battle happened 31 May to 1 June 1916? </a:t>
            </a:r>
          </a:p>
          <a:p>
            <a:pPr marL="742950" indent="-742950">
              <a:buAutoNum type="arabicPeriod"/>
            </a:pPr>
            <a:endParaRPr lang="en-US" sz="4000" dirty="0"/>
          </a:p>
        </p:txBody>
      </p:sp>
    </p:spTree>
    <p:extLst>
      <p:ext uri="{BB962C8B-B14F-4D97-AF65-F5344CB8AC3E}">
        <p14:creationId xmlns:p14="http://schemas.microsoft.com/office/powerpoint/2010/main" val="962543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6974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F1C80-D9C1-5B42-AA33-7FB440604E9D}"/>
              </a:ext>
            </a:extLst>
          </p:cNvPr>
          <p:cNvSpPr>
            <a:spLocks noGrp="1"/>
          </p:cNvSpPr>
          <p:nvPr>
            <p:ph type="title"/>
          </p:nvPr>
        </p:nvSpPr>
        <p:spPr>
          <a:xfrm>
            <a:off x="152400" y="341679"/>
            <a:ext cx="11887200" cy="1325563"/>
          </a:xfrm>
        </p:spPr>
        <p:txBody>
          <a:bodyPr>
            <a:noAutofit/>
          </a:bodyPr>
          <a:lstStyle/>
          <a:p>
            <a:pPr algn="ctr"/>
            <a:r>
              <a:rPr lang="en-US" sz="9600" b="1" u="sng" dirty="0"/>
              <a:t>Activity 24 – Recall Quiz</a:t>
            </a:r>
          </a:p>
        </p:txBody>
      </p:sp>
      <p:sp>
        <p:nvSpPr>
          <p:cNvPr id="3" name="Content Placeholder 2">
            <a:extLst>
              <a:ext uri="{FF2B5EF4-FFF2-40B4-BE49-F238E27FC236}">
                <a16:creationId xmlns:a16="http://schemas.microsoft.com/office/drawing/2014/main" id="{447E6CE1-4209-094E-83CE-6245DA90EBAD}"/>
              </a:ext>
            </a:extLst>
          </p:cNvPr>
          <p:cNvSpPr>
            <a:spLocks noGrp="1"/>
          </p:cNvSpPr>
          <p:nvPr>
            <p:ph idx="1"/>
          </p:nvPr>
        </p:nvSpPr>
        <p:spPr>
          <a:xfrm>
            <a:off x="235527" y="1813750"/>
            <a:ext cx="11804073" cy="4555520"/>
          </a:xfrm>
        </p:spPr>
        <p:txBody>
          <a:bodyPr>
            <a:normAutofit/>
          </a:bodyPr>
          <a:lstStyle/>
          <a:p>
            <a:pPr marL="742950" indent="-742950">
              <a:buFont typeface="+mj-lt"/>
              <a:buAutoNum type="arabicPeriod" startAt="6"/>
            </a:pPr>
            <a:r>
              <a:rPr lang="en-US" sz="4000" dirty="0"/>
              <a:t>What was “unrestricted submarine warfare”?</a:t>
            </a:r>
          </a:p>
          <a:p>
            <a:pPr marL="742950" indent="-742950">
              <a:buFont typeface="+mj-lt"/>
              <a:buAutoNum type="arabicPeriod" startAt="6"/>
            </a:pPr>
            <a:r>
              <a:rPr lang="en-US" sz="4000" dirty="0"/>
              <a:t>Where &amp; when was the liner </a:t>
            </a:r>
            <a:r>
              <a:rPr lang="en-US" sz="4000" i="1" dirty="0"/>
              <a:t>Lusitania</a:t>
            </a:r>
            <a:r>
              <a:rPr lang="en-US" sz="4000" dirty="0"/>
              <a:t> sunk?</a:t>
            </a:r>
          </a:p>
          <a:p>
            <a:pPr marL="742950" indent="-742950">
              <a:buFont typeface="+mj-lt"/>
              <a:buAutoNum type="arabicPeriod" startAt="6"/>
            </a:pPr>
            <a:r>
              <a:rPr lang="en-US" sz="4000" dirty="0"/>
              <a:t>What does ANZAC stand for?</a:t>
            </a:r>
          </a:p>
          <a:p>
            <a:pPr marL="742950" indent="-742950">
              <a:buFont typeface="+mj-lt"/>
              <a:buAutoNum type="arabicPeriod" startAt="6"/>
            </a:pPr>
            <a:r>
              <a:rPr lang="en-US" sz="4000" dirty="0"/>
              <a:t>When did the invasion of the Gallipoli peninsula start and end?</a:t>
            </a:r>
          </a:p>
          <a:p>
            <a:pPr marL="742950" indent="-742950">
              <a:buFont typeface="+mj-lt"/>
              <a:buAutoNum type="arabicPeriod" startAt="6"/>
            </a:pPr>
            <a:r>
              <a:rPr lang="en-US" sz="4000" dirty="0"/>
              <a:t>Who was the British First Lord of the Admiralty during the Gallipoli campaign?</a:t>
            </a:r>
          </a:p>
        </p:txBody>
      </p:sp>
    </p:spTree>
    <p:extLst>
      <p:ext uri="{BB962C8B-B14F-4D97-AF65-F5344CB8AC3E}">
        <p14:creationId xmlns:p14="http://schemas.microsoft.com/office/powerpoint/2010/main" val="2904233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997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F1C80-D9C1-5B42-AA33-7FB440604E9D}"/>
              </a:ext>
            </a:extLst>
          </p:cNvPr>
          <p:cNvSpPr>
            <a:spLocks noGrp="1"/>
          </p:cNvSpPr>
          <p:nvPr>
            <p:ph type="title"/>
          </p:nvPr>
        </p:nvSpPr>
        <p:spPr>
          <a:xfrm>
            <a:off x="152400" y="341679"/>
            <a:ext cx="11887200" cy="1325563"/>
          </a:xfrm>
        </p:spPr>
        <p:txBody>
          <a:bodyPr>
            <a:noAutofit/>
          </a:bodyPr>
          <a:lstStyle/>
          <a:p>
            <a:pPr algn="ctr"/>
            <a:r>
              <a:rPr lang="en-US" sz="9600" b="1" u="sng" dirty="0"/>
              <a:t>Activity 25 – Explaining</a:t>
            </a:r>
          </a:p>
        </p:txBody>
      </p:sp>
      <p:sp>
        <p:nvSpPr>
          <p:cNvPr id="3" name="Content Placeholder 2">
            <a:extLst>
              <a:ext uri="{FF2B5EF4-FFF2-40B4-BE49-F238E27FC236}">
                <a16:creationId xmlns:a16="http://schemas.microsoft.com/office/drawing/2014/main" id="{447E6CE1-4209-094E-83CE-6245DA90EBAD}"/>
              </a:ext>
            </a:extLst>
          </p:cNvPr>
          <p:cNvSpPr>
            <a:spLocks noGrp="1"/>
          </p:cNvSpPr>
          <p:nvPr>
            <p:ph idx="1"/>
          </p:nvPr>
        </p:nvSpPr>
        <p:spPr>
          <a:xfrm>
            <a:off x="152400" y="1813749"/>
            <a:ext cx="11734800" cy="4943311"/>
          </a:xfrm>
        </p:spPr>
        <p:txBody>
          <a:bodyPr>
            <a:normAutofit/>
          </a:bodyPr>
          <a:lstStyle/>
          <a:p>
            <a:pPr marL="742950" indent="-742950">
              <a:buAutoNum type="arabicPeriod"/>
            </a:pPr>
            <a:r>
              <a:rPr lang="en-US" sz="4800" dirty="0"/>
              <a:t>Give </a:t>
            </a:r>
            <a:r>
              <a:rPr lang="en-US" sz="4800" b="1" dirty="0"/>
              <a:t>two</a:t>
            </a:r>
            <a:r>
              <a:rPr lang="en-US" sz="4800" dirty="0"/>
              <a:t> examples of British naval successes in the First World War.</a:t>
            </a:r>
          </a:p>
          <a:p>
            <a:pPr marL="742950" indent="-742950">
              <a:buAutoNum type="arabicPeriod"/>
            </a:pPr>
            <a:r>
              <a:rPr lang="en-US" sz="4800" dirty="0"/>
              <a:t>Why did a German U-boat sink the </a:t>
            </a:r>
            <a:r>
              <a:rPr lang="en-US" sz="4800" i="1" dirty="0"/>
              <a:t>Lusitania</a:t>
            </a:r>
            <a:r>
              <a:rPr lang="en-US" sz="4800" dirty="0"/>
              <a:t>?</a:t>
            </a:r>
          </a:p>
          <a:p>
            <a:pPr marL="742950" indent="-742950">
              <a:buAutoNum type="arabicPeriod"/>
            </a:pPr>
            <a:r>
              <a:rPr lang="en-US" sz="4800" dirty="0"/>
              <a:t>Identify </a:t>
            </a:r>
            <a:r>
              <a:rPr lang="en-US" sz="4800" b="1" dirty="0"/>
              <a:t>one</a:t>
            </a:r>
            <a:r>
              <a:rPr lang="en-US" sz="4800" dirty="0"/>
              <a:t> reason for the Gallipoli campaign, </a:t>
            </a:r>
            <a:r>
              <a:rPr lang="en-US" sz="4800" b="1" dirty="0"/>
              <a:t>one</a:t>
            </a:r>
            <a:r>
              <a:rPr lang="en-US" sz="4800" dirty="0"/>
              <a:t> event &amp; </a:t>
            </a:r>
            <a:r>
              <a:rPr lang="en-US" sz="4800" b="1" dirty="0"/>
              <a:t>one</a:t>
            </a:r>
            <a:r>
              <a:rPr lang="en-US" sz="4800" dirty="0"/>
              <a:t> consequence.</a:t>
            </a:r>
          </a:p>
        </p:txBody>
      </p:sp>
    </p:spTree>
    <p:extLst>
      <p:ext uri="{BB962C8B-B14F-4D97-AF65-F5344CB8AC3E}">
        <p14:creationId xmlns:p14="http://schemas.microsoft.com/office/powerpoint/2010/main" val="2000647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7325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F1C80-D9C1-5B42-AA33-7FB440604E9D}"/>
              </a:ext>
            </a:extLst>
          </p:cNvPr>
          <p:cNvSpPr>
            <a:spLocks noGrp="1"/>
          </p:cNvSpPr>
          <p:nvPr>
            <p:ph type="title"/>
          </p:nvPr>
        </p:nvSpPr>
        <p:spPr>
          <a:xfrm>
            <a:off x="152400" y="341679"/>
            <a:ext cx="11887200" cy="1325563"/>
          </a:xfrm>
        </p:spPr>
        <p:txBody>
          <a:bodyPr>
            <a:noAutofit/>
          </a:bodyPr>
          <a:lstStyle/>
          <a:p>
            <a:pPr algn="ctr"/>
            <a:r>
              <a:rPr lang="en-US" sz="9600" b="1" u="sng" dirty="0"/>
              <a:t>Activity 26 – Challenge</a:t>
            </a:r>
          </a:p>
        </p:txBody>
      </p:sp>
      <p:sp>
        <p:nvSpPr>
          <p:cNvPr id="3" name="Content Placeholder 2">
            <a:extLst>
              <a:ext uri="{FF2B5EF4-FFF2-40B4-BE49-F238E27FC236}">
                <a16:creationId xmlns:a16="http://schemas.microsoft.com/office/drawing/2014/main" id="{447E6CE1-4209-094E-83CE-6245DA90EBAD}"/>
              </a:ext>
            </a:extLst>
          </p:cNvPr>
          <p:cNvSpPr>
            <a:spLocks noGrp="1"/>
          </p:cNvSpPr>
          <p:nvPr>
            <p:ph idx="1"/>
          </p:nvPr>
        </p:nvSpPr>
        <p:spPr>
          <a:xfrm>
            <a:off x="152400" y="1825624"/>
            <a:ext cx="11712498" cy="5032376"/>
          </a:xfrm>
        </p:spPr>
        <p:txBody>
          <a:bodyPr>
            <a:noAutofit/>
          </a:bodyPr>
          <a:lstStyle/>
          <a:p>
            <a:pPr marL="742950" indent="-742950">
              <a:buAutoNum type="arabicPeriod"/>
            </a:pPr>
            <a:r>
              <a:rPr lang="en-US" sz="4200" dirty="0"/>
              <a:t>If both the Germans &amp; the British thought they had such great navies, why was there only one major sea-battle in WW1?</a:t>
            </a:r>
          </a:p>
          <a:p>
            <a:pPr marL="742950" indent="-742950">
              <a:buAutoNum type="arabicPeriod"/>
            </a:pPr>
            <a:r>
              <a:rPr lang="en-US" sz="4200" dirty="0"/>
              <a:t>Why were U-boats, in the end, unsuccessful in the battle of the Atlantic?</a:t>
            </a:r>
          </a:p>
          <a:p>
            <a:pPr marL="742950" indent="-742950">
              <a:buAutoNum type="arabicPeriod"/>
            </a:pPr>
            <a:r>
              <a:rPr lang="en-US" sz="4200" dirty="0"/>
              <a:t>To what extent was the failure of the Gallipoli campaign due to poor planning or </a:t>
            </a:r>
            <a:r>
              <a:rPr lang="en-US" sz="4200"/>
              <a:t>problems in </a:t>
            </a:r>
            <a:r>
              <a:rPr lang="en-US" sz="4200" dirty="0"/>
              <a:t>carrying out the plans?</a:t>
            </a:r>
          </a:p>
        </p:txBody>
      </p:sp>
    </p:spTree>
    <p:extLst>
      <p:ext uri="{BB962C8B-B14F-4D97-AF65-F5344CB8AC3E}">
        <p14:creationId xmlns:p14="http://schemas.microsoft.com/office/powerpoint/2010/main" val="1098211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D0E2B-22FA-B144-B418-9C8B126E9406}"/>
              </a:ext>
            </a:extLst>
          </p:cNvPr>
          <p:cNvSpPr>
            <a:spLocks noGrp="1"/>
          </p:cNvSpPr>
          <p:nvPr>
            <p:ph type="ctrTitle"/>
          </p:nvPr>
        </p:nvSpPr>
        <p:spPr>
          <a:xfrm>
            <a:off x="1524000" y="532525"/>
            <a:ext cx="9144000" cy="2387600"/>
          </a:xfrm>
        </p:spPr>
        <p:txBody>
          <a:bodyPr>
            <a:normAutofit/>
          </a:bodyPr>
          <a:lstStyle/>
          <a:p>
            <a:r>
              <a:rPr lang="en-US" sz="8000" b="1" dirty="0"/>
              <a:t>Edexcel IGCSE History</a:t>
            </a:r>
            <a:br>
              <a:rPr lang="en-US" sz="8000" b="1" dirty="0"/>
            </a:br>
            <a:r>
              <a:rPr lang="en-US" sz="8000" b="1" dirty="0"/>
              <a:t>P2: Breadth Study A1</a:t>
            </a:r>
          </a:p>
        </p:txBody>
      </p:sp>
      <p:sp>
        <p:nvSpPr>
          <p:cNvPr id="3" name="Subtitle 2">
            <a:extLst>
              <a:ext uri="{FF2B5EF4-FFF2-40B4-BE49-F238E27FC236}">
                <a16:creationId xmlns:a16="http://schemas.microsoft.com/office/drawing/2014/main" id="{131ED3F2-BBC7-9F40-B942-F2CBD4778B09}"/>
              </a:ext>
            </a:extLst>
          </p:cNvPr>
          <p:cNvSpPr>
            <a:spLocks noGrp="1"/>
          </p:cNvSpPr>
          <p:nvPr>
            <p:ph type="subTitle" idx="1"/>
          </p:nvPr>
        </p:nvSpPr>
        <p:spPr>
          <a:xfrm>
            <a:off x="966951" y="3150093"/>
            <a:ext cx="10258097" cy="2977438"/>
          </a:xfrm>
        </p:spPr>
        <p:txBody>
          <a:bodyPr>
            <a:noAutofit/>
          </a:bodyPr>
          <a:lstStyle/>
          <a:p>
            <a:r>
              <a:rPr lang="en-US" sz="6000" dirty="0">
                <a:solidFill>
                  <a:srgbClr val="FF0000"/>
                </a:solidFill>
              </a:rPr>
              <a:t>The Origins &amp; Course of WW1, </a:t>
            </a:r>
          </a:p>
          <a:p>
            <a:r>
              <a:rPr lang="en-US" sz="6000" dirty="0">
                <a:solidFill>
                  <a:srgbClr val="FF0000"/>
                </a:solidFill>
              </a:rPr>
              <a:t>1905-1918</a:t>
            </a:r>
            <a:endParaRPr lang="en-US" sz="1000" dirty="0">
              <a:solidFill>
                <a:srgbClr val="FF0000"/>
              </a:solidFill>
            </a:endParaRPr>
          </a:p>
          <a:p>
            <a:r>
              <a:rPr lang="en-US" sz="4000" b="1" dirty="0">
                <a:solidFill>
                  <a:srgbClr val="0070C0"/>
                </a:solidFill>
              </a:rPr>
              <a:t>4.3 The Gallipoli Campaign</a:t>
            </a:r>
          </a:p>
        </p:txBody>
      </p:sp>
    </p:spTree>
    <p:extLst>
      <p:ext uri="{BB962C8B-B14F-4D97-AF65-F5344CB8AC3E}">
        <p14:creationId xmlns:p14="http://schemas.microsoft.com/office/powerpoint/2010/main" val="3092689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119667" y="154108"/>
            <a:ext cx="11469189" cy="1325563"/>
          </a:xfrm>
        </p:spPr>
        <p:txBody>
          <a:bodyPr/>
          <a:lstStyle/>
          <a:p>
            <a:r>
              <a:rPr lang="en-US" b="1" dirty="0">
                <a:solidFill>
                  <a:srgbClr val="00B050"/>
                </a:solidFill>
              </a:rPr>
              <a:t>(c) </a:t>
            </a:r>
            <a:r>
              <a:rPr lang="en-US" b="1" u="sng" dirty="0">
                <a:solidFill>
                  <a:srgbClr val="00B050"/>
                </a:solidFill>
              </a:rPr>
              <a:t>The Gallipoli Campaign</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340315" y="1242624"/>
            <a:ext cx="6309867" cy="5461267"/>
          </a:xfrm>
        </p:spPr>
        <p:txBody>
          <a:bodyPr>
            <a:noAutofit/>
          </a:bodyPr>
          <a:lstStyle/>
          <a:p>
            <a:pPr marL="0" indent="0">
              <a:buNone/>
            </a:pPr>
            <a:r>
              <a:rPr lang="en-US" b="1" dirty="0">
                <a:solidFill>
                  <a:srgbClr val="FF0000"/>
                </a:solidFill>
              </a:rPr>
              <a:t>In October 1914, the Ottoman Empire (TURKEY) joined the war on the side of Germany &amp; Austria-Hungary. </a:t>
            </a:r>
            <a:r>
              <a:rPr lang="en-US" dirty="0"/>
              <a:t>This meant a serious problem for the Allies. The Turks controlled the DARDANELLES – a narrow strait of water leading to the Black Sea. </a:t>
            </a:r>
            <a:r>
              <a:rPr lang="en-US" b="1" dirty="0"/>
              <a:t>Food &amp; Arms to Russia could be cut off by whoever controlled the Dardanelles and, worse still, Russian Ships moored in the Black Sea were trapped there. </a:t>
            </a:r>
            <a:r>
              <a:rPr lang="en-US" dirty="0"/>
              <a:t>Desperate for help, Russia was being attacked by Germany &amp; Austria-Hungary while Russia’s Allies (Britain &amp; France) were at ‘Stalemate’ on the Western Front.</a:t>
            </a:r>
          </a:p>
        </p:txBody>
      </p:sp>
      <p:pic>
        <p:nvPicPr>
          <p:cNvPr id="4" name="Picture 3">
            <a:extLst>
              <a:ext uri="{FF2B5EF4-FFF2-40B4-BE49-F238E27FC236}">
                <a16:creationId xmlns:a16="http://schemas.microsoft.com/office/drawing/2014/main" id="{56E96CDC-BE62-DB40-B7E6-B41D403D62D6}"/>
              </a:ext>
            </a:extLst>
          </p:cNvPr>
          <p:cNvPicPr>
            <a:picLocks noChangeAspect="1"/>
          </p:cNvPicPr>
          <p:nvPr/>
        </p:nvPicPr>
        <p:blipFill>
          <a:blip r:embed="rId2"/>
          <a:stretch>
            <a:fillRect/>
          </a:stretch>
        </p:blipFill>
        <p:spPr>
          <a:xfrm>
            <a:off x="6650181" y="1242623"/>
            <a:ext cx="5289619" cy="5461267"/>
          </a:xfrm>
          <a:prstGeom prst="rect">
            <a:avLst/>
          </a:prstGeom>
        </p:spPr>
      </p:pic>
    </p:spTree>
    <p:extLst>
      <p:ext uri="{BB962C8B-B14F-4D97-AF65-F5344CB8AC3E}">
        <p14:creationId xmlns:p14="http://schemas.microsoft.com/office/powerpoint/2010/main" val="3360965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119667" y="154108"/>
            <a:ext cx="11469189" cy="1325563"/>
          </a:xfrm>
        </p:spPr>
        <p:txBody>
          <a:bodyPr/>
          <a:lstStyle/>
          <a:p>
            <a:r>
              <a:rPr lang="en-US" b="1" dirty="0">
                <a:solidFill>
                  <a:srgbClr val="00B050"/>
                </a:solidFill>
              </a:rPr>
              <a:t>(c)</a:t>
            </a:r>
            <a:r>
              <a:rPr lang="en-US" b="1" u="sng" dirty="0">
                <a:solidFill>
                  <a:srgbClr val="00B050"/>
                </a:solidFill>
              </a:rPr>
              <a:t> The Gallipoli Campaign</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5557722" y="1326472"/>
            <a:ext cx="6246351" cy="5359596"/>
          </a:xfrm>
        </p:spPr>
        <p:txBody>
          <a:bodyPr>
            <a:noAutofit/>
          </a:bodyPr>
          <a:lstStyle/>
          <a:p>
            <a:pPr marL="0" indent="0">
              <a:buNone/>
            </a:pPr>
            <a:r>
              <a:rPr lang="en-US" b="1" dirty="0">
                <a:solidFill>
                  <a:srgbClr val="FF0000"/>
                </a:solidFill>
              </a:rPr>
              <a:t>WINSTON CHURCHILL</a:t>
            </a:r>
            <a:r>
              <a:rPr lang="en-US" b="1" dirty="0"/>
              <a:t>, the British First Lord of the Admiralty, devised a plan that would move enemy forces away from Russia &amp; open the Dardanelles to British &amp; French shipping. Churchill’s Plan was straightforward – </a:t>
            </a:r>
            <a:r>
              <a:rPr lang="en-US" b="1" dirty="0">
                <a:solidFill>
                  <a:srgbClr val="FF0000"/>
                </a:solidFill>
              </a:rPr>
              <a:t>a huge naval bombardment would knock out the Turkish forts on the Gallipoli peninsula that were guarding the Dardanelles; this weakening up of defenses would enable ground troops to move in &amp; clear the way for British &amp; French shipping; </a:t>
            </a:r>
            <a:r>
              <a:rPr lang="en-US" b="1" dirty="0"/>
              <a:t>thus, enabling Allied ships to provide much needed food &amp; arms to Russia.</a:t>
            </a:r>
          </a:p>
        </p:txBody>
      </p:sp>
      <p:pic>
        <p:nvPicPr>
          <p:cNvPr id="4" name="Picture 3">
            <a:extLst>
              <a:ext uri="{FF2B5EF4-FFF2-40B4-BE49-F238E27FC236}">
                <a16:creationId xmlns:a16="http://schemas.microsoft.com/office/drawing/2014/main" id="{79379E37-CAC3-4C42-9534-63540915D82E}"/>
              </a:ext>
            </a:extLst>
          </p:cNvPr>
          <p:cNvPicPr>
            <a:picLocks noChangeAspect="1"/>
          </p:cNvPicPr>
          <p:nvPr/>
        </p:nvPicPr>
        <p:blipFill rotWithShape="1">
          <a:blip r:embed="rId2"/>
          <a:srcRect t="11429" b="5801"/>
          <a:stretch/>
        </p:blipFill>
        <p:spPr>
          <a:xfrm>
            <a:off x="235080" y="1326472"/>
            <a:ext cx="5207229" cy="5377420"/>
          </a:xfrm>
          <a:prstGeom prst="rect">
            <a:avLst/>
          </a:prstGeom>
        </p:spPr>
      </p:pic>
    </p:spTree>
    <p:extLst>
      <p:ext uri="{BB962C8B-B14F-4D97-AF65-F5344CB8AC3E}">
        <p14:creationId xmlns:p14="http://schemas.microsoft.com/office/powerpoint/2010/main" val="289811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119667" y="154108"/>
            <a:ext cx="11469189" cy="1325563"/>
          </a:xfrm>
        </p:spPr>
        <p:txBody>
          <a:bodyPr/>
          <a:lstStyle/>
          <a:p>
            <a:r>
              <a:rPr lang="en-US" b="1" dirty="0">
                <a:solidFill>
                  <a:srgbClr val="00B050"/>
                </a:solidFill>
              </a:rPr>
              <a:t>(c) </a:t>
            </a:r>
            <a:r>
              <a:rPr lang="en-US" b="1" u="sng" dirty="0">
                <a:solidFill>
                  <a:srgbClr val="00B050"/>
                </a:solidFill>
              </a:rPr>
              <a:t>The Gallipoli Campaign</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340314" y="1242624"/>
            <a:ext cx="6309867" cy="5461267"/>
          </a:xfrm>
        </p:spPr>
        <p:txBody>
          <a:bodyPr>
            <a:noAutofit/>
          </a:bodyPr>
          <a:lstStyle/>
          <a:p>
            <a:pPr marL="0" indent="0">
              <a:buNone/>
            </a:pPr>
            <a:r>
              <a:rPr lang="en-US" b="1" dirty="0"/>
              <a:t>CHURCHILL’S PLAN</a:t>
            </a:r>
          </a:p>
          <a:p>
            <a:r>
              <a:rPr lang="en-US" dirty="0"/>
              <a:t>Allied troops attack Turkey at the entrance to the </a:t>
            </a:r>
            <a:r>
              <a:rPr lang="en-US" dirty="0" err="1"/>
              <a:t>Daranelles</a:t>
            </a:r>
            <a:r>
              <a:rPr lang="en-US" dirty="0"/>
              <a:t>.</a:t>
            </a:r>
          </a:p>
          <a:p>
            <a:r>
              <a:rPr lang="en-US" dirty="0"/>
              <a:t>Allied invasion draws the German &amp; Austro-Hungarian troops away from Russia to defend Turkey.</a:t>
            </a:r>
          </a:p>
          <a:p>
            <a:r>
              <a:rPr lang="en-US" dirty="0"/>
              <a:t>Allies win control of Gallipoli peninsula.</a:t>
            </a:r>
          </a:p>
          <a:p>
            <a:r>
              <a:rPr lang="en-US" dirty="0"/>
              <a:t>Allies clear the Dardanelles of mines &amp; open the straits for Allied shipping.</a:t>
            </a:r>
          </a:p>
          <a:p>
            <a:r>
              <a:rPr lang="en-US" dirty="0"/>
              <a:t>Allied forces attack the Turkish capital, Constantinople.</a:t>
            </a:r>
          </a:p>
          <a:p>
            <a:r>
              <a:rPr lang="en-US" dirty="0"/>
              <a:t>Constantinople falls &amp; Turkey leaves war.</a:t>
            </a:r>
          </a:p>
        </p:txBody>
      </p:sp>
      <p:pic>
        <p:nvPicPr>
          <p:cNvPr id="4" name="Picture 3">
            <a:extLst>
              <a:ext uri="{FF2B5EF4-FFF2-40B4-BE49-F238E27FC236}">
                <a16:creationId xmlns:a16="http://schemas.microsoft.com/office/drawing/2014/main" id="{56E96CDC-BE62-DB40-B7E6-B41D403D62D6}"/>
              </a:ext>
            </a:extLst>
          </p:cNvPr>
          <p:cNvPicPr>
            <a:picLocks noChangeAspect="1"/>
          </p:cNvPicPr>
          <p:nvPr/>
        </p:nvPicPr>
        <p:blipFill>
          <a:blip r:embed="rId2"/>
          <a:stretch>
            <a:fillRect/>
          </a:stretch>
        </p:blipFill>
        <p:spPr>
          <a:xfrm>
            <a:off x="6650182" y="1242624"/>
            <a:ext cx="5422152" cy="5461267"/>
          </a:xfrm>
          <a:prstGeom prst="rect">
            <a:avLst/>
          </a:prstGeom>
        </p:spPr>
      </p:pic>
    </p:spTree>
    <p:extLst>
      <p:ext uri="{BB962C8B-B14F-4D97-AF65-F5344CB8AC3E}">
        <p14:creationId xmlns:p14="http://schemas.microsoft.com/office/powerpoint/2010/main" val="2843971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119667" y="154108"/>
            <a:ext cx="11469189" cy="1325563"/>
          </a:xfrm>
        </p:spPr>
        <p:txBody>
          <a:bodyPr/>
          <a:lstStyle/>
          <a:p>
            <a:r>
              <a:rPr lang="en-US" b="1" dirty="0">
                <a:solidFill>
                  <a:srgbClr val="00B050"/>
                </a:solidFill>
              </a:rPr>
              <a:t>(c)</a:t>
            </a:r>
            <a:r>
              <a:rPr lang="en-US" b="1" u="sng" dirty="0">
                <a:solidFill>
                  <a:srgbClr val="00B050"/>
                </a:solidFill>
              </a:rPr>
              <a:t> The Gallipoli Campaign</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5305071" y="1352607"/>
            <a:ext cx="6767262" cy="5359596"/>
          </a:xfrm>
        </p:spPr>
        <p:txBody>
          <a:bodyPr>
            <a:noAutofit/>
          </a:bodyPr>
          <a:lstStyle/>
          <a:p>
            <a:pPr marL="0" indent="0">
              <a:buNone/>
            </a:pPr>
            <a:r>
              <a:rPr lang="en-US" b="1" dirty="0">
                <a:solidFill>
                  <a:srgbClr val="FF0000"/>
                </a:solidFill>
              </a:rPr>
              <a:t>Churchill’s Plan was bold &amp; simple.</a:t>
            </a:r>
          </a:p>
          <a:p>
            <a:pPr marL="0" indent="0">
              <a:buNone/>
            </a:pPr>
            <a:r>
              <a:rPr lang="en-US" b="1" dirty="0">
                <a:solidFill>
                  <a:srgbClr val="7030A0"/>
                </a:solidFill>
              </a:rPr>
              <a:t>If it succeeded</a:t>
            </a:r>
            <a:r>
              <a:rPr lang="en-US" b="1" dirty="0"/>
              <a:t>, there was a very strong chance that neural countries, like BULGARIA + GREECE, would join the war on the Allied side. They would be attracted by the Allied military superiority &amp; want to be on the winning side. The addition of Bulgaria &amp; Greece would overwhelm Austria-Hungary and, possibly, force them out of the war so that Germany was left alone to fight + lose.</a:t>
            </a:r>
          </a:p>
          <a:p>
            <a:pPr marL="0" indent="0">
              <a:buNone/>
            </a:pPr>
            <a:r>
              <a:rPr lang="en-US" b="1" dirty="0">
                <a:solidFill>
                  <a:srgbClr val="7030A0"/>
                </a:solidFill>
              </a:rPr>
              <a:t>If it failed</a:t>
            </a:r>
            <a:r>
              <a:rPr lang="en-US" b="1" dirty="0"/>
              <a:t>, however, thousands of Allied lives would be lost with nothing gained at all.</a:t>
            </a:r>
          </a:p>
        </p:txBody>
      </p:sp>
      <p:pic>
        <p:nvPicPr>
          <p:cNvPr id="4" name="Picture 3">
            <a:extLst>
              <a:ext uri="{FF2B5EF4-FFF2-40B4-BE49-F238E27FC236}">
                <a16:creationId xmlns:a16="http://schemas.microsoft.com/office/drawing/2014/main" id="{79379E37-CAC3-4C42-9534-63540915D82E}"/>
              </a:ext>
            </a:extLst>
          </p:cNvPr>
          <p:cNvPicPr>
            <a:picLocks noChangeAspect="1"/>
          </p:cNvPicPr>
          <p:nvPr/>
        </p:nvPicPr>
        <p:blipFill rotWithShape="1">
          <a:blip r:embed="rId2"/>
          <a:srcRect t="11429" b="5801"/>
          <a:stretch/>
        </p:blipFill>
        <p:spPr>
          <a:xfrm>
            <a:off x="235080" y="1326472"/>
            <a:ext cx="5069991" cy="5377420"/>
          </a:xfrm>
          <a:prstGeom prst="rect">
            <a:avLst/>
          </a:prstGeom>
        </p:spPr>
      </p:pic>
    </p:spTree>
    <p:extLst>
      <p:ext uri="{BB962C8B-B14F-4D97-AF65-F5344CB8AC3E}">
        <p14:creationId xmlns:p14="http://schemas.microsoft.com/office/powerpoint/2010/main" val="2331738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119667" y="154108"/>
            <a:ext cx="11469189" cy="1325563"/>
          </a:xfrm>
        </p:spPr>
        <p:txBody>
          <a:bodyPr/>
          <a:lstStyle/>
          <a:p>
            <a:r>
              <a:rPr lang="en-US" b="1" dirty="0">
                <a:solidFill>
                  <a:srgbClr val="00B050"/>
                </a:solidFill>
              </a:rPr>
              <a:t>(c) </a:t>
            </a:r>
            <a:r>
              <a:rPr lang="en-US" b="1" u="sng" dirty="0">
                <a:solidFill>
                  <a:srgbClr val="00B050"/>
                </a:solidFill>
              </a:rPr>
              <a:t>The Gallipoli Campaign</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340314" y="1242624"/>
            <a:ext cx="6309867" cy="5461267"/>
          </a:xfrm>
        </p:spPr>
        <p:txBody>
          <a:bodyPr>
            <a:noAutofit/>
          </a:bodyPr>
          <a:lstStyle/>
          <a:p>
            <a:pPr marL="0" indent="0">
              <a:buNone/>
            </a:pPr>
            <a:r>
              <a:rPr lang="en-US" b="1" dirty="0"/>
              <a:t>CHURCHILL’S PLAN IN ACTION</a:t>
            </a:r>
          </a:p>
          <a:p>
            <a:r>
              <a:rPr lang="en-US" b="1" dirty="0">
                <a:solidFill>
                  <a:srgbClr val="FF0000"/>
                </a:solidFill>
              </a:rPr>
              <a:t>19</a:t>
            </a:r>
            <a:r>
              <a:rPr lang="en-US" b="1" baseline="30000" dirty="0">
                <a:solidFill>
                  <a:srgbClr val="FF0000"/>
                </a:solidFill>
              </a:rPr>
              <a:t>th</a:t>
            </a:r>
            <a:r>
              <a:rPr lang="en-US" b="1" dirty="0">
                <a:solidFill>
                  <a:srgbClr val="FF0000"/>
                </a:solidFill>
              </a:rPr>
              <a:t> February 1915 </a:t>
            </a:r>
            <a:r>
              <a:rPr lang="en-US" dirty="0"/>
              <a:t>– An Anglo-French naval force bombarded Turkish guns on the coast, destroying some forts.</a:t>
            </a:r>
          </a:p>
          <a:p>
            <a:r>
              <a:rPr lang="en-US" b="1" dirty="0">
                <a:solidFill>
                  <a:srgbClr val="FF0000"/>
                </a:solidFill>
              </a:rPr>
              <a:t>18</a:t>
            </a:r>
            <a:r>
              <a:rPr lang="en-US" b="1" baseline="30000" dirty="0">
                <a:solidFill>
                  <a:srgbClr val="FF0000"/>
                </a:solidFill>
              </a:rPr>
              <a:t>th</a:t>
            </a:r>
            <a:r>
              <a:rPr lang="en-US" b="1" dirty="0">
                <a:solidFill>
                  <a:srgbClr val="FF0000"/>
                </a:solidFill>
              </a:rPr>
              <a:t> March 1915 </a:t>
            </a:r>
            <a:r>
              <a:rPr lang="en-US" dirty="0"/>
              <a:t>– Main attack launched with 18 Battleships, supported by Cruisers &amp; Destroyers, forcing their wat through the Dardanelles. 3 Battleships were blown up by mines, 300 sailors drowned &amp; the rest of the Fleet rapidly retreated. The plan then evolved to be an Allied landing on the coast, to capture forts guarding the Dardanelles.</a:t>
            </a:r>
          </a:p>
        </p:txBody>
      </p:sp>
      <p:pic>
        <p:nvPicPr>
          <p:cNvPr id="4" name="Picture 3">
            <a:extLst>
              <a:ext uri="{FF2B5EF4-FFF2-40B4-BE49-F238E27FC236}">
                <a16:creationId xmlns:a16="http://schemas.microsoft.com/office/drawing/2014/main" id="{56E96CDC-BE62-DB40-B7E6-B41D403D62D6}"/>
              </a:ext>
            </a:extLst>
          </p:cNvPr>
          <p:cNvPicPr>
            <a:picLocks noChangeAspect="1"/>
          </p:cNvPicPr>
          <p:nvPr/>
        </p:nvPicPr>
        <p:blipFill>
          <a:blip r:embed="rId2"/>
          <a:stretch>
            <a:fillRect/>
          </a:stretch>
        </p:blipFill>
        <p:spPr>
          <a:xfrm>
            <a:off x="6650182" y="1242624"/>
            <a:ext cx="5422152" cy="5461267"/>
          </a:xfrm>
          <a:prstGeom prst="rect">
            <a:avLst/>
          </a:prstGeom>
        </p:spPr>
      </p:pic>
    </p:spTree>
    <p:extLst>
      <p:ext uri="{BB962C8B-B14F-4D97-AF65-F5344CB8AC3E}">
        <p14:creationId xmlns:p14="http://schemas.microsoft.com/office/powerpoint/2010/main" val="3131495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119667" y="154108"/>
            <a:ext cx="11469189" cy="1325563"/>
          </a:xfrm>
        </p:spPr>
        <p:txBody>
          <a:bodyPr/>
          <a:lstStyle/>
          <a:p>
            <a:r>
              <a:rPr lang="en-US" b="1" dirty="0">
                <a:solidFill>
                  <a:srgbClr val="00B050"/>
                </a:solidFill>
              </a:rPr>
              <a:t>(c) </a:t>
            </a:r>
            <a:r>
              <a:rPr lang="en-US" b="1" u="sng" dirty="0">
                <a:solidFill>
                  <a:srgbClr val="00B050"/>
                </a:solidFill>
              </a:rPr>
              <a:t>The Gallipoli Campaign</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340314" y="1242624"/>
            <a:ext cx="5977359" cy="5461267"/>
          </a:xfrm>
        </p:spPr>
        <p:txBody>
          <a:bodyPr>
            <a:noAutofit/>
          </a:bodyPr>
          <a:lstStyle/>
          <a:p>
            <a:pPr marL="0" indent="0">
              <a:buNone/>
            </a:pPr>
            <a:r>
              <a:rPr lang="en-US" b="1" dirty="0"/>
              <a:t>CHURCHILL’S PLAN IN ACTION</a:t>
            </a:r>
          </a:p>
          <a:p>
            <a:r>
              <a:rPr lang="en-US" b="1" dirty="0">
                <a:solidFill>
                  <a:srgbClr val="FF0000"/>
                </a:solidFill>
              </a:rPr>
              <a:t>25</a:t>
            </a:r>
            <a:r>
              <a:rPr lang="en-US" b="1" baseline="30000" dirty="0">
                <a:solidFill>
                  <a:srgbClr val="FF0000"/>
                </a:solidFill>
              </a:rPr>
              <a:t>th</a:t>
            </a:r>
            <a:r>
              <a:rPr lang="en-US" b="1" dirty="0">
                <a:solidFill>
                  <a:srgbClr val="FF0000"/>
                </a:solidFill>
              </a:rPr>
              <a:t> April 1915 – </a:t>
            </a:r>
            <a:r>
              <a:rPr lang="en-US" dirty="0"/>
              <a:t>Allied troops, mainly British &amp; ANZAC (Australia &amp; New Zealand Army Corps) commanded by General Ian Hamilton invaded the Gallipoli peninsula … despite:</a:t>
            </a:r>
          </a:p>
          <a:p>
            <a:pPr lvl="1"/>
            <a:r>
              <a:rPr lang="en-US" b="1" dirty="0"/>
              <a:t>Many troops had no experience of landing on enemy beaches</a:t>
            </a:r>
          </a:p>
          <a:p>
            <a:pPr lvl="1"/>
            <a:r>
              <a:rPr lang="en-US" b="1" dirty="0"/>
              <a:t>Most of the Turkish beaches had steep cliffs to climb up</a:t>
            </a:r>
          </a:p>
          <a:p>
            <a:pPr lvl="1"/>
            <a:r>
              <a:rPr lang="en-US" b="1" dirty="0"/>
              <a:t>Hamilton’s maps were out-of-date, so of little practical use to the landing troops</a:t>
            </a:r>
          </a:p>
          <a:p>
            <a:pPr lvl="1"/>
            <a:r>
              <a:rPr lang="en-US" b="1" dirty="0"/>
              <a:t>The plan had been leaked to the Turks, so they were expecting every action!</a:t>
            </a:r>
          </a:p>
        </p:txBody>
      </p:sp>
      <p:pic>
        <p:nvPicPr>
          <p:cNvPr id="5" name="Picture 4">
            <a:extLst>
              <a:ext uri="{FF2B5EF4-FFF2-40B4-BE49-F238E27FC236}">
                <a16:creationId xmlns:a16="http://schemas.microsoft.com/office/drawing/2014/main" id="{6CF410AA-4F8E-6D4D-9140-0A566107EB7E}"/>
              </a:ext>
            </a:extLst>
          </p:cNvPr>
          <p:cNvPicPr>
            <a:picLocks noChangeAspect="1"/>
          </p:cNvPicPr>
          <p:nvPr/>
        </p:nvPicPr>
        <p:blipFill>
          <a:blip r:embed="rId2"/>
          <a:stretch>
            <a:fillRect/>
          </a:stretch>
        </p:blipFill>
        <p:spPr>
          <a:xfrm>
            <a:off x="6424551" y="154109"/>
            <a:ext cx="5647782" cy="6448572"/>
          </a:xfrm>
          <a:prstGeom prst="rect">
            <a:avLst/>
          </a:prstGeom>
        </p:spPr>
      </p:pic>
    </p:spTree>
    <p:extLst>
      <p:ext uri="{BB962C8B-B14F-4D97-AF65-F5344CB8AC3E}">
        <p14:creationId xmlns:p14="http://schemas.microsoft.com/office/powerpoint/2010/main" val="13960455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3660</TotalTime>
  <Words>1625</Words>
  <Application>Microsoft Macintosh PowerPoint</Application>
  <PresentationFormat>Widescreen</PresentationFormat>
  <Paragraphs>93</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Edexcel IGCSE History P2: Breadth Study A1</vt:lpstr>
      <vt:lpstr>PowerPoint Presentation</vt:lpstr>
      <vt:lpstr>Edexcel IGCSE History P2: Breadth Study A1</vt:lpstr>
      <vt:lpstr>(c) The Gallipoli Campaign</vt:lpstr>
      <vt:lpstr>(c) The Gallipoli Campaign</vt:lpstr>
      <vt:lpstr>(c) The Gallipoli Campaign</vt:lpstr>
      <vt:lpstr>(c) The Gallipoli Campaign</vt:lpstr>
      <vt:lpstr>(c) The Gallipoli Campaign</vt:lpstr>
      <vt:lpstr>(c) The Gallipoli Campaign</vt:lpstr>
      <vt:lpstr>(c) The Gallipoli Campaign</vt:lpstr>
      <vt:lpstr>PowerPoint Presentation</vt:lpstr>
      <vt:lpstr>(c) The Gallipoli Campaign</vt:lpstr>
      <vt:lpstr>(c) The Gallipoli Campaign</vt:lpstr>
      <vt:lpstr>PowerPoint Presentation</vt:lpstr>
      <vt:lpstr>PowerPoint Presentation</vt:lpstr>
      <vt:lpstr>PowerPoint Presentation</vt:lpstr>
      <vt:lpstr>PowerPoint Presentation</vt:lpstr>
      <vt:lpstr>(c) The Gallipoli Campaign</vt:lpstr>
      <vt:lpstr>(c) The Gallipoli Campaign</vt:lpstr>
      <vt:lpstr>(c) The Gallipoli Campaign</vt:lpstr>
      <vt:lpstr>(c) The Gallipoli Campaign</vt:lpstr>
      <vt:lpstr>PowerPoint Presentation</vt:lpstr>
      <vt:lpstr>Activity 24 – Recall Quiz</vt:lpstr>
      <vt:lpstr>PowerPoint Presentation</vt:lpstr>
      <vt:lpstr>Activity 24 – Recall Quiz</vt:lpstr>
      <vt:lpstr>PowerPoint Presentation</vt:lpstr>
      <vt:lpstr>Activity 25 – Explaining</vt:lpstr>
      <vt:lpstr>PowerPoint Presentation</vt:lpstr>
      <vt:lpstr>Activity 26 – Challenge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Edexcel IGCSE History Investigation A1</dc:title>
  <dc:creator>Chris Skerry</dc:creator>
  <cp:lastModifiedBy>Chris Skerry</cp:lastModifiedBy>
  <cp:revision>58</cp:revision>
  <dcterms:created xsi:type="dcterms:W3CDTF">2021-05-05T18:42:06Z</dcterms:created>
  <dcterms:modified xsi:type="dcterms:W3CDTF">2022-03-30T14:19:51Z</dcterms:modified>
</cp:coreProperties>
</file>