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9" r:id="rId3"/>
    <p:sldId id="258" r:id="rId4"/>
    <p:sldId id="264" r:id="rId5"/>
    <p:sldId id="310" r:id="rId6"/>
    <p:sldId id="508" r:id="rId7"/>
    <p:sldId id="507" r:id="rId8"/>
    <p:sldId id="509" r:id="rId9"/>
    <p:sldId id="510" r:id="rId10"/>
    <p:sldId id="511" r:id="rId11"/>
    <p:sldId id="512" r:id="rId12"/>
    <p:sldId id="301" r:id="rId13"/>
    <p:sldId id="506" r:id="rId14"/>
    <p:sldId id="513" r:id="rId15"/>
    <p:sldId id="514" r:id="rId16"/>
    <p:sldId id="515" r:id="rId17"/>
    <p:sldId id="503" r:id="rId18"/>
    <p:sldId id="516" r:id="rId19"/>
    <p:sldId id="517" r:id="rId20"/>
    <p:sldId id="518" r:id="rId21"/>
    <p:sldId id="519" r:id="rId22"/>
    <p:sldId id="521" r:id="rId23"/>
    <p:sldId id="520" r:id="rId24"/>
    <p:sldId id="502" r:id="rId25"/>
    <p:sldId id="50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3"/>
  </p:normalViewPr>
  <p:slideViewPr>
    <p:cSldViewPr snapToGrid="0" snapToObjects="1">
      <p:cViewPr varScale="1">
        <p:scale>
          <a:sx n="107" d="100"/>
          <a:sy n="107" d="100"/>
        </p:scale>
        <p:origin x="7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190755-375F-2244-BEDD-70BAECD90497}" type="datetimeFigureOut">
              <a:rPr lang="en-US" smtClean="0"/>
              <a:t>3/21/22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813B4D-3BD1-4E4B-A2B0-D198BE80C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61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C3443-B9D3-6444-B5B1-AA82955B4B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B313CC-26F8-9A4D-BAAA-2E226A8570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5A56F-470B-C545-AA54-9D9A78DD8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600F5-199C-7440-82DF-49BD86033751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02F0B2-AD6B-9B48-89F3-F6695F4D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210827-465E-8846-90A6-6572347E7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93FF-18B3-3D48-BF07-E6FCB4F45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494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4740F-5F1C-004A-8D61-289D32D2D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C3EC0E-84B0-1242-878D-2E61705A83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9B664-F0C5-184B-B3D7-72B4A3A11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600F5-199C-7440-82DF-49BD86033751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1D04A1-C358-BF44-9F43-804E63082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589D7-592F-8448-85E5-AD49DA949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93FF-18B3-3D48-BF07-E6FCB4F45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611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216323-6857-F54C-84B4-D074972623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184E33-9DE5-8044-96AD-E6A03647BA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1BD10-7199-CD4E-A70D-6BFBB8D0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600F5-199C-7440-82DF-49BD86033751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17EB2-0C42-5E4A-A3B3-085ABAC9A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375AA-10EA-8A43-8EE2-316789623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93FF-18B3-3D48-BF07-E6FCB4F45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734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70001-B610-C64A-A741-055E36150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4380F-8D8D-0542-BE38-11DAAB8585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AC8BD-9D9F-F64D-81EF-6FAF4B544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600F5-199C-7440-82DF-49BD86033751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33584-566B-6841-804F-1FB4E8037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ED3F7-6C9D-5148-AC26-246EC4491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93FF-18B3-3D48-BF07-E6FCB4F45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8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465FB-A55E-C84B-B19F-971AF09BC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887E9-9024-DA4A-8542-8989FDF086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D36EB-438F-F04A-813A-153E0B1B9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600F5-199C-7440-82DF-49BD86033751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F9C055-B43E-4646-8CD4-7E696729A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BD17F8-F452-DB4B-91CE-59DA8178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93FF-18B3-3D48-BF07-E6FCB4F45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879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5CBC3-1034-3A49-98DA-91D552FFB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50566-D7E8-264C-BCA0-5B0BF93E39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194F6F-842B-804B-A059-E2F1074C16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19A8D6-CBD8-5B49-B186-1D291AE19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600F5-199C-7440-82DF-49BD86033751}" type="datetimeFigureOut">
              <a:rPr lang="en-US" smtClean="0"/>
              <a:t>3/21/22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244545-7A0C-8747-BFE5-3E834F448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7909BE-DF96-5D40-90C8-04F8A0E1D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93FF-18B3-3D48-BF07-E6FCB4F45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458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C18F5-B0E3-B143-9D47-CCF4DA428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8ADEC-3768-CB41-ACC8-691AEBC5F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B5313A-8AE3-1E42-B50A-470A15BEFD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1754E6-B58F-EF4E-8224-DEFAA13782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3AB8A0-F154-8543-BA09-33E4BD92A6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43A9BB-966B-1C4B-877B-6BD7D9A80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600F5-199C-7440-82DF-49BD86033751}" type="datetimeFigureOut">
              <a:rPr lang="en-US" smtClean="0"/>
              <a:t>3/21/22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76B314-53C8-1547-B8A5-C1F84F814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9F7784-FA06-2A43-BF25-6826030BF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93FF-18B3-3D48-BF07-E6FCB4F45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790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A68E8-739F-6E41-8CB1-8A93ED146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D6EF19-A8DF-3946-8406-AF5DF078F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600F5-199C-7440-82DF-49BD86033751}" type="datetimeFigureOut">
              <a:rPr lang="en-US" smtClean="0"/>
              <a:t>3/21/22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64954E-7F41-DB44-BDB5-809BA6D1A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FCE67B-CAE5-A645-810A-7BFC1AD1E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93FF-18B3-3D48-BF07-E6FCB4F45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58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3889AB-9E01-2741-9EC8-E64D0DF69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600F5-199C-7440-82DF-49BD86033751}" type="datetimeFigureOut">
              <a:rPr lang="en-US" smtClean="0"/>
              <a:t>3/21/22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B573B2-EE38-C747-957C-647CBE761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9FE609-9FAD-9D4C-B38E-C7002AF59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93FF-18B3-3D48-BF07-E6FCB4F45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777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49CB5-1E73-3040-B49C-972697294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334B7-906A-384A-99A7-36AF59127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863A03-1BB8-904B-830C-3F52E3B0ED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6F2C40-00C5-2E40-9EF4-C48E8BC33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600F5-199C-7440-82DF-49BD86033751}" type="datetimeFigureOut">
              <a:rPr lang="en-US" smtClean="0"/>
              <a:t>3/21/22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F3BD48-4F3A-C74B-94C5-E12356FB7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EB4644-343A-C247-A1C5-5B872A25A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93FF-18B3-3D48-BF07-E6FCB4F45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124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1E9DE-CE6E-C947-838C-A8F870B90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F0960C-0219-6E40-9E27-0EB5392798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84F7AE-FF0E-ED48-9F14-FB4C752234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1EFAB-F79D-194D-AB2A-B6248EA8F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600F5-199C-7440-82DF-49BD86033751}" type="datetimeFigureOut">
              <a:rPr lang="en-US" smtClean="0"/>
              <a:t>3/21/22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781DF5-E77E-3F47-9F6C-9069ED20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63FBCA-18B1-C64F-8103-B6180DA84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93FF-18B3-3D48-BF07-E6FCB4F45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86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7EBCB7-B0FD-724C-83DF-CF59E5001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693DC2-08FA-6443-B18C-5BFE7550D1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1BD51A-1CB7-E74C-8E08-FFB22224DC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00F5-199C-7440-82DF-49BD86033751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EA122-4EBB-6D42-B890-26711A6F3D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83E83-B569-3F4C-A3AA-9B922BF96E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E93FF-18B3-3D48-BF07-E6FCB4F45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572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D0E2B-22FA-B144-B418-9C8B126E94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b="1" dirty="0"/>
              <a:t>Edexcel IGCSE History</a:t>
            </a:r>
            <a:br>
              <a:rPr lang="en-US" sz="8000" b="1" dirty="0"/>
            </a:br>
            <a:r>
              <a:rPr lang="en-US" sz="8000" b="1" dirty="0"/>
              <a:t>P2: Breadth Study A1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1ED3F2-BBC7-9F40-B942-F2CBD4778B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120" y="3602038"/>
            <a:ext cx="10241280" cy="1655762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The Origins &amp; Course of WW1, </a:t>
            </a:r>
          </a:p>
          <a:p>
            <a:r>
              <a:rPr lang="en-US" sz="6000" dirty="0">
                <a:solidFill>
                  <a:srgbClr val="FF0000"/>
                </a:solidFill>
              </a:rPr>
              <a:t>1905-1918</a:t>
            </a:r>
          </a:p>
        </p:txBody>
      </p:sp>
    </p:spTree>
    <p:extLst>
      <p:ext uri="{BB962C8B-B14F-4D97-AF65-F5344CB8AC3E}">
        <p14:creationId xmlns:p14="http://schemas.microsoft.com/office/powerpoint/2010/main" val="2949502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1991A-290A-9A49-8C5B-1FE9C6E0D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67" y="154108"/>
            <a:ext cx="11469189" cy="1325563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(b) </a:t>
            </a:r>
            <a:r>
              <a:rPr lang="en-US" b="1" u="sng" dirty="0">
                <a:solidFill>
                  <a:srgbClr val="00B050"/>
                </a:solidFill>
              </a:rPr>
              <a:t>German Threat from Under the Sea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E6624-DE47-924A-AEDE-F2D1A1754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6383" y="1245730"/>
            <a:ext cx="7155949" cy="54581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Anti-U-boat measures were very successful:</a:t>
            </a:r>
          </a:p>
          <a:p>
            <a:r>
              <a:rPr lang="en-US" b="1" dirty="0"/>
              <a:t>MINES sunk large numbers of U-boats.      </a:t>
            </a:r>
            <a:r>
              <a:rPr lang="en-US" b="1" dirty="0">
                <a:solidFill>
                  <a:srgbClr val="FF0000"/>
                </a:solidFill>
              </a:rPr>
              <a:t>20/63 U-boats sunk in 1917 had hit a mine.</a:t>
            </a:r>
          </a:p>
          <a:p>
            <a:r>
              <a:rPr lang="en-US" b="1" dirty="0"/>
              <a:t>1915-1917 saw depth charges destroy only 5  U-boats. </a:t>
            </a:r>
            <a:r>
              <a:rPr lang="en-US" b="1" dirty="0">
                <a:solidFill>
                  <a:srgbClr val="FF0000"/>
                </a:solidFill>
              </a:rPr>
              <a:t>Improved designs in 1918 saw new depth charges destroy 22 U-boats.</a:t>
            </a:r>
            <a:endParaRPr lang="en-US" b="1" dirty="0"/>
          </a:p>
          <a:p>
            <a:r>
              <a:rPr lang="en-US" b="1" dirty="0"/>
              <a:t>The first British Navy convoy crossed the Atlantic on 10 May 1917. </a:t>
            </a:r>
            <a:r>
              <a:rPr lang="en-US" b="1" dirty="0">
                <a:solidFill>
                  <a:srgbClr val="FF0000"/>
                </a:solidFill>
              </a:rPr>
              <a:t>By 1918, only 1% of ships in convoys were sunk by U-boats.</a:t>
            </a:r>
          </a:p>
          <a:p>
            <a:r>
              <a:rPr lang="en-US" b="1" dirty="0"/>
              <a:t>Q-Ships were an unwelcome &amp; unexpected surprise for submarines. </a:t>
            </a:r>
            <a:r>
              <a:rPr lang="en-US" b="1" dirty="0">
                <a:solidFill>
                  <a:srgbClr val="FF0000"/>
                </a:solidFill>
              </a:rPr>
              <a:t>Q-Ships were responsible for 10% of all U-boats sunk.</a:t>
            </a:r>
          </a:p>
          <a:p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ECD42C-9BC8-7C44-81EC-2A324B6C4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00" y="1245730"/>
            <a:ext cx="4693983" cy="545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58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C86C1B-FEEA-2B41-8005-1F8ED236B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987"/>
            <a:ext cx="4049488" cy="57199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F4F418-B0C5-BE4E-AAFD-46368F7CB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9488" y="476987"/>
            <a:ext cx="4049488" cy="57199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E06EC4-2BBC-E24F-B460-AEFDD3BA7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2512" y="476987"/>
            <a:ext cx="4049488" cy="571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331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F1C80-D9C1-5B42-AA33-7FB440604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9600" b="1" u="sng" dirty="0"/>
              <a:t>Activity 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E6CE1-4209-094E-83CE-6245DA90E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643" y="1825624"/>
            <a:ext cx="11848289" cy="5032376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4700" b="1" dirty="0">
                <a:solidFill>
                  <a:srgbClr val="FF0000"/>
                </a:solidFill>
              </a:rPr>
              <a:t>Lord Herbert Horatio Kitchener (1850-1916)        </a:t>
            </a:r>
            <a:r>
              <a:rPr lang="en-US" sz="4700" b="1" dirty="0">
                <a:solidFill>
                  <a:srgbClr val="0070C0"/>
                </a:solidFill>
              </a:rPr>
              <a:t>was the British War Secretary in WW1 &amp; is        most  famous as the face on the “Your Country         Needs YOU” recruitment posters in WW1. </a:t>
            </a:r>
          </a:p>
          <a:p>
            <a:pPr marL="0" indent="0" algn="ctr">
              <a:buNone/>
            </a:pPr>
            <a:r>
              <a:rPr lang="en-US" sz="4700" b="1" dirty="0">
                <a:solidFill>
                  <a:srgbClr val="0070C0"/>
                </a:solidFill>
              </a:rPr>
              <a:t>Tsar Nicholas II invited him to Russia in May 1916.</a:t>
            </a:r>
          </a:p>
          <a:p>
            <a:pPr marL="0" indent="0" algn="ctr">
              <a:buNone/>
            </a:pPr>
            <a:r>
              <a:rPr lang="en-US" sz="4700" dirty="0"/>
              <a:t>Find out </a:t>
            </a:r>
            <a:r>
              <a:rPr lang="en-US" sz="4700" b="1" dirty="0"/>
              <a:t>what</a:t>
            </a:r>
            <a:r>
              <a:rPr lang="en-US" sz="4700" dirty="0"/>
              <a:t> happened next. </a:t>
            </a:r>
          </a:p>
          <a:p>
            <a:pPr marL="0" indent="0" algn="ctr">
              <a:buNone/>
            </a:pPr>
            <a:r>
              <a:rPr lang="en-US" sz="4700" dirty="0"/>
              <a:t>Find out </a:t>
            </a:r>
            <a:r>
              <a:rPr lang="en-US" sz="4700" b="1" dirty="0"/>
              <a:t>why</a:t>
            </a:r>
            <a:r>
              <a:rPr lang="en-US" sz="4700" dirty="0"/>
              <a:t> Kitchener’s coffin was empty.</a:t>
            </a:r>
          </a:p>
        </p:txBody>
      </p:sp>
    </p:spTree>
    <p:extLst>
      <p:ext uri="{BB962C8B-B14F-4D97-AF65-F5344CB8AC3E}">
        <p14:creationId xmlns:p14="http://schemas.microsoft.com/office/powerpoint/2010/main" val="763966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0807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1991A-290A-9A49-8C5B-1FE9C6E0D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67" y="154108"/>
            <a:ext cx="11469189" cy="1325563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(b) </a:t>
            </a:r>
            <a:r>
              <a:rPr lang="en-US" b="1" u="sng" dirty="0">
                <a:solidFill>
                  <a:srgbClr val="00B050"/>
                </a:solidFill>
              </a:rPr>
              <a:t>German Threat from Under the Sea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E6624-DE47-924A-AEDE-F2D1A1754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315" y="1242625"/>
            <a:ext cx="4231685" cy="53595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On 1</a:t>
            </a:r>
            <a:r>
              <a:rPr lang="en-US" b="1" baseline="30000" dirty="0">
                <a:solidFill>
                  <a:srgbClr val="FF0000"/>
                </a:solidFill>
              </a:rPr>
              <a:t>st</a:t>
            </a:r>
            <a:r>
              <a:rPr lang="en-US" b="1" dirty="0">
                <a:solidFill>
                  <a:srgbClr val="FF0000"/>
                </a:solidFill>
              </a:rPr>
              <a:t> May 1915, the huge British luxury liner, the </a:t>
            </a:r>
            <a:r>
              <a:rPr lang="en-US" b="1" i="1" dirty="0">
                <a:solidFill>
                  <a:srgbClr val="FF0000"/>
                </a:solidFill>
              </a:rPr>
              <a:t>LUSITANIA</a:t>
            </a:r>
            <a:r>
              <a:rPr lang="en-US" b="1" dirty="0">
                <a:solidFill>
                  <a:srgbClr val="FF0000"/>
                </a:solidFill>
              </a:rPr>
              <a:t>, set sail from New York to Liverpool. </a:t>
            </a:r>
            <a:r>
              <a:rPr lang="en-US" b="1" dirty="0"/>
              <a:t>Despite a German Embassy warning, that appeared next to Cunard’s advert for the trip, many passengers felt </a:t>
            </a:r>
            <a:r>
              <a:rPr lang="en-US" b="1" dirty="0">
                <a:solidFill>
                  <a:srgbClr val="FF0000"/>
                </a:solidFill>
              </a:rPr>
              <a:t>“the fastest ship in the World” </a:t>
            </a:r>
            <a:r>
              <a:rPr lang="en-US" b="1" dirty="0"/>
              <a:t>could sail faster than any submarine. These people did not consider   U-boat TORPEDOES in their thought processes.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C9045B-3957-6A4A-AEF9-1CE6A3DBD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9" y="1242625"/>
            <a:ext cx="7410203" cy="542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230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1AFFAF8-43DA-0240-89CD-7240CF8FC389}"/>
              </a:ext>
            </a:extLst>
          </p:cNvPr>
          <p:cNvSpPr txBox="1"/>
          <p:nvPr/>
        </p:nvSpPr>
        <p:spPr>
          <a:xfrm>
            <a:off x="201881" y="370121"/>
            <a:ext cx="11800932" cy="526297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“</a:t>
            </a:r>
            <a:r>
              <a:rPr lang="en-US" sz="4800" b="1" dirty="0" err="1"/>
              <a:t>Travellers</a:t>
            </a:r>
            <a:r>
              <a:rPr lang="en-US" sz="4800" b="1" dirty="0"/>
              <a:t> intending to embark on the Atlantic voyage are reminded that a state of war exists between Germany &amp; her allies and Great Britain &amp; her allies; vessels flying the flag of Great Britain are liable to destruction in those waters and </a:t>
            </a:r>
            <a:r>
              <a:rPr lang="en-US" sz="4800" b="1" dirty="0" err="1"/>
              <a:t>travellers</a:t>
            </a:r>
            <a:r>
              <a:rPr lang="en-US" sz="4800" b="1" dirty="0"/>
              <a:t> sailing in the war zone do so at their own risk.”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075C73-7482-CE43-8582-4D4DA4C23832}"/>
              </a:ext>
            </a:extLst>
          </p:cNvPr>
          <p:cNvSpPr txBox="1"/>
          <p:nvPr/>
        </p:nvSpPr>
        <p:spPr>
          <a:xfrm>
            <a:off x="201881" y="5841548"/>
            <a:ext cx="11800932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German Embassy warning in US newspapers, May 1915</a:t>
            </a:r>
          </a:p>
        </p:txBody>
      </p:sp>
    </p:spTree>
    <p:extLst>
      <p:ext uri="{BB962C8B-B14F-4D97-AF65-F5344CB8AC3E}">
        <p14:creationId xmlns:p14="http://schemas.microsoft.com/office/powerpoint/2010/main" val="39207102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1991A-290A-9A49-8C5B-1FE9C6E0D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67" y="154108"/>
            <a:ext cx="11469189" cy="1325563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(b) </a:t>
            </a:r>
            <a:r>
              <a:rPr lang="en-US" b="1" u="sng" dirty="0">
                <a:solidFill>
                  <a:srgbClr val="00B050"/>
                </a:solidFill>
              </a:rPr>
              <a:t>German Threat from Under the Sea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E6624-DE47-924A-AEDE-F2D1A1754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530" y="1245730"/>
            <a:ext cx="6407803" cy="54581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On 7</a:t>
            </a:r>
            <a:r>
              <a:rPr lang="en-US" b="1" baseline="30000" dirty="0"/>
              <a:t>th</a:t>
            </a:r>
            <a:r>
              <a:rPr lang="en-US" b="1" dirty="0"/>
              <a:t> May 1915, 13km off the coast of Ireland, the German submarine </a:t>
            </a:r>
            <a:r>
              <a:rPr lang="en-US" b="1" i="1" dirty="0"/>
              <a:t>U20 </a:t>
            </a:r>
            <a:r>
              <a:rPr lang="en-US" b="1" dirty="0"/>
              <a:t>torpedoed the </a:t>
            </a:r>
            <a:r>
              <a:rPr lang="en-US" b="1" i="1" dirty="0"/>
              <a:t>Lusitania</a:t>
            </a:r>
            <a:r>
              <a:rPr lang="en-US" b="1" dirty="0"/>
              <a:t>. A second huge (unexplained internal) explosion sank the ship in 18 mins, so most passengers didn’t stand a chance of survival. The tilt of the sinking ship was so steep that Lifeboats couldn’t be launched &amp; they swung around, hitting passengers crowded on the decks or, worse, merely emptied their occupants into the Sea.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Of the 1,959 passengers aboard the Lusitania, 1198 people drowned – 128 of the dead were Americans.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EE4E1A-B76F-B24B-9E56-CEE596337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67" y="1245730"/>
            <a:ext cx="5458162" cy="545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5911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4F82AF-F651-6146-83D2-4F9918952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60" y="109414"/>
            <a:ext cx="11388435" cy="663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163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F1C80-D9C1-5B42-AA33-7FB440604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9600" b="1" u="sng" dirty="0"/>
              <a:t>Activity 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E6CE1-4209-094E-83CE-6245DA90E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643" y="1825624"/>
            <a:ext cx="11848289" cy="50323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700" b="1" dirty="0">
                <a:solidFill>
                  <a:srgbClr val="FF0000"/>
                </a:solidFill>
              </a:rPr>
              <a:t>Arthur Vanderbilt</a:t>
            </a:r>
            <a:r>
              <a:rPr lang="en-US" sz="4700" b="1" dirty="0">
                <a:solidFill>
                  <a:srgbClr val="0070C0"/>
                </a:solidFill>
              </a:rPr>
              <a:t>, one of the richest men in the World, and </a:t>
            </a:r>
            <a:r>
              <a:rPr lang="en-US" sz="4700" b="1" dirty="0">
                <a:solidFill>
                  <a:srgbClr val="FF0000"/>
                </a:solidFill>
              </a:rPr>
              <a:t>Carl Frohman</a:t>
            </a:r>
            <a:r>
              <a:rPr lang="en-US" sz="4700" b="1" dirty="0">
                <a:solidFill>
                  <a:srgbClr val="0070C0"/>
                </a:solidFill>
              </a:rPr>
              <a:t>, a successful playwright, rushed to the </a:t>
            </a:r>
            <a:r>
              <a:rPr lang="en-US" sz="4700" b="1" i="1" dirty="0">
                <a:solidFill>
                  <a:srgbClr val="0070C0"/>
                </a:solidFill>
              </a:rPr>
              <a:t>Lusitania</a:t>
            </a:r>
            <a:r>
              <a:rPr lang="en-US" sz="4700" b="1" dirty="0">
                <a:solidFill>
                  <a:srgbClr val="0070C0"/>
                </a:solidFill>
              </a:rPr>
              <a:t> Nursery to save the babies when the ship began to sink.</a:t>
            </a:r>
          </a:p>
          <a:p>
            <a:pPr marL="0" indent="0" algn="ctr">
              <a:buNone/>
            </a:pPr>
            <a:r>
              <a:rPr lang="en-US" sz="4700" dirty="0"/>
              <a:t>Find out </a:t>
            </a:r>
            <a:r>
              <a:rPr lang="en-US" sz="4700" b="1" dirty="0"/>
              <a:t>what</a:t>
            </a:r>
            <a:r>
              <a:rPr lang="en-US" sz="4700" dirty="0"/>
              <a:t> rescue attempt they made. </a:t>
            </a:r>
          </a:p>
          <a:p>
            <a:pPr marL="0" indent="0" algn="ctr">
              <a:buNone/>
            </a:pPr>
            <a:r>
              <a:rPr lang="en-US" sz="4700" dirty="0"/>
              <a:t>Find out </a:t>
            </a:r>
            <a:r>
              <a:rPr lang="en-US" sz="4700" b="1" dirty="0"/>
              <a:t>what</a:t>
            </a:r>
            <a:r>
              <a:rPr lang="en-US" sz="4700" dirty="0"/>
              <a:t> happened in the end.</a:t>
            </a:r>
          </a:p>
        </p:txBody>
      </p:sp>
    </p:spTree>
    <p:extLst>
      <p:ext uri="{BB962C8B-B14F-4D97-AF65-F5344CB8AC3E}">
        <p14:creationId xmlns:p14="http://schemas.microsoft.com/office/powerpoint/2010/main" val="30142035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044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90EDAC-F788-FE43-830C-012BB90C0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0038" y="112416"/>
            <a:ext cx="4438184" cy="24853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6F500A-2C16-2E44-A236-8AAF09D04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78" y="112416"/>
            <a:ext cx="5078087" cy="30086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D191EC-C58A-134D-B81A-D1FCE6C818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17" t="2641" r="4198" b="4076"/>
          <a:stretch/>
        </p:blipFill>
        <p:spPr>
          <a:xfrm>
            <a:off x="158705" y="3121046"/>
            <a:ext cx="5203160" cy="34689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A15C6C-4C75-A844-B3C5-065C45C0B3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659" r="12006" b="38265"/>
          <a:stretch/>
        </p:blipFill>
        <p:spPr>
          <a:xfrm>
            <a:off x="5444358" y="112416"/>
            <a:ext cx="1881353" cy="24853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EA7469-0CBC-1B44-8043-58D44EC5D7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4358" y="2762663"/>
            <a:ext cx="2541288" cy="37550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ABCC352-A8E5-8749-B8DD-3217E9653AB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33" t="4784" r="8295" b="8147"/>
          <a:stretch/>
        </p:blipFill>
        <p:spPr>
          <a:xfrm>
            <a:off x="8068139" y="2762663"/>
            <a:ext cx="3840083" cy="375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7047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1991A-290A-9A49-8C5B-1FE9C6E0D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67" y="154108"/>
            <a:ext cx="11469189" cy="1325563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(b) </a:t>
            </a:r>
            <a:r>
              <a:rPr lang="en-US" b="1" u="sng" dirty="0">
                <a:solidFill>
                  <a:srgbClr val="00B050"/>
                </a:solidFill>
              </a:rPr>
              <a:t>German Threat from Under the Sea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E6624-DE47-924A-AEDE-F2D1A1754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315" y="1242624"/>
            <a:ext cx="5755685" cy="56153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The sinking of the </a:t>
            </a:r>
            <a:r>
              <a:rPr lang="en-US" i="1" dirty="0"/>
              <a:t>Lusitania</a:t>
            </a:r>
            <a:r>
              <a:rPr lang="en-US" dirty="0"/>
              <a:t> outraged the International press – in Britain, the Daily Express said </a:t>
            </a:r>
            <a:r>
              <a:rPr lang="en-US" b="1" dirty="0">
                <a:solidFill>
                  <a:srgbClr val="FF0000"/>
                </a:solidFill>
              </a:rPr>
              <a:t>‘It is simply an act of piracy. Nothing more.’ </a:t>
            </a:r>
            <a:r>
              <a:rPr lang="en-US" dirty="0"/>
              <a:t>There were calls for the USA to declare war on Germany, but Germany published a statement that claimed </a:t>
            </a:r>
            <a:r>
              <a:rPr lang="en-US" b="1" dirty="0"/>
              <a:t>the </a:t>
            </a:r>
            <a:r>
              <a:rPr lang="en-US" b="1" i="1" dirty="0"/>
              <a:t>Lusitania</a:t>
            </a:r>
            <a:r>
              <a:rPr lang="en-US" b="1" dirty="0"/>
              <a:t> was sunk because it was carrying “war materials”, so had the right to sink it. </a:t>
            </a:r>
            <a:r>
              <a:rPr lang="en-US" b="1" dirty="0">
                <a:solidFill>
                  <a:srgbClr val="FF0000"/>
                </a:solidFill>
              </a:rPr>
              <a:t>Britain denied any such “war materials” were aboard. </a:t>
            </a:r>
            <a:r>
              <a:rPr lang="en-US" dirty="0"/>
              <a:t>This denial has been disputed, however, as there were some irregularities about the </a:t>
            </a:r>
            <a:r>
              <a:rPr lang="en-US" i="1" dirty="0"/>
              <a:t>Lusitania</a:t>
            </a:r>
            <a:r>
              <a:rPr lang="en-US" dirty="0"/>
              <a:t> …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298ED3-3581-384F-B95F-A18FB077E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5803" y="1196712"/>
            <a:ext cx="5355882" cy="550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5472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1991A-290A-9A49-8C5B-1FE9C6E0D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67" y="154108"/>
            <a:ext cx="11469189" cy="1325563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(b) </a:t>
            </a:r>
            <a:r>
              <a:rPr lang="en-US" b="1" u="sng" dirty="0">
                <a:solidFill>
                  <a:srgbClr val="00B050"/>
                </a:solidFill>
              </a:rPr>
              <a:t>German Threat from Under the Sea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E6624-DE47-924A-AEDE-F2D1A1754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2026" y="1245730"/>
            <a:ext cx="6550307" cy="54581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u="sng" dirty="0"/>
              <a:t>ODDITIES ABOUT THE LUSITANIA</a:t>
            </a:r>
            <a:r>
              <a:rPr lang="en-US" b="1" dirty="0"/>
              <a:t>:</a:t>
            </a:r>
          </a:p>
          <a:p>
            <a:r>
              <a:rPr lang="en-US" b="1" dirty="0"/>
              <a:t>In strict secrecy, on 12</a:t>
            </a:r>
            <a:r>
              <a:rPr lang="en-US" b="1" baseline="30000" dirty="0"/>
              <a:t>th</a:t>
            </a:r>
            <a:r>
              <a:rPr lang="en-US" b="1" dirty="0"/>
              <a:t> May 1913, one of the Lusitania’s decks had been converted to </a:t>
            </a:r>
            <a:r>
              <a:rPr lang="en-US" b="1" dirty="0">
                <a:solidFill>
                  <a:srgbClr val="FF0000"/>
                </a:solidFill>
              </a:rPr>
              <a:t>a gun-deck with 6 guns on each side </a:t>
            </a:r>
            <a:r>
              <a:rPr lang="en-US" b="1" dirty="0"/>
              <a:t>of the passenger liner.</a:t>
            </a:r>
          </a:p>
          <a:p>
            <a:r>
              <a:rPr lang="en-US" b="1" dirty="0"/>
              <a:t>The Lusitania’s cargo contained: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4,927 boxes of </a:t>
            </a:r>
            <a:r>
              <a:rPr lang="en-US" b="1" dirty="0" err="1">
                <a:solidFill>
                  <a:srgbClr val="FF0000"/>
                </a:solidFill>
              </a:rPr>
              <a:t>cartidges</a:t>
            </a:r>
            <a:endParaRPr lang="en-US" b="1" dirty="0">
              <a:solidFill>
                <a:srgbClr val="FF0000"/>
              </a:solidFill>
            </a:endParaRP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1,248 cases of 3-inch shrapnel shells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18 cases of fuses for artillery shells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Large quantities of gun cotton, an explosive used in shell manufacture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2 consignments labelled “butter” + “cheese” unrefrigerated &amp; weighing 90 tons together </a:t>
            </a:r>
          </a:p>
          <a:p>
            <a:pPr lvl="1"/>
            <a:endParaRPr lang="en-US" b="1" dirty="0"/>
          </a:p>
          <a:p>
            <a:pPr marL="0" indent="0">
              <a:buNone/>
            </a:pP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46110A-02FE-FB43-B523-DA8E6332A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15" y="1328260"/>
            <a:ext cx="5214264" cy="529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4137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5912F6-1BFD-DD48-BC69-08F3A6A66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122" y="882319"/>
            <a:ext cx="6882922" cy="50933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AD6487-4F7C-9C4D-8931-4A93F963A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56" y="155532"/>
            <a:ext cx="4605931" cy="656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599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1AFFAF8-43DA-0240-89CD-7240CF8FC389}"/>
              </a:ext>
            </a:extLst>
          </p:cNvPr>
          <p:cNvSpPr txBox="1"/>
          <p:nvPr/>
        </p:nvSpPr>
        <p:spPr>
          <a:xfrm>
            <a:off x="201881" y="370121"/>
            <a:ext cx="11800932" cy="550920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‘Whatever the facts regarding the Lusitania, the principal fact is that a great steamer, primarily &amp; chiefly a conveyance for passengers, and carrying 1,000 souls who had no part or lot in the conduct of the war, was torpedoed &amp; sunk without so much as challenge or warning. Men, women &amp; children were sent to their death in circumstances unparalleled in modern warfare.’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075C73-7482-CE43-8582-4D4DA4C23832}"/>
              </a:ext>
            </a:extLst>
          </p:cNvPr>
          <p:cNvSpPr txBox="1"/>
          <p:nvPr/>
        </p:nvSpPr>
        <p:spPr>
          <a:xfrm>
            <a:off x="201881" y="6055304"/>
            <a:ext cx="11800932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Official note from US to Germany after the sinking, May 1915</a:t>
            </a:r>
          </a:p>
        </p:txBody>
      </p:sp>
    </p:spTree>
    <p:extLst>
      <p:ext uri="{BB962C8B-B14F-4D97-AF65-F5344CB8AC3E}">
        <p14:creationId xmlns:p14="http://schemas.microsoft.com/office/powerpoint/2010/main" val="17974182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1AE381-C496-6945-AC65-2CBC4226C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82" y="118752"/>
            <a:ext cx="4148447" cy="66026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78F0F6-B9A9-6D45-93D7-EA980DF56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8494" y="136569"/>
            <a:ext cx="4113144" cy="66026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2C65C7-DBA7-A74A-9CD4-E2399C5F8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6149" y="118752"/>
            <a:ext cx="3679702" cy="660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628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84EEEA-70F4-D644-8E60-AC1B0FD8F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254000"/>
            <a:ext cx="4382560" cy="635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476A7B-75D9-0C4C-A1C3-591AC9847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1160" y="253999"/>
            <a:ext cx="3733957" cy="635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A5EFB4-04DD-3348-B9FB-F217CAE3D0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4000"/>
            <a:ext cx="40386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113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D0E2B-22FA-B144-B418-9C8B126E94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32525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b="1" dirty="0"/>
              <a:t>Edexcel IGCSE History</a:t>
            </a:r>
            <a:br>
              <a:rPr lang="en-US" sz="8000" b="1" dirty="0"/>
            </a:br>
            <a:r>
              <a:rPr lang="en-US" sz="8000" b="1" dirty="0"/>
              <a:t>P2: Breadth Study A1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1ED3F2-BBC7-9F40-B942-F2CBD4778B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6951" y="3150093"/>
            <a:ext cx="10258097" cy="2977438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The Origins &amp; Course of WW1, </a:t>
            </a:r>
          </a:p>
          <a:p>
            <a:r>
              <a:rPr lang="en-US" sz="6000" dirty="0">
                <a:solidFill>
                  <a:srgbClr val="FF0000"/>
                </a:solidFill>
              </a:rPr>
              <a:t>1905-1918</a:t>
            </a:r>
            <a:endParaRPr lang="en-US" sz="1000" dirty="0">
              <a:solidFill>
                <a:srgbClr val="FF0000"/>
              </a:solidFill>
            </a:endParaRPr>
          </a:p>
          <a:p>
            <a:r>
              <a:rPr lang="en-US" sz="4000" b="1" dirty="0">
                <a:solidFill>
                  <a:srgbClr val="0070C0"/>
                </a:solidFill>
              </a:rPr>
              <a:t>4.1 The German Threat from Under the Sea</a:t>
            </a:r>
          </a:p>
        </p:txBody>
      </p:sp>
    </p:spTree>
    <p:extLst>
      <p:ext uri="{BB962C8B-B14F-4D97-AF65-F5344CB8AC3E}">
        <p14:creationId xmlns:p14="http://schemas.microsoft.com/office/powerpoint/2010/main" val="3092689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1991A-290A-9A49-8C5B-1FE9C6E0D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67" y="154108"/>
            <a:ext cx="11469189" cy="1325563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(b) </a:t>
            </a:r>
            <a:r>
              <a:rPr lang="en-US" b="1" u="sng" dirty="0">
                <a:solidFill>
                  <a:srgbClr val="00B050"/>
                </a:solidFill>
              </a:rPr>
              <a:t>German Threat from Under the Sea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E6624-DE47-924A-AEDE-F2D1A1754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315" y="1242625"/>
            <a:ext cx="6143611" cy="53595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The War at Sea was not just restricted to the North Sea, as German </a:t>
            </a:r>
            <a:r>
              <a:rPr lang="en-US" b="1" dirty="0">
                <a:solidFill>
                  <a:srgbClr val="FF0000"/>
                </a:solidFill>
              </a:rPr>
              <a:t>SUBMARINES</a:t>
            </a:r>
            <a:r>
              <a:rPr lang="en-US" dirty="0"/>
              <a:t> operated in the Atlantic Ocean and very nearly brought Britain close to defeat. As an island nation, Britain depended on its </a:t>
            </a:r>
            <a:r>
              <a:rPr lang="en-US" b="1" dirty="0">
                <a:solidFill>
                  <a:srgbClr val="FF0000"/>
                </a:solidFill>
              </a:rPr>
              <a:t>MERCHANT NAVY </a:t>
            </a:r>
            <a:r>
              <a:rPr lang="en-US" dirty="0"/>
              <a:t>to bring food &amp; goods into its ports from abroad. Germany planned to use its U-BOATS to stop this supply chain to induce surrender.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Britain imposed a NAVAL BLOCKADE on Germany on 4</a:t>
            </a:r>
            <a:r>
              <a:rPr lang="en-US" b="1" baseline="30000" dirty="0">
                <a:solidFill>
                  <a:srgbClr val="FF0000"/>
                </a:solidFill>
              </a:rPr>
              <a:t>th</a:t>
            </a:r>
            <a:r>
              <a:rPr lang="en-US" b="1" dirty="0">
                <a:solidFill>
                  <a:srgbClr val="FF0000"/>
                </a:solidFill>
              </a:rPr>
              <a:t> Feb. 1915 and the German Government announced a SUBMARINE BLOCKADE of Britain.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EFEF3D-08B5-6E48-BC73-03CA42644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956" y="1420295"/>
            <a:ext cx="5688377" cy="50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965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1991A-290A-9A49-8C5B-1FE9C6E0D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67" y="154108"/>
            <a:ext cx="11469189" cy="1325563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(b) </a:t>
            </a:r>
            <a:r>
              <a:rPr lang="en-US" b="1" u="sng" dirty="0">
                <a:solidFill>
                  <a:srgbClr val="00B050"/>
                </a:solidFill>
              </a:rPr>
              <a:t>German Threat from Under the Sea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E6624-DE47-924A-AEDE-F2D1A1754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7438" y="1411984"/>
            <a:ext cx="6904896" cy="53595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u="sng" dirty="0"/>
              <a:t>SUBMARINE WARFARE</a:t>
            </a:r>
          </a:p>
          <a:p>
            <a:pPr marL="0" indent="0">
              <a:buNone/>
            </a:pPr>
            <a:r>
              <a:rPr lang="en-US" dirty="0"/>
              <a:t>At the start of the War, Germany was not keen to engage the British Grand Fleet directly. Instead, Admiral Tirpitz advised the Kaiser to use UNRESTRICTED SUBMARINE WARFARE as a way of weakening the British war effort. </a:t>
            </a:r>
            <a:r>
              <a:rPr lang="en-US" b="1" dirty="0">
                <a:solidFill>
                  <a:srgbClr val="FF0000"/>
                </a:solidFill>
              </a:rPr>
              <a:t>On 4</a:t>
            </a:r>
            <a:r>
              <a:rPr lang="en-US" b="1" baseline="30000" dirty="0">
                <a:solidFill>
                  <a:srgbClr val="FF0000"/>
                </a:solidFill>
              </a:rPr>
              <a:t>th</a:t>
            </a:r>
            <a:r>
              <a:rPr lang="en-US" b="1" dirty="0">
                <a:solidFill>
                  <a:srgbClr val="FF0000"/>
                </a:solidFill>
              </a:rPr>
              <a:t> February 1915, the Germans declared that all Merchant Ships entering or leaving British waters would be destroyed – an ambitious plan, as Germany only had 21 U-boats &amp; there were 15,000 moves in &amp; out of British ports each week! </a:t>
            </a:r>
            <a:r>
              <a:rPr lang="en-US" b="1" dirty="0"/>
              <a:t>In fact, only 4% of these ships were sunk in 1915.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6F987F-137D-BD48-A356-F04DC6087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058" y="1411983"/>
            <a:ext cx="4694989" cy="529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1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1AFFAF8-43DA-0240-89CD-7240CF8FC389}"/>
              </a:ext>
            </a:extLst>
          </p:cNvPr>
          <p:cNvSpPr txBox="1"/>
          <p:nvPr/>
        </p:nvSpPr>
        <p:spPr>
          <a:xfrm>
            <a:off x="201881" y="370121"/>
            <a:ext cx="11800932" cy="507831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“All the waters surrounding Great Britain &amp; Ireland, including the whole English Channel, are hereby declared a war zone. From 18 February onwards, every merchant vessel found withing this war zone will be destroyed.”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075C73-7482-CE43-8582-4D4DA4C23832}"/>
              </a:ext>
            </a:extLst>
          </p:cNvPr>
          <p:cNvSpPr txBox="1"/>
          <p:nvPr/>
        </p:nvSpPr>
        <p:spPr>
          <a:xfrm>
            <a:off x="201881" y="5687169"/>
            <a:ext cx="11800932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German Government declaration, 4</a:t>
            </a:r>
            <a:r>
              <a:rPr lang="en-US" sz="3600" b="1" baseline="30000" dirty="0"/>
              <a:t>th</a:t>
            </a:r>
            <a:r>
              <a:rPr lang="en-US" sz="3600" b="1" dirty="0"/>
              <a:t> February 1915</a:t>
            </a:r>
          </a:p>
        </p:txBody>
      </p:sp>
    </p:spTree>
    <p:extLst>
      <p:ext uri="{BB962C8B-B14F-4D97-AF65-F5344CB8AC3E}">
        <p14:creationId xmlns:p14="http://schemas.microsoft.com/office/powerpoint/2010/main" val="207283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1991A-290A-9A49-8C5B-1FE9C6E0D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67" y="154108"/>
            <a:ext cx="11469189" cy="1325563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(b) </a:t>
            </a:r>
            <a:r>
              <a:rPr lang="en-US" b="1" u="sng" dirty="0">
                <a:solidFill>
                  <a:srgbClr val="00B050"/>
                </a:solidFill>
              </a:rPr>
              <a:t>German Threat from Under the Sea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E6624-DE47-924A-AEDE-F2D1A1754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315" y="1242625"/>
            <a:ext cx="6737379" cy="53595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The problem with unrestricted submarine warfare was that German U-boats might hit ships from a NEUTRAL NATION &amp; bring them into the war on the Allies’ side. </a:t>
            </a:r>
            <a:r>
              <a:rPr lang="en-US" b="1" dirty="0"/>
              <a:t>Bringing the USA into the War on the same side as Britain was a huge fear in Germany. </a:t>
            </a:r>
            <a:r>
              <a:rPr lang="en-US" b="1" dirty="0">
                <a:solidFill>
                  <a:srgbClr val="FF0000"/>
                </a:solidFill>
              </a:rPr>
              <a:t>This very nearly happened in May 1915, when a </a:t>
            </a:r>
            <a:r>
              <a:rPr lang="en-US" b="1" dirty="0" err="1">
                <a:solidFill>
                  <a:srgbClr val="FF0000"/>
                </a:solidFill>
              </a:rPr>
              <a:t>GermanU</a:t>
            </a:r>
            <a:r>
              <a:rPr lang="en-US" b="1" dirty="0">
                <a:solidFill>
                  <a:srgbClr val="FF0000"/>
                </a:solidFill>
              </a:rPr>
              <a:t>- boat sunk the US Passenger ship, </a:t>
            </a:r>
            <a:r>
              <a:rPr lang="en-US" b="1" i="1" dirty="0">
                <a:solidFill>
                  <a:srgbClr val="FF0000"/>
                </a:solidFill>
              </a:rPr>
              <a:t>Lusitania</a:t>
            </a:r>
            <a:r>
              <a:rPr lang="en-US" b="1" dirty="0">
                <a:solidFill>
                  <a:srgbClr val="FF0000"/>
                </a:solidFill>
              </a:rPr>
              <a:t>, but USA only protested against Germany without declaring war. </a:t>
            </a:r>
          </a:p>
          <a:p>
            <a:pPr marL="0" indent="0">
              <a:buNone/>
            </a:pPr>
            <a:r>
              <a:rPr lang="en-US" b="1" dirty="0"/>
              <a:t>In Sept. 1915 &amp; May 1916, Germany stated its U-boats would not attack neutral ships; reducing their U-boat effectiveness overall.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08545E-2E82-D84A-BB28-ADFBC3AB6F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79"/>
          <a:stretch/>
        </p:blipFill>
        <p:spPr>
          <a:xfrm>
            <a:off x="7063627" y="1242624"/>
            <a:ext cx="5012594" cy="535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705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1991A-290A-9A49-8C5B-1FE9C6E0D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67" y="154108"/>
            <a:ext cx="11469189" cy="1325563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(b) </a:t>
            </a:r>
            <a:r>
              <a:rPr lang="en-US" b="1" u="sng" dirty="0">
                <a:solidFill>
                  <a:srgbClr val="00B050"/>
                </a:solidFill>
              </a:rPr>
              <a:t>German Threat from Under the Sea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E6624-DE47-924A-AEDE-F2D1A1754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1455" y="1245730"/>
            <a:ext cx="4590878" cy="54581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By 1917, the German U-boat fleet had increased to almost 200 submarines. Germany firmly believed that Britain could be starved into submission, so restarted its campaign of </a:t>
            </a:r>
            <a:r>
              <a:rPr lang="en-US" b="1" dirty="0">
                <a:solidFill>
                  <a:srgbClr val="FF0000"/>
                </a:solidFill>
              </a:rPr>
              <a:t>UNRESTRICTED SUBMARINE WARFARE</a:t>
            </a:r>
            <a:r>
              <a:rPr lang="en-US" dirty="0"/>
              <a:t>. </a:t>
            </a:r>
            <a:r>
              <a:rPr lang="en-US" b="1" dirty="0"/>
              <a:t>It worked well, at first, sinking 841,114 tons of Allied ships. Merchant Navy captains expected 1 in 4 ships would not reach their destination. </a:t>
            </a:r>
            <a:r>
              <a:rPr lang="en-US" dirty="0"/>
              <a:t>Rationing, however, saved GB.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4C4D86-A47D-6C45-9D9C-9379A9083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26" y="1328857"/>
            <a:ext cx="7224670" cy="537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88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1991A-290A-9A49-8C5B-1FE9C6E0D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67" y="154108"/>
            <a:ext cx="11469189" cy="1325563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(b) </a:t>
            </a:r>
            <a:r>
              <a:rPr lang="en-US" b="1" u="sng" dirty="0">
                <a:solidFill>
                  <a:srgbClr val="00B050"/>
                </a:solidFill>
              </a:rPr>
              <a:t>German Threat from Under the Sea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E6624-DE47-924A-AEDE-F2D1A1754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315" y="1242625"/>
            <a:ext cx="7022386" cy="53595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Britain soon took Anti-U-boat measures:</a:t>
            </a:r>
          </a:p>
          <a:p>
            <a:r>
              <a:rPr lang="en-US" b="1" dirty="0">
                <a:solidFill>
                  <a:srgbClr val="FF0000"/>
                </a:solidFill>
              </a:rPr>
              <a:t>MINEFIELDS</a:t>
            </a:r>
            <a:r>
              <a:rPr lang="en-US" b="1" dirty="0"/>
              <a:t> were set in the English Channel.</a:t>
            </a:r>
          </a:p>
          <a:p>
            <a:r>
              <a:rPr lang="en-US" b="1" dirty="0">
                <a:solidFill>
                  <a:srgbClr val="FF0000"/>
                </a:solidFill>
              </a:rPr>
              <a:t>DEPTH CHARGES </a:t>
            </a:r>
            <a:r>
              <a:rPr lang="en-US" b="1" dirty="0"/>
              <a:t>were developed – dropped from ships onto submarines below, they exploded &amp; destroyed U-boats beneath the waves.</a:t>
            </a:r>
          </a:p>
          <a:p>
            <a:r>
              <a:rPr lang="en-US" b="1" dirty="0"/>
              <a:t>British PM, David Lloyd George, persuaded the Royal Navy to use a </a:t>
            </a:r>
            <a:r>
              <a:rPr lang="en-US" b="1" dirty="0">
                <a:solidFill>
                  <a:srgbClr val="FF0000"/>
                </a:solidFill>
              </a:rPr>
              <a:t>CONVOY</a:t>
            </a:r>
            <a:r>
              <a:rPr lang="en-US" b="1" dirty="0"/>
              <a:t> system to protect the Merchant Ships as ‘escorts’.</a:t>
            </a:r>
          </a:p>
          <a:p>
            <a:r>
              <a:rPr lang="en-US" b="1" dirty="0">
                <a:solidFill>
                  <a:srgbClr val="FF0000"/>
                </a:solidFill>
              </a:rPr>
              <a:t>Q-SHIPS</a:t>
            </a:r>
            <a:r>
              <a:rPr lang="en-US" b="1" dirty="0"/>
              <a:t> were introduced -- heavily armed ships, disguised as Merchant Ships, to give U-boats a nasty shock when surfacing.</a:t>
            </a:r>
          </a:p>
          <a:p>
            <a:pPr marL="0" indent="0">
              <a:buNone/>
            </a:pP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A4BCB0-571C-1246-8ED0-D5116B497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8534" y="1242624"/>
            <a:ext cx="4659411" cy="535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630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3482</TotalTime>
  <Words>1332</Words>
  <Application>Microsoft Macintosh PowerPoint</Application>
  <PresentationFormat>Widescreen</PresentationFormat>
  <Paragraphs>61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Edexcel IGCSE History P2: Breadth Study A1</vt:lpstr>
      <vt:lpstr>PowerPoint Presentation</vt:lpstr>
      <vt:lpstr>Edexcel IGCSE History P2: Breadth Study A1</vt:lpstr>
      <vt:lpstr>(b) German Threat from Under the Sea</vt:lpstr>
      <vt:lpstr>(b) German Threat from Under the Sea</vt:lpstr>
      <vt:lpstr>PowerPoint Presentation</vt:lpstr>
      <vt:lpstr>(b) German Threat from Under the Sea</vt:lpstr>
      <vt:lpstr>(b) German Threat from Under the Sea</vt:lpstr>
      <vt:lpstr>(b) German Threat from Under the Sea</vt:lpstr>
      <vt:lpstr>(b) German Threat from Under the Sea</vt:lpstr>
      <vt:lpstr>PowerPoint Presentation</vt:lpstr>
      <vt:lpstr>Activity 22</vt:lpstr>
      <vt:lpstr>PowerPoint Presentation</vt:lpstr>
      <vt:lpstr>(b) German Threat from Under the Sea</vt:lpstr>
      <vt:lpstr>PowerPoint Presentation</vt:lpstr>
      <vt:lpstr>(b) German Threat from Under the Sea</vt:lpstr>
      <vt:lpstr>PowerPoint Presentation</vt:lpstr>
      <vt:lpstr>Activity 23</vt:lpstr>
      <vt:lpstr>PowerPoint Presentation</vt:lpstr>
      <vt:lpstr>(b) German Threat from Under the Sea</vt:lpstr>
      <vt:lpstr>(b) German Threat from Under the Sea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Edexcel IGCSE History Investigation A1</dc:title>
  <dc:creator>Chris Skerry</dc:creator>
  <cp:lastModifiedBy>Chris Skerry</cp:lastModifiedBy>
  <cp:revision>53</cp:revision>
  <dcterms:created xsi:type="dcterms:W3CDTF">2021-05-05T18:42:06Z</dcterms:created>
  <dcterms:modified xsi:type="dcterms:W3CDTF">2022-03-21T16:38:15Z</dcterms:modified>
</cp:coreProperties>
</file>