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9" r:id="rId3"/>
    <p:sldId id="258" r:id="rId4"/>
    <p:sldId id="264" r:id="rId5"/>
    <p:sldId id="488" r:id="rId6"/>
    <p:sldId id="310" r:id="rId7"/>
    <p:sldId id="493" r:id="rId8"/>
    <p:sldId id="496" r:id="rId9"/>
    <p:sldId id="301" r:id="rId10"/>
    <p:sldId id="506" r:id="rId11"/>
    <p:sldId id="491" r:id="rId12"/>
    <p:sldId id="494" r:id="rId13"/>
    <p:sldId id="495" r:id="rId14"/>
    <p:sldId id="497" r:id="rId15"/>
    <p:sldId id="498" r:id="rId16"/>
    <p:sldId id="499" r:id="rId17"/>
    <p:sldId id="500" r:id="rId18"/>
    <p:sldId id="503" r:id="rId19"/>
    <p:sldId id="504" r:id="rId20"/>
    <p:sldId id="501" r:id="rId21"/>
    <p:sldId id="502" r:id="rId22"/>
    <p:sldId id="492" r:id="rId23"/>
    <p:sldId id="50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 snapToObjects="1">
      <p:cViewPr varScale="1">
        <p:scale>
          <a:sx n="121" d="100"/>
          <a:sy n="121" d="100"/>
        </p:scale>
        <p:origin x="2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90755-375F-2244-BEDD-70BAECD90497}" type="datetimeFigureOut">
              <a:rPr lang="en-US" smtClean="0"/>
              <a:t>3/16/22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13B4D-3BD1-4E4B-A2B0-D198BE80C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61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C3443-B9D3-6444-B5B1-AA82955B4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B313CC-26F8-9A4D-BAAA-2E226A857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5A56F-470B-C545-AA54-9D9A78DD8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2F0B2-AD6B-9B48-89F3-F6695F4D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10827-465E-8846-90A6-6572347E7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94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4740F-5F1C-004A-8D61-289D32D2D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C3EC0E-84B0-1242-878D-2E61705A83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9B664-F0C5-184B-B3D7-72B4A3A11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D04A1-C358-BF44-9F43-804E63082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589D7-592F-8448-85E5-AD49DA949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11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216323-6857-F54C-84B4-D074972623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184E33-9DE5-8044-96AD-E6A03647B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1BD10-7199-CD4E-A70D-6BFBB8D0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7EB2-0C42-5E4A-A3B3-085ABAC9A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375AA-10EA-8A43-8EE2-316789623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34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70001-B610-C64A-A741-055E36150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4380F-8D8D-0542-BE38-11DAAB858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AC8BD-9D9F-F64D-81EF-6FAF4B544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33584-566B-6841-804F-1FB4E8037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ED3F7-6C9D-5148-AC26-246EC4491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8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465FB-A55E-C84B-B19F-971AF09BC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887E9-9024-DA4A-8542-8989FDF08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D36EB-438F-F04A-813A-153E0B1B9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9C055-B43E-4646-8CD4-7E696729A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D17F8-F452-DB4B-91CE-59DA8178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7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5CBC3-1034-3A49-98DA-91D552FFB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50566-D7E8-264C-BCA0-5B0BF93E39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194F6F-842B-804B-A059-E2F1074C1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9A8D6-CBD8-5B49-B186-1D291AE19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244545-7A0C-8747-BFE5-3E834F448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909BE-DF96-5D40-90C8-04F8A0E1D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58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C18F5-B0E3-B143-9D47-CCF4DA428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8ADEC-3768-CB41-ACC8-691AEBC5F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B5313A-8AE3-1E42-B50A-470A15BEF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1754E6-B58F-EF4E-8224-DEFAA1378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3AB8A0-F154-8543-BA09-33E4BD92A6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43A9BB-966B-1C4B-877B-6BD7D9A80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3/16/22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76B314-53C8-1547-B8A5-C1F84F814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9F7784-FA06-2A43-BF25-6826030BF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90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A68E8-739F-6E41-8CB1-8A93ED146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D6EF19-A8DF-3946-8406-AF5DF078F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3/16/22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64954E-7F41-DB44-BDB5-809BA6D1A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FCE67B-CAE5-A645-810A-7BFC1AD1E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58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3889AB-9E01-2741-9EC8-E64D0DF69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3/16/22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B573B2-EE38-C747-957C-647CBE761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FE609-9FAD-9D4C-B38E-C7002AF59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77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49CB5-1E73-3040-B49C-972697294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334B7-906A-384A-99A7-36AF59127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863A03-1BB8-904B-830C-3F52E3B0E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6F2C40-00C5-2E40-9EF4-C48E8BC33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3BD48-4F3A-C74B-94C5-E12356FB7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EB4644-343A-C247-A1C5-5B872A25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24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1E9DE-CE6E-C947-838C-A8F870B90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F0960C-0219-6E40-9E27-0EB539279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4F7AE-FF0E-ED48-9F14-FB4C75223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1EFAB-F79D-194D-AB2A-B6248EA8F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00F5-199C-7440-82DF-49BD86033751}" type="datetimeFigureOut">
              <a:rPr lang="en-US" smtClean="0"/>
              <a:t>3/16/22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781DF5-E77E-3F47-9F6C-9069ED20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63FBCA-18B1-C64F-8103-B6180DA84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86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7EBCB7-B0FD-724C-83DF-CF59E5001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93DC2-08FA-6443-B18C-5BFE7550D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BD51A-1CB7-E74C-8E08-FFB22224DC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00F5-199C-7440-82DF-49BD86033751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EA122-4EBB-6D42-B890-26711A6F3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83E83-B569-3F4C-A3AA-9B922BF96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E93FF-18B3-3D48-BF07-E6FCB4F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7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D0E2B-22FA-B144-B418-9C8B126E94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b="1" dirty="0"/>
              <a:t>Edexcel IGCSE History</a:t>
            </a:r>
            <a:br>
              <a:rPr lang="en-US" sz="8000" b="1" dirty="0"/>
            </a:br>
            <a:r>
              <a:rPr lang="en-US" sz="8000" b="1" dirty="0"/>
              <a:t>P2: Breadth Study A1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1ED3F2-BBC7-9F40-B942-F2CBD4778B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3602038"/>
            <a:ext cx="10241280" cy="1655762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The Origins &amp; Course of WW1, </a:t>
            </a:r>
          </a:p>
          <a:p>
            <a:r>
              <a:rPr lang="en-US" sz="6000" dirty="0">
                <a:solidFill>
                  <a:srgbClr val="FF0000"/>
                </a:solidFill>
              </a:rPr>
              <a:t>1905-1918</a:t>
            </a:r>
          </a:p>
        </p:txBody>
      </p:sp>
    </p:spTree>
    <p:extLst>
      <p:ext uri="{BB962C8B-B14F-4D97-AF65-F5344CB8AC3E}">
        <p14:creationId xmlns:p14="http://schemas.microsoft.com/office/powerpoint/2010/main" val="2949502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807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7" y="154108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(a) </a:t>
            </a:r>
            <a:r>
              <a:rPr lang="en-US" b="1" u="sng" dirty="0">
                <a:solidFill>
                  <a:srgbClr val="00B050"/>
                </a:solidFill>
              </a:rPr>
              <a:t>German Threat from North Sea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082" y="1344296"/>
            <a:ext cx="5336445" cy="53595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Germany carried out RAIDS on the North Sea coast of Britain, with 3 main objectives:</a:t>
            </a:r>
          </a:p>
          <a:p>
            <a:r>
              <a:rPr lang="en-US" b="1" dirty="0"/>
              <a:t>To lay sea-mines to sink passing British ships</a:t>
            </a:r>
          </a:p>
          <a:p>
            <a:r>
              <a:rPr lang="en-US" b="1" dirty="0"/>
              <a:t>To force British ships to chase German raiders to the German coast for AMBUSHES</a:t>
            </a:r>
          </a:p>
          <a:p>
            <a:r>
              <a:rPr lang="en-US" b="1" dirty="0"/>
              <a:t>To force the British Grand Fleet to split up, to defend various coastal towns, giving Germany a better chance against isolated ships to reduce British strength</a:t>
            </a: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2F8108-E16D-7946-834D-988AA2345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574" y="1479670"/>
            <a:ext cx="6537016" cy="522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22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7" y="154108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(a) </a:t>
            </a:r>
            <a:r>
              <a:rPr lang="en-US" b="1" u="sng" dirty="0">
                <a:solidFill>
                  <a:srgbClr val="00B050"/>
                </a:solidFill>
              </a:rPr>
              <a:t>German Threat from North Sea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875" y="1411984"/>
            <a:ext cx="7488460" cy="53595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u="sng" dirty="0"/>
              <a:t>RAID ON GREAT YARMOUTH, NOV. 1914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On 3</a:t>
            </a:r>
            <a:r>
              <a:rPr lang="en-US" b="1" baseline="30000" dirty="0">
                <a:solidFill>
                  <a:srgbClr val="FF0000"/>
                </a:solidFill>
              </a:rPr>
              <a:t>rd</a:t>
            </a:r>
            <a:r>
              <a:rPr lang="en-US" b="1" dirty="0">
                <a:solidFill>
                  <a:srgbClr val="FF0000"/>
                </a:solidFill>
              </a:rPr>
              <a:t> November 1914, 8 Battle Cruisers set off across the North Sea to lay mines &amp; to shell Great Yarmouth. </a:t>
            </a:r>
            <a:r>
              <a:rPr lang="en-US" b="1" dirty="0"/>
              <a:t>The gunners’ aim was poor &amp; most of the shells landed on the beach. A small fragment of a shell killed </a:t>
            </a:r>
            <a:r>
              <a:rPr lang="en-US" b="1" u="sng" dirty="0"/>
              <a:t>ONE </a:t>
            </a:r>
            <a:r>
              <a:rPr lang="en-US" b="1" dirty="0"/>
              <a:t>British man, but that was it. </a:t>
            </a:r>
            <a:r>
              <a:rPr lang="en-US" dirty="0"/>
              <a:t>Once the mines were laid, the German Battle Cruisers headed home; the trap set. </a:t>
            </a:r>
            <a:r>
              <a:rPr lang="en-US" b="1" dirty="0"/>
              <a:t>When British ships saw them &amp; gave chase, 1 German Battle Cruiser hit 2 of their own mines &amp; sank, killing 235. </a:t>
            </a:r>
            <a:r>
              <a:rPr lang="en-US" b="1" dirty="0">
                <a:solidFill>
                  <a:srgbClr val="FF0000"/>
                </a:solidFill>
              </a:rPr>
              <a:t>The Germans saw how easy it was to reach the British coast &amp; the British felt that bombarding a beach was no real threat at all.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891416-BFEC-E64B-AB86-24E829EC8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65" y="1479670"/>
            <a:ext cx="4357331" cy="522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96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4108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(a) </a:t>
            </a:r>
            <a:r>
              <a:rPr lang="en-US" b="1" u="sng" dirty="0">
                <a:solidFill>
                  <a:srgbClr val="00B050"/>
                </a:solidFill>
              </a:rPr>
              <a:t>German Threat from North Sea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67" y="1344296"/>
            <a:ext cx="7706172" cy="5513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u="sng" dirty="0"/>
              <a:t>RAID ON SCARBOROUGH, WHITBY &amp; HARTLEPOOL</a:t>
            </a:r>
          </a:p>
          <a:p>
            <a:pPr marL="0" indent="0">
              <a:buNone/>
            </a:pPr>
            <a:r>
              <a:rPr lang="en-US" dirty="0"/>
              <a:t>The relative ease of the Great Yarmouth raid made German Commanders hope that future raids could be successful. British code-breakers were now able to read messages sent between German ships. </a:t>
            </a:r>
            <a:r>
              <a:rPr lang="en-US" b="1" dirty="0">
                <a:solidFill>
                  <a:srgbClr val="FF0000"/>
                </a:solidFill>
              </a:rPr>
              <a:t>The British, therefore, knew about a German crew heading into the North Sea on 15</a:t>
            </a:r>
            <a:r>
              <a:rPr lang="en-US" b="1" baseline="30000" dirty="0">
                <a:solidFill>
                  <a:srgbClr val="FF0000"/>
                </a:solidFill>
              </a:rPr>
              <a:t>th</a:t>
            </a:r>
            <a:r>
              <a:rPr lang="en-US" b="1" dirty="0">
                <a:solidFill>
                  <a:srgbClr val="FF0000"/>
                </a:solidFill>
              </a:rPr>
              <a:t> Dec. 1914. </a:t>
            </a:r>
            <a:r>
              <a:rPr lang="en-US" dirty="0"/>
              <a:t>These ships began shelling Scarborough, moved along the coast to shell Whitby, before </a:t>
            </a:r>
            <a:r>
              <a:rPr lang="en-US" b="1" dirty="0"/>
              <a:t>shelling </a:t>
            </a:r>
            <a:r>
              <a:rPr lang="en-US" b="1" dirty="0" err="1"/>
              <a:t>Hartlepool</a:t>
            </a:r>
            <a:r>
              <a:rPr lang="en-US" b="1" dirty="0"/>
              <a:t> for 50 mins; firing 1,000 shells, wrecking property &amp; killing innocent civilians. </a:t>
            </a:r>
            <a:r>
              <a:rPr lang="en-US" dirty="0"/>
              <a:t>The raids saw a public outcry the British Navy had done nothing &amp; Admiral Jellicoe promised to deploy the whole fleet in defense of the coast from now 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FA41C3-55C5-7E49-B0C5-A13B931FF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506" y="154109"/>
            <a:ext cx="4246495" cy="654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29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7" y="154108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(a) </a:t>
            </a:r>
            <a:r>
              <a:rPr lang="en-US" b="1" u="sng" dirty="0">
                <a:solidFill>
                  <a:srgbClr val="00B050"/>
                </a:solidFill>
              </a:rPr>
              <a:t>German Threat from North Sea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875" y="1411984"/>
            <a:ext cx="7488460" cy="53595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u="sng" dirty="0"/>
              <a:t>BATTLE OF DOGGER BANK, JAN. 1915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On 24</a:t>
            </a:r>
            <a:r>
              <a:rPr lang="en-US" b="1" baseline="30000" dirty="0">
                <a:solidFill>
                  <a:srgbClr val="FF0000"/>
                </a:solidFill>
              </a:rPr>
              <a:t>th</a:t>
            </a:r>
            <a:r>
              <a:rPr lang="en-US" b="1" dirty="0">
                <a:solidFill>
                  <a:srgbClr val="FF0000"/>
                </a:solidFill>
              </a:rPr>
              <a:t> January, 1915 British code-breakers knew that a German crew were heading into the North Sea and, this time, they would sail to meet them. </a:t>
            </a:r>
            <a:r>
              <a:rPr lang="en-US" b="1" dirty="0"/>
              <a:t>Taken by surprise, the Germans turned around to head back home … but the British Grand fleet chased them &amp; began firing on them … sinking the German Cruiser, Blucher. </a:t>
            </a:r>
            <a:r>
              <a:rPr lang="en-US" dirty="0"/>
              <a:t>After confusing signals, suggesting to concentrate on sinking the Blucher, the rest of the German squadron of ships got clean away, but the victory was won:</a:t>
            </a:r>
          </a:p>
          <a:p>
            <a:r>
              <a:rPr lang="en-US" b="1" dirty="0">
                <a:solidFill>
                  <a:srgbClr val="0070C0"/>
                </a:solidFill>
              </a:rPr>
              <a:t>Britain lost 0 ships + just 15 sailors.</a:t>
            </a:r>
          </a:p>
          <a:p>
            <a:r>
              <a:rPr lang="en-US" b="1" dirty="0">
                <a:solidFill>
                  <a:srgbClr val="0070C0"/>
                </a:solidFill>
              </a:rPr>
              <a:t>Germany lost 1 Battle Cruiser + 954 sailors.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C8EE18-0BB4-174F-B70E-9212BFC4F4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06" r="13439"/>
          <a:stretch/>
        </p:blipFill>
        <p:spPr>
          <a:xfrm>
            <a:off x="119665" y="1535613"/>
            <a:ext cx="4464210" cy="516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99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D3D29A-F2FD-A942-AEDC-2FC250C9C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01" y="138874"/>
            <a:ext cx="11749975" cy="643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97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4AD2B8-E076-4B4D-A6DB-781C24D1E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3" y="87464"/>
            <a:ext cx="11768446" cy="666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93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4108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(a) </a:t>
            </a:r>
            <a:r>
              <a:rPr lang="en-US" b="1" u="sng" dirty="0">
                <a:solidFill>
                  <a:srgbClr val="00B050"/>
                </a:solidFill>
              </a:rPr>
              <a:t>German Threat from North Sea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67" y="1344296"/>
            <a:ext cx="6970584" cy="5513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u="sng" dirty="0"/>
              <a:t>BATTLE OF JUTLAND, MAY 31—JUNE 1, 1916</a:t>
            </a:r>
          </a:p>
          <a:p>
            <a:pPr marL="0" indent="0">
              <a:buNone/>
            </a:pPr>
            <a:r>
              <a:rPr lang="en-US" dirty="0"/>
              <a:t>The almighty clash that both sides had been in fear of occurred on 31</a:t>
            </a:r>
            <a:r>
              <a:rPr lang="en-US" baseline="30000" dirty="0"/>
              <a:t>st</a:t>
            </a:r>
            <a:r>
              <a:rPr lang="en-US" dirty="0"/>
              <a:t> May 1916. </a:t>
            </a:r>
            <a:r>
              <a:rPr lang="en-US" b="1" dirty="0"/>
              <a:t>Admiral Tirpitz had been replaced by Admiral Scheer &amp; he was keen for a confrontation. </a:t>
            </a:r>
            <a:r>
              <a:rPr lang="en-US" dirty="0"/>
              <a:t>He sent an advance squadron to draw out the entire British Grand Fleet &amp; intended to surprise them with the entire German High Seas Fleet. Having cracked German codes, however, the British knew that Scheer’s ships were coming &amp; were ready &amp; waiting. Thus, 2 Dreadnought fleets (259 warships carrying over 100,000 men) met off the Danish coast, near Jutland.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4CAD37-117C-784A-87D8-929F2EA82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0251" y="1344296"/>
            <a:ext cx="5015950" cy="50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75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E49412-E264-654D-9F8B-FED3A6143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76" y="74498"/>
            <a:ext cx="11824138" cy="664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16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BB55BB-7D52-624B-91D8-09C7F08819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8" t="11494" r="35081" b="8046"/>
          <a:stretch/>
        </p:blipFill>
        <p:spPr>
          <a:xfrm>
            <a:off x="189187" y="94593"/>
            <a:ext cx="4845268" cy="66416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AFFAF8-43DA-0240-89CD-7240CF8FC389}"/>
              </a:ext>
            </a:extLst>
          </p:cNvPr>
          <p:cNvSpPr txBox="1"/>
          <p:nvPr/>
        </p:nvSpPr>
        <p:spPr>
          <a:xfrm>
            <a:off x="5276193" y="94593"/>
            <a:ext cx="6726620" cy="517064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“Chatfield, there seems to be something wrong with our bloody ships today.”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075C73-7482-CE43-8582-4D4DA4C23832}"/>
              </a:ext>
            </a:extLst>
          </p:cNvPr>
          <p:cNvSpPr txBox="1"/>
          <p:nvPr/>
        </p:nvSpPr>
        <p:spPr>
          <a:xfrm>
            <a:off x="5276193" y="5782172"/>
            <a:ext cx="6726620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Vice-Admiral David Beatty, speaking to one of his captains during the Battle of Jutland.</a:t>
            </a:r>
          </a:p>
        </p:txBody>
      </p:sp>
    </p:spTree>
    <p:extLst>
      <p:ext uri="{BB962C8B-B14F-4D97-AF65-F5344CB8AC3E}">
        <p14:creationId xmlns:p14="http://schemas.microsoft.com/office/powerpoint/2010/main" val="1914907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90EDAC-F788-FE43-830C-012BB90C0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0038" y="112416"/>
            <a:ext cx="4438184" cy="2485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6F500A-2C16-2E44-A236-8AAF09D04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78" y="112416"/>
            <a:ext cx="5078087" cy="3008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D191EC-C58A-134D-B81A-D1FCE6C818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17" t="2641" r="4198" b="4076"/>
          <a:stretch/>
        </p:blipFill>
        <p:spPr>
          <a:xfrm>
            <a:off x="158705" y="3121046"/>
            <a:ext cx="5203160" cy="34689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A15C6C-4C75-A844-B3C5-065C45C0B3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59" r="12006" b="38265"/>
          <a:stretch/>
        </p:blipFill>
        <p:spPr>
          <a:xfrm>
            <a:off x="5444358" y="112416"/>
            <a:ext cx="1881353" cy="24853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EA7469-0CBC-1B44-8043-58D44EC5D7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4358" y="2762663"/>
            <a:ext cx="2541288" cy="37550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BCC352-A8E5-8749-B8DD-3217E9653A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33" t="4784" r="8295" b="8147"/>
          <a:stretch/>
        </p:blipFill>
        <p:spPr>
          <a:xfrm>
            <a:off x="8068139" y="2762663"/>
            <a:ext cx="3840083" cy="375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04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7" y="154108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(a) </a:t>
            </a:r>
            <a:r>
              <a:rPr lang="en-US" b="1" u="sng" dirty="0">
                <a:solidFill>
                  <a:srgbClr val="00B050"/>
                </a:solidFill>
              </a:rPr>
              <a:t>German Threat from North Sea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873" y="1257605"/>
            <a:ext cx="7488460" cy="53595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u="sng" dirty="0"/>
              <a:t>BATTLE OF JUTLAND, MAY 31—JUNE 1, 1916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Fighting was fierce and, worrying for the British, German ships operated better &amp; were less easily damaged. </a:t>
            </a:r>
            <a:r>
              <a:rPr lang="en-US" dirty="0"/>
              <a:t>When night fell, German ships suddenly stopped fighting &amp; sailed back to port. The British Grand Fleet had, by far, suffered most damage:</a:t>
            </a:r>
          </a:p>
          <a:p>
            <a:r>
              <a:rPr lang="en-US" b="1" dirty="0">
                <a:solidFill>
                  <a:srgbClr val="FF0000"/>
                </a:solidFill>
              </a:rPr>
              <a:t>Britain lost 14 ships &amp; over 6,000 lives</a:t>
            </a:r>
          </a:p>
          <a:p>
            <a:r>
              <a:rPr lang="en-US" b="1" dirty="0">
                <a:solidFill>
                  <a:srgbClr val="FF0000"/>
                </a:solidFill>
              </a:rPr>
              <a:t>Germany lost 9 ships &amp; over 2,500 lives</a:t>
            </a:r>
          </a:p>
          <a:p>
            <a:pPr marL="0" indent="0">
              <a:buNone/>
            </a:pPr>
            <a:r>
              <a:rPr lang="en-US" b="1" dirty="0"/>
              <a:t>BUT </a:t>
            </a:r>
            <a:r>
              <a:rPr lang="en-US" b="1" u="sng" dirty="0"/>
              <a:t>BOTH</a:t>
            </a:r>
            <a:r>
              <a:rPr lang="en-US" b="1" dirty="0"/>
              <a:t> SIDES CLAIMED JUTLAND A VICTORY! </a:t>
            </a:r>
            <a:r>
              <a:rPr lang="en-US" b="1" dirty="0">
                <a:solidFill>
                  <a:srgbClr val="FF0000"/>
                </a:solidFill>
              </a:rPr>
              <a:t>Germany had won, as they sank most ships; Britain had won, as they controlled the North Sea &amp; the German High Seas Fleet stayed in port for the rest of the war – all of 1917 + 1918.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748FF1-EC75-544B-9B52-134ED1B5F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44" r="6394" b="9119"/>
          <a:stretch/>
        </p:blipFill>
        <p:spPr>
          <a:xfrm>
            <a:off x="119667" y="1340272"/>
            <a:ext cx="4440316" cy="535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40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D3E2AB-0BDE-594B-BEA4-90CEA4B66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14" y="65622"/>
            <a:ext cx="11918731" cy="669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2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1C80-D9C1-5B42-AA33-7FB440604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u="sng" dirty="0"/>
              <a:t>Activity 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E6CE1-4209-094E-83CE-6245DA90E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43" y="1825624"/>
            <a:ext cx="11848289" cy="50323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700" b="1" dirty="0">
                <a:solidFill>
                  <a:srgbClr val="0070C0"/>
                </a:solidFill>
              </a:rPr>
              <a:t>Jack Cornwell joined the Royal Navy </a:t>
            </a:r>
          </a:p>
          <a:p>
            <a:pPr marL="0" indent="0" algn="ctr">
              <a:buNone/>
            </a:pPr>
            <a:r>
              <a:rPr lang="en-US" sz="4700" b="1" dirty="0">
                <a:solidFill>
                  <a:srgbClr val="0070C0"/>
                </a:solidFill>
              </a:rPr>
              <a:t>when he was 15 years old &amp; he was </a:t>
            </a:r>
          </a:p>
          <a:p>
            <a:pPr marL="0" indent="0" algn="ctr">
              <a:buNone/>
            </a:pPr>
            <a:r>
              <a:rPr lang="en-US" sz="4700" b="1" dirty="0">
                <a:solidFill>
                  <a:srgbClr val="0070C0"/>
                </a:solidFill>
              </a:rPr>
              <a:t>a member of the crew of </a:t>
            </a:r>
            <a:r>
              <a:rPr lang="en-US" sz="4700" b="1" i="1" dirty="0">
                <a:solidFill>
                  <a:srgbClr val="0070C0"/>
                </a:solidFill>
              </a:rPr>
              <a:t>H.M.S. Chester </a:t>
            </a:r>
          </a:p>
          <a:p>
            <a:pPr marL="0" indent="0" algn="ctr">
              <a:buNone/>
            </a:pPr>
            <a:r>
              <a:rPr lang="en-US" sz="4700" b="1" dirty="0">
                <a:solidFill>
                  <a:srgbClr val="0070C0"/>
                </a:solidFill>
              </a:rPr>
              <a:t>at the Battle of Jutland on 31 May 1916. </a:t>
            </a:r>
          </a:p>
          <a:p>
            <a:pPr marL="0" indent="0" algn="ctr">
              <a:buNone/>
            </a:pPr>
            <a:r>
              <a:rPr lang="en-US" sz="4700" b="1" dirty="0"/>
              <a:t>Find out </a:t>
            </a:r>
            <a:r>
              <a:rPr lang="en-US" sz="4700" b="1" dirty="0">
                <a:solidFill>
                  <a:srgbClr val="FF0000"/>
                </a:solidFill>
              </a:rPr>
              <a:t>what</a:t>
            </a:r>
            <a:r>
              <a:rPr lang="en-US" sz="4700" b="1" dirty="0"/>
              <a:t> happened to Jack.</a:t>
            </a:r>
          </a:p>
          <a:p>
            <a:pPr marL="0" indent="0" algn="ctr">
              <a:buNone/>
            </a:pPr>
            <a:r>
              <a:rPr lang="en-US" sz="4700" b="1" dirty="0">
                <a:solidFill>
                  <a:srgbClr val="FF0000"/>
                </a:solidFill>
              </a:rPr>
              <a:t>Why</a:t>
            </a:r>
            <a:r>
              <a:rPr lang="en-US" sz="4700" b="1" dirty="0"/>
              <a:t> was Jack’s story told + retold?</a:t>
            </a:r>
          </a:p>
          <a:p>
            <a:pPr marL="0" indent="0" algn="ctr">
              <a:buNone/>
            </a:pPr>
            <a:endParaRPr lang="en-US" sz="4700" b="1" dirty="0"/>
          </a:p>
        </p:txBody>
      </p:sp>
    </p:spTree>
    <p:extLst>
      <p:ext uri="{BB962C8B-B14F-4D97-AF65-F5344CB8AC3E}">
        <p14:creationId xmlns:p14="http://schemas.microsoft.com/office/powerpoint/2010/main" val="3266108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113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D0E2B-22FA-B144-B418-9C8B126E9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32525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b="1" dirty="0"/>
              <a:t>Edexcel IGCSE History</a:t>
            </a:r>
            <a:br>
              <a:rPr lang="en-US" sz="8000" b="1" dirty="0"/>
            </a:br>
            <a:r>
              <a:rPr lang="en-US" sz="8000" b="1" dirty="0"/>
              <a:t>P2: Breadth Study A1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1ED3F2-BBC7-9F40-B942-F2CBD4778B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951" y="3150093"/>
            <a:ext cx="10258097" cy="2977438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The Origins &amp; Course of WW1, </a:t>
            </a:r>
          </a:p>
          <a:p>
            <a:r>
              <a:rPr lang="en-US" sz="6000" dirty="0">
                <a:solidFill>
                  <a:srgbClr val="FF0000"/>
                </a:solidFill>
              </a:rPr>
              <a:t>1905-1918</a:t>
            </a:r>
            <a:endParaRPr lang="en-US" sz="1000" dirty="0">
              <a:solidFill>
                <a:srgbClr val="FF0000"/>
              </a:solidFill>
            </a:endParaRPr>
          </a:p>
          <a:p>
            <a:r>
              <a:rPr lang="en-US" sz="4000" b="1" dirty="0">
                <a:solidFill>
                  <a:srgbClr val="0070C0"/>
                </a:solidFill>
              </a:rPr>
              <a:t>4.1 The German Threat from the </a:t>
            </a:r>
            <a:r>
              <a:rPr lang="en-US" sz="4000" b="1">
                <a:solidFill>
                  <a:srgbClr val="0070C0"/>
                </a:solidFill>
              </a:rPr>
              <a:t>North Sea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689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7" y="154108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(a) </a:t>
            </a:r>
            <a:r>
              <a:rPr lang="en-US" b="1" u="sng" dirty="0">
                <a:solidFill>
                  <a:srgbClr val="00B050"/>
                </a:solidFill>
              </a:rPr>
              <a:t>German Threat from North Sea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15" y="1242625"/>
            <a:ext cx="7497399" cy="53595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In 1914, no other Navy rivaled the British Navy. Germany had tried to build up enough of a fleet to challenge British dominance but, in the end, both Navies were a DETERRENT to the other.</a:t>
            </a:r>
          </a:p>
          <a:p>
            <a:r>
              <a:rPr lang="en-US" b="1" dirty="0">
                <a:solidFill>
                  <a:srgbClr val="FF0000"/>
                </a:solidFill>
              </a:rPr>
              <a:t>Admiral Alfred von Tirpitz </a:t>
            </a:r>
            <a:r>
              <a:rPr lang="en-US" b="1" dirty="0"/>
              <a:t>led the German High Seas Fleet</a:t>
            </a:r>
          </a:p>
          <a:p>
            <a:r>
              <a:rPr lang="en-US" b="1" dirty="0">
                <a:solidFill>
                  <a:srgbClr val="FF0000"/>
                </a:solidFill>
              </a:rPr>
              <a:t>Admiral John Jellicoe </a:t>
            </a:r>
            <a:r>
              <a:rPr lang="en-US" b="1" dirty="0"/>
              <a:t>led the British Grand Fleet</a:t>
            </a:r>
          </a:p>
          <a:p>
            <a:pPr marL="0" indent="0">
              <a:buNone/>
            </a:pPr>
            <a:r>
              <a:rPr lang="en-US" dirty="0"/>
              <a:t>As soon as war broke out, both men wanted to keep their fleets ‘in port’ as long as possible. A major sea battle lost could have meant the war was lost. The Germans remained anchored at Wilhelmshaven &amp; the British Navy stayed at Scapa Flow, Orkney Islands.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86CFF1-15B9-3B4F-AC9E-7C79143A7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835" y="154108"/>
            <a:ext cx="3545850" cy="34314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AFA12A-E77E-5640-9DC9-4B42E64C2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2738" y="3628146"/>
            <a:ext cx="2766950" cy="308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65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0192EB-CB29-2844-95ED-1B5D6E434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17" t="12814" r="9784" b="9436"/>
          <a:stretch/>
        </p:blipFill>
        <p:spPr>
          <a:xfrm>
            <a:off x="1452748" y="98617"/>
            <a:ext cx="9286503" cy="666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34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7" y="154108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(a) </a:t>
            </a:r>
            <a:r>
              <a:rPr lang="en-US" b="1" u="sng" dirty="0">
                <a:solidFill>
                  <a:srgbClr val="00B050"/>
                </a:solidFill>
              </a:rPr>
              <a:t>German Threat from North Sea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8422" y="1411984"/>
            <a:ext cx="5913911" cy="53595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BATTLE OF HELIGOLAND BIGHT</a:t>
            </a:r>
          </a:p>
          <a:p>
            <a:pPr marL="0" indent="0">
              <a:buNone/>
            </a:pPr>
            <a:r>
              <a:rPr lang="en-US" dirty="0"/>
              <a:t>Although both fleets were anchored in August 1914, smaller Warships patrolled the North Sea &amp; had minor clashes. </a:t>
            </a:r>
            <a:r>
              <a:rPr lang="en-US" b="1" dirty="0">
                <a:solidFill>
                  <a:srgbClr val="FF0000"/>
                </a:solidFill>
              </a:rPr>
              <a:t>On 28</a:t>
            </a:r>
            <a:r>
              <a:rPr lang="en-US" b="1" baseline="30000" dirty="0">
                <a:solidFill>
                  <a:srgbClr val="FF0000"/>
                </a:solidFill>
              </a:rPr>
              <a:t>th</a:t>
            </a:r>
            <a:r>
              <a:rPr lang="en-US" b="1" dirty="0">
                <a:solidFill>
                  <a:srgbClr val="FF0000"/>
                </a:solidFill>
              </a:rPr>
              <a:t> August 1914, two British Officers had noticed German Destroyers &amp; Cruisers making a regular pattern of patrols – both would move into the North Sea in the evening, look for British ships until morning, then return to port. </a:t>
            </a:r>
            <a:r>
              <a:rPr lang="en-US" dirty="0"/>
              <a:t>The British plan was to catch the German destroyers on the return journey &amp; sink them.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FC8E44-24D2-A54F-9B67-031DB0C49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67" y="1479671"/>
            <a:ext cx="5999004" cy="49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1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7" y="154108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(a) </a:t>
            </a:r>
            <a:r>
              <a:rPr lang="en-US" b="1" u="sng" dirty="0">
                <a:solidFill>
                  <a:srgbClr val="00B050"/>
                </a:solidFill>
              </a:rPr>
              <a:t>German Threat from North Sea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8422" y="1411984"/>
            <a:ext cx="5913911" cy="53595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u="sng" dirty="0"/>
              <a:t>BATTLE OF HELIGOLAND BIGHT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The British used 31 Destroyers, 2 light Cruisers + 8 Submarines in the attack. </a:t>
            </a:r>
            <a:r>
              <a:rPr lang="en-US" dirty="0"/>
              <a:t>The plan worked perfectly &amp; </a:t>
            </a:r>
            <a:r>
              <a:rPr lang="en-US" b="1" dirty="0">
                <a:solidFill>
                  <a:srgbClr val="0070C0"/>
                </a:solidFill>
              </a:rPr>
              <a:t>German losses included the sinking of 3 light Cruisers + 1 Destroyer, plus 3 more light Cruisers badly damaged.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The British saw </a:t>
            </a:r>
            <a:r>
              <a:rPr lang="en-US" b="1" u="sng" dirty="0">
                <a:solidFill>
                  <a:srgbClr val="FF0000"/>
                </a:solidFill>
              </a:rPr>
              <a:t>no ships sunk</a:t>
            </a:r>
            <a:r>
              <a:rPr lang="en-US" b="1" dirty="0">
                <a:solidFill>
                  <a:srgbClr val="FF0000"/>
                </a:solidFill>
              </a:rPr>
              <a:t>, 3 Destroyers + 1 light Cruiser damaged. </a:t>
            </a:r>
          </a:p>
          <a:p>
            <a:r>
              <a:rPr lang="en-US" b="1" dirty="0"/>
              <a:t>712 German sailors died, 530 injured &amp; 336 taken prisoner.</a:t>
            </a:r>
          </a:p>
          <a:p>
            <a:r>
              <a:rPr lang="en-US" b="1" dirty="0"/>
              <a:t>35 British sailors died &amp; 40 wounded.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1D217C-3AF3-3E43-9DE4-C960A3BE8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67" y="1479671"/>
            <a:ext cx="5957770" cy="511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79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991A-290A-9A49-8C5B-1FE9C6E0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7" y="154108"/>
            <a:ext cx="11469189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(a) </a:t>
            </a:r>
            <a:r>
              <a:rPr lang="en-US" b="1" u="sng" dirty="0">
                <a:solidFill>
                  <a:srgbClr val="00B050"/>
                </a:solidFill>
              </a:rPr>
              <a:t>German Threat from North Sea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6624-DE47-924A-AEDE-F2D1A175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0162" y="1411984"/>
            <a:ext cx="6182172" cy="53595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u="sng" dirty="0"/>
              <a:t>BATTLE OF HELIGOLAND BIGHT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In Britain, cheering crowds declared the Battle of Heligoland Bight a glorious victory.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In Germany, however, the Kaiser was horrified at the sinking of German ships &amp; ordered any future “decisive action” had to be personally approved by him. </a:t>
            </a:r>
            <a:r>
              <a:rPr lang="en-US" b="1" dirty="0"/>
              <a:t>Alfred von Tirpitz was furious – as the Admiral of the German High Seas Fleet, he should have the final say on whether to engage the enemy or not … not the Kaiser. No fleet action as a result of this.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F5B8D5-4DA5-D743-88A6-C5CC3ACEB9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49" r="9275"/>
          <a:stretch/>
        </p:blipFill>
        <p:spPr>
          <a:xfrm>
            <a:off x="119667" y="1479671"/>
            <a:ext cx="5770494" cy="522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28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1C80-D9C1-5B42-AA33-7FB440604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u="sng" dirty="0"/>
              <a:t>Activity 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E6CE1-4209-094E-83CE-6245DA90E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43" y="1825624"/>
            <a:ext cx="11848289" cy="39340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700" b="1" dirty="0">
                <a:solidFill>
                  <a:srgbClr val="0070C0"/>
                </a:solidFill>
              </a:rPr>
              <a:t>The British submarine, </a:t>
            </a:r>
            <a:r>
              <a:rPr lang="en-US" sz="4700" b="1" i="1" dirty="0">
                <a:solidFill>
                  <a:srgbClr val="0070C0"/>
                </a:solidFill>
              </a:rPr>
              <a:t>E4</a:t>
            </a:r>
            <a:r>
              <a:rPr lang="en-US" sz="4700" b="1" dirty="0">
                <a:solidFill>
                  <a:srgbClr val="0070C0"/>
                </a:solidFill>
              </a:rPr>
              <a:t>, fired </a:t>
            </a:r>
          </a:p>
          <a:p>
            <a:pPr marL="0" indent="0" algn="ctr">
              <a:buNone/>
            </a:pPr>
            <a:r>
              <a:rPr lang="en-US" sz="4700" b="1" dirty="0">
                <a:solidFill>
                  <a:srgbClr val="0070C0"/>
                </a:solidFill>
              </a:rPr>
              <a:t>a torpedo at the German light </a:t>
            </a:r>
          </a:p>
          <a:p>
            <a:pPr marL="0" indent="0" algn="ctr">
              <a:buNone/>
            </a:pPr>
            <a:r>
              <a:rPr lang="en-US" sz="4700" b="1" dirty="0">
                <a:solidFill>
                  <a:srgbClr val="0070C0"/>
                </a:solidFill>
              </a:rPr>
              <a:t>Cruiser, </a:t>
            </a:r>
            <a:r>
              <a:rPr lang="en-US" sz="4700" b="1" i="1" dirty="0">
                <a:solidFill>
                  <a:srgbClr val="0070C0"/>
                </a:solidFill>
              </a:rPr>
              <a:t>Stettin</a:t>
            </a:r>
            <a:r>
              <a:rPr lang="en-US" sz="4700" b="1" dirty="0">
                <a:solidFill>
                  <a:srgbClr val="0070C0"/>
                </a:solidFill>
              </a:rPr>
              <a:t>, but missed it.</a:t>
            </a:r>
          </a:p>
          <a:p>
            <a:pPr marL="0" indent="0" algn="ctr">
              <a:buNone/>
            </a:pPr>
            <a:r>
              <a:rPr lang="en-US" sz="4700" dirty="0"/>
              <a:t>Find out </a:t>
            </a:r>
            <a:r>
              <a:rPr lang="en-US" sz="4700" b="1" dirty="0"/>
              <a:t>what</a:t>
            </a:r>
            <a:r>
              <a:rPr lang="en-US" sz="4700" dirty="0"/>
              <a:t> happened next. </a:t>
            </a:r>
          </a:p>
          <a:p>
            <a:pPr marL="0" indent="0" algn="ctr">
              <a:buNone/>
            </a:pPr>
            <a:r>
              <a:rPr lang="en-US" sz="4700" dirty="0"/>
              <a:t>Find out </a:t>
            </a:r>
            <a:r>
              <a:rPr lang="en-US" sz="4700" b="1" dirty="0"/>
              <a:t>why</a:t>
            </a:r>
            <a:r>
              <a:rPr lang="en-US" sz="4700" dirty="0"/>
              <a:t> the E4 is famous.</a:t>
            </a:r>
          </a:p>
        </p:txBody>
      </p:sp>
    </p:spTree>
    <p:extLst>
      <p:ext uri="{BB962C8B-B14F-4D97-AF65-F5344CB8AC3E}">
        <p14:creationId xmlns:p14="http://schemas.microsoft.com/office/powerpoint/2010/main" val="763966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3341</TotalTime>
  <Words>1295</Words>
  <Application>Microsoft Macintosh PowerPoint</Application>
  <PresentationFormat>Widescreen</PresentationFormat>
  <Paragraphs>64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Edexcel IGCSE History P2: Breadth Study A1</vt:lpstr>
      <vt:lpstr>PowerPoint Presentation</vt:lpstr>
      <vt:lpstr>Edexcel IGCSE History P2: Breadth Study A1</vt:lpstr>
      <vt:lpstr>(a) German Threat from North Sea</vt:lpstr>
      <vt:lpstr>PowerPoint Presentation</vt:lpstr>
      <vt:lpstr>(a) German Threat from North Sea</vt:lpstr>
      <vt:lpstr>(a) German Threat from North Sea</vt:lpstr>
      <vt:lpstr>(a) German Threat from North Sea</vt:lpstr>
      <vt:lpstr>Activity 20</vt:lpstr>
      <vt:lpstr>PowerPoint Presentation</vt:lpstr>
      <vt:lpstr>(a) German Threat from North Sea</vt:lpstr>
      <vt:lpstr>(a) German Threat from North Sea</vt:lpstr>
      <vt:lpstr>(a) German Threat from North Sea</vt:lpstr>
      <vt:lpstr>(a) German Threat from North Sea</vt:lpstr>
      <vt:lpstr>PowerPoint Presentation</vt:lpstr>
      <vt:lpstr>PowerPoint Presentation</vt:lpstr>
      <vt:lpstr>(a) German Threat from North Sea</vt:lpstr>
      <vt:lpstr>PowerPoint Presentation</vt:lpstr>
      <vt:lpstr>PowerPoint Presentation</vt:lpstr>
      <vt:lpstr>(a) German Threat from North Sea</vt:lpstr>
      <vt:lpstr>PowerPoint Presentation</vt:lpstr>
      <vt:lpstr>Activity 21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History Investigation A1</dc:title>
  <dc:creator>Chris Skerry</dc:creator>
  <cp:lastModifiedBy>Chris Skerry</cp:lastModifiedBy>
  <cp:revision>50</cp:revision>
  <dcterms:created xsi:type="dcterms:W3CDTF">2021-05-05T18:42:06Z</dcterms:created>
  <dcterms:modified xsi:type="dcterms:W3CDTF">2022-03-16T20:06:25Z</dcterms:modified>
</cp:coreProperties>
</file>