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9" r:id="rId3"/>
    <p:sldId id="258" r:id="rId4"/>
    <p:sldId id="493" r:id="rId5"/>
    <p:sldId id="264" r:id="rId6"/>
    <p:sldId id="494" r:id="rId7"/>
    <p:sldId id="495" r:id="rId8"/>
    <p:sldId id="496" r:id="rId9"/>
    <p:sldId id="497" r:id="rId10"/>
    <p:sldId id="498" r:id="rId11"/>
    <p:sldId id="500" r:id="rId12"/>
    <p:sldId id="499" r:id="rId13"/>
    <p:sldId id="501" r:id="rId14"/>
    <p:sldId id="502" r:id="rId15"/>
    <p:sldId id="505" r:id="rId16"/>
    <p:sldId id="504" r:id="rId17"/>
    <p:sldId id="503" r:id="rId18"/>
    <p:sldId id="506" r:id="rId19"/>
    <p:sldId id="507" r:id="rId20"/>
    <p:sldId id="508" r:id="rId21"/>
    <p:sldId id="512" r:id="rId22"/>
    <p:sldId id="309" r:id="rId23"/>
    <p:sldId id="509" r:id="rId24"/>
    <p:sldId id="514" r:id="rId25"/>
    <p:sldId id="511" r:id="rId26"/>
    <p:sldId id="510" r:id="rId27"/>
    <p:sldId id="513" r:id="rId28"/>
    <p:sldId id="399" r:id="rId29"/>
    <p:sldId id="515" r:id="rId30"/>
    <p:sldId id="400" r:id="rId31"/>
    <p:sldId id="516" r:id="rId32"/>
    <p:sldId id="401" r:id="rId33"/>
    <p:sldId id="517" r:id="rId34"/>
    <p:sldId id="402" r:id="rId35"/>
    <p:sldId id="51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3"/>
  </p:normalViewPr>
  <p:slideViewPr>
    <p:cSldViewPr snapToGrid="0" snapToObjects="1">
      <p:cViewPr varScale="1">
        <p:scale>
          <a:sx n="62" d="100"/>
          <a:sy n="62" d="100"/>
        </p:scale>
        <p:origin x="200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90755-375F-2244-BEDD-70BAECD90497}" type="datetimeFigureOut">
              <a:rPr lang="en-US" smtClean="0"/>
              <a:t>3/14/22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13B4D-3BD1-4E4B-A2B0-D198BE80C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61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C3443-B9D3-6444-B5B1-AA82955B4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B313CC-26F8-9A4D-BAAA-2E226A857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5A56F-470B-C545-AA54-9D9A78DD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2F0B2-AD6B-9B48-89F3-F6695F4D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10827-465E-8846-90A6-6572347E7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94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4740F-5F1C-004A-8D61-289D32D2D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C3EC0E-84B0-1242-878D-2E61705A83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9B664-F0C5-184B-B3D7-72B4A3A11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D04A1-C358-BF44-9F43-804E63082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589D7-592F-8448-85E5-AD49DA949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11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216323-6857-F54C-84B4-D074972623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184E33-9DE5-8044-96AD-E6A03647B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1BD10-7199-CD4E-A70D-6BFBB8D0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7EB2-0C42-5E4A-A3B3-085ABAC9A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375AA-10EA-8A43-8EE2-316789623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34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70001-B610-C64A-A741-055E3615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4380F-8D8D-0542-BE38-11DAAB858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AC8BD-9D9F-F64D-81EF-6FAF4B544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33584-566B-6841-804F-1FB4E8037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ED3F7-6C9D-5148-AC26-246EC4491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8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465FB-A55E-C84B-B19F-971AF09BC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887E9-9024-DA4A-8542-8989FDF08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D36EB-438F-F04A-813A-153E0B1B9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9C055-B43E-4646-8CD4-7E696729A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D17F8-F452-DB4B-91CE-59DA8178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7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5CBC3-1034-3A49-98DA-91D552FFB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50566-D7E8-264C-BCA0-5B0BF93E39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194F6F-842B-804B-A059-E2F1074C1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9A8D6-CBD8-5B49-B186-1D291AE19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244545-7A0C-8747-BFE5-3E834F448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909BE-DF96-5D40-90C8-04F8A0E1D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58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C18F5-B0E3-B143-9D47-CCF4DA42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8ADEC-3768-CB41-ACC8-691AEBC5F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5313A-8AE3-1E42-B50A-470A15BEF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1754E6-B58F-EF4E-8224-DEFAA1378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3AB8A0-F154-8543-BA09-33E4BD92A6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43A9BB-966B-1C4B-877B-6BD7D9A80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3/14/22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76B314-53C8-1547-B8A5-C1F84F814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9F7784-FA06-2A43-BF25-6826030B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90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A68E8-739F-6E41-8CB1-8A93ED146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D6EF19-A8DF-3946-8406-AF5DF078F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64954E-7F41-DB44-BDB5-809BA6D1A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FCE67B-CAE5-A645-810A-7BFC1AD1E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58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3889AB-9E01-2741-9EC8-E64D0DF69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3/14/22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B573B2-EE38-C747-957C-647CBE761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FE609-9FAD-9D4C-B38E-C7002AF59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7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49CB5-1E73-3040-B49C-972697294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334B7-906A-384A-99A7-36AF59127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863A03-1BB8-904B-830C-3F52E3B0E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6F2C40-00C5-2E40-9EF4-C48E8BC33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3BD48-4F3A-C74B-94C5-E12356FB7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EB4644-343A-C247-A1C5-5B872A25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24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E9DE-CE6E-C947-838C-A8F870B90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F0960C-0219-6E40-9E27-0EB539279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4F7AE-FF0E-ED48-9F14-FB4C75223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1EFAB-F79D-194D-AB2A-B6248EA8F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81DF5-E77E-3F47-9F6C-9069ED20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3FBCA-18B1-C64F-8103-B6180DA84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86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7EBCB7-B0FD-724C-83DF-CF59E5001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93DC2-08FA-6443-B18C-5BFE7550D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BD51A-1CB7-E74C-8E08-FFB22224DC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00F5-199C-7440-82DF-49BD86033751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EA122-4EBB-6D42-B890-26711A6F3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83E83-B569-3F4C-A3AA-9B922BF96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7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rminghammail.co.uk/news/nostalgia/sir-douglas-haig-national-heroor-10619689" TargetMode="External"/><Relationship Id="rId2" Type="http://schemas.openxmlformats.org/officeDocument/2006/relationships/hyperlink" Target="http://www.ichistory.com/uploads/1/0/2/9/10290322/haighero__2015.pd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D0E2B-22FA-B144-B418-9C8B126E94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b="1" dirty="0"/>
              <a:t>Edexcel IGCSE History</a:t>
            </a:r>
            <a:br>
              <a:rPr lang="en-US" sz="8000" b="1" dirty="0"/>
            </a:br>
            <a:r>
              <a:rPr lang="en-US" sz="8000" b="1" dirty="0"/>
              <a:t>P2: Breadth Study A1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1ED3F2-BBC7-9F40-B942-F2CBD4778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3602038"/>
            <a:ext cx="10241280" cy="1655762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The Origins &amp; Course of WW1, </a:t>
            </a:r>
          </a:p>
          <a:p>
            <a:r>
              <a:rPr lang="en-US" sz="6000" dirty="0">
                <a:solidFill>
                  <a:srgbClr val="FF0000"/>
                </a:solidFill>
              </a:rPr>
              <a:t>1905-1918</a:t>
            </a:r>
          </a:p>
        </p:txBody>
      </p:sp>
    </p:spTree>
    <p:extLst>
      <p:ext uri="{BB962C8B-B14F-4D97-AF65-F5344CB8AC3E}">
        <p14:creationId xmlns:p14="http://schemas.microsoft.com/office/powerpoint/2010/main" val="2949502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(d) </a:t>
            </a:r>
            <a:r>
              <a:rPr lang="en-US" b="1" u="sng" dirty="0">
                <a:solidFill>
                  <a:srgbClr val="00B050"/>
                </a:solidFill>
              </a:rPr>
              <a:t>Successes &amp; Failures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65" y="1344296"/>
            <a:ext cx="6578017" cy="5513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The artillery bombardment ended on 1 July. </a:t>
            </a:r>
            <a:r>
              <a:rPr lang="en-US" b="1" dirty="0"/>
              <a:t>It was the artillery falling silent, however, that signaled the German troops to race to their Front-Line machine-guns</a:t>
            </a:r>
            <a:r>
              <a:rPr lang="en-US" dirty="0"/>
              <a:t>. Gen. Haig ordered 200,000 British troops to advance into “No Man’s Land” confident that they were approaching empty German trenches; they were even </a:t>
            </a:r>
            <a:r>
              <a:rPr lang="en-US" b="1" dirty="0">
                <a:solidFill>
                  <a:srgbClr val="FF0000"/>
                </a:solidFill>
              </a:rPr>
              <a:t>carrying 30kg of equipment &amp; ordered to walk slowly, </a:t>
            </a:r>
            <a:r>
              <a:rPr lang="en-US" dirty="0"/>
              <a:t>rather than run. Thousands of German machine-guns saw the first day of the Battle of the Somme a complete disaster for the British – by dusk on July 1, </a:t>
            </a:r>
            <a:r>
              <a:rPr lang="en-US" b="1" dirty="0">
                <a:solidFill>
                  <a:srgbClr val="FF0000"/>
                </a:solidFill>
              </a:rPr>
              <a:t>57,570 Allied soldiers were dead or wounded, compared to 8,000 Germans.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312802-D255-B34D-9851-BF10ABF07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4" t="7619"/>
          <a:stretch/>
        </p:blipFill>
        <p:spPr>
          <a:xfrm>
            <a:off x="6697681" y="154107"/>
            <a:ext cx="5374651" cy="658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06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credible colourised photos from Battle of the Somme provide glimpse into  brave sacrifice of troops | Daily Mail Online">
            <a:extLst>
              <a:ext uri="{FF2B5EF4-FFF2-40B4-BE49-F238E27FC236}">
                <a16:creationId xmlns:a16="http://schemas.microsoft.com/office/drawing/2014/main" id="{2FE7D706-0BEE-594B-B8D6-396565E30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"/>
          <a:stretch/>
        </p:blipFill>
        <p:spPr bwMode="auto">
          <a:xfrm>
            <a:off x="105103" y="113817"/>
            <a:ext cx="11960773" cy="660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017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(d) </a:t>
            </a:r>
            <a:r>
              <a:rPr lang="en-US" b="1" u="sng" dirty="0">
                <a:solidFill>
                  <a:srgbClr val="00B050"/>
                </a:solidFill>
              </a:rPr>
              <a:t>Successes &amp; Failures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86" y="1344296"/>
            <a:ext cx="6099047" cy="53595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General Haig, however, saw no reason to revise his tactics. </a:t>
            </a:r>
            <a:r>
              <a:rPr lang="en-US" dirty="0"/>
              <a:t>From July to Nov, he ordered attack after attack with same devastating result.</a:t>
            </a:r>
            <a:r>
              <a:rPr lang="en-US" b="1" dirty="0"/>
              <a:t> In Sept, 1916, he eventually ignored military experts &amp; he ordered the use of a brand new weapon – the Tank. </a:t>
            </a:r>
            <a:r>
              <a:rPr lang="en-US" b="1" dirty="0">
                <a:solidFill>
                  <a:srgbClr val="FF0000"/>
                </a:solidFill>
              </a:rPr>
              <a:t>Only 50 tanks were ready for use … and 29 of these broke down before reaching the battlefield … then the rest got stuck in the mud. </a:t>
            </a:r>
            <a:r>
              <a:rPr lang="en-US" dirty="0"/>
              <a:t>By November, both sides were exhausted. </a:t>
            </a:r>
            <a:r>
              <a:rPr lang="en-US" b="1" dirty="0">
                <a:solidFill>
                  <a:srgbClr val="FF0000"/>
                </a:solidFill>
              </a:rPr>
              <a:t>620,000 Allied soldiers &amp; 450,000 Germans were dead or wounded &amp; only 15km of the Western Front was won.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81BA04-CFE6-DB43-A4F8-E762E078AE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14" r="10307"/>
          <a:stretch/>
        </p:blipFill>
        <p:spPr>
          <a:xfrm>
            <a:off x="119667" y="1344296"/>
            <a:ext cx="5758619" cy="535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02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A1F387-3F21-3147-8A36-EF74726BF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3" y="66385"/>
            <a:ext cx="6674069" cy="6715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807F9F-68F6-8B45-97D5-3FD1B4107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765" y="75433"/>
            <a:ext cx="5223641" cy="670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79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(d) </a:t>
            </a:r>
            <a:r>
              <a:rPr lang="en-US" b="1" u="sng" dirty="0">
                <a:solidFill>
                  <a:srgbClr val="00B050"/>
                </a:solidFill>
              </a:rPr>
              <a:t>Successes &amp; Failures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65" y="1344296"/>
            <a:ext cx="6606956" cy="5513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One year after the disastrous first day at the Somme, General Haig believed that he could break through the German lines in Flanders &amp; capture costal navy bases at </a:t>
            </a:r>
            <a:r>
              <a:rPr lang="en-US" dirty="0" err="1"/>
              <a:t>Blankenberge</a:t>
            </a:r>
            <a:r>
              <a:rPr lang="en-US" dirty="0"/>
              <a:t> &amp; Ostend. This could end the U-Boat threat. When advised that the land </a:t>
            </a:r>
            <a:r>
              <a:rPr lang="en-US" dirty="0" err="1"/>
              <a:t>en</a:t>
            </a:r>
            <a:r>
              <a:rPr lang="en-US" dirty="0"/>
              <a:t>-route was likely to flood &amp; the Germans were settled in strong, well-constructed trenches, Haig insisted he could win. </a:t>
            </a:r>
            <a:r>
              <a:rPr lang="en-US" b="1" dirty="0">
                <a:solidFill>
                  <a:srgbClr val="FF0000"/>
                </a:solidFill>
              </a:rPr>
              <a:t>On 22 July, 1917, Haig ordered an artillery bombardment of more than 400 million shells that last 10 days </a:t>
            </a:r>
            <a:r>
              <a:rPr lang="en-US" dirty="0"/>
              <a:t>&amp; turned the already wet terrain into a sea of sludgy mud. Haig ordered an advance … but men were up to their waist &amp; slow-moving.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EF74D0-7C7F-C644-9C3A-FC5509AD5607}"/>
              </a:ext>
            </a:extLst>
          </p:cNvPr>
          <p:cNvSpPr txBox="1"/>
          <p:nvPr/>
        </p:nvSpPr>
        <p:spPr>
          <a:xfrm>
            <a:off x="9574924" y="37416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9951B1-3F5D-E049-8A6C-A2F649B7B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214" y="142570"/>
            <a:ext cx="5251119" cy="655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12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(d) </a:t>
            </a:r>
            <a:r>
              <a:rPr lang="en-US" b="1" u="sng" dirty="0">
                <a:solidFill>
                  <a:srgbClr val="00B050"/>
                </a:solidFill>
              </a:rPr>
              <a:t>Successes &amp; Failures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86" y="1344296"/>
            <a:ext cx="6099047" cy="53595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General Haig, however, saw no reason to revise his tactics. </a:t>
            </a:r>
            <a:r>
              <a:rPr lang="en-US" dirty="0"/>
              <a:t>From July to Nov, he ordered attack after attack with same devastating result.</a:t>
            </a:r>
            <a:r>
              <a:rPr lang="en-US" b="1" dirty="0"/>
              <a:t> In Sept, 1916, he eventually ignored military experts &amp; he ordered the use of a brand new weapon – the Tank. </a:t>
            </a:r>
            <a:r>
              <a:rPr lang="en-US" b="1" dirty="0">
                <a:solidFill>
                  <a:srgbClr val="FF0000"/>
                </a:solidFill>
              </a:rPr>
              <a:t>Only 50 tanks were ready for use … and 29 of these broke down before reaching the battlefield … then the rest got stuck in the mud. </a:t>
            </a:r>
            <a:r>
              <a:rPr lang="en-US" dirty="0"/>
              <a:t>By November, both sides were exhausted. </a:t>
            </a:r>
            <a:r>
              <a:rPr lang="en-US" b="1" dirty="0">
                <a:solidFill>
                  <a:srgbClr val="FF0000"/>
                </a:solidFill>
              </a:rPr>
              <a:t>620,000 Allied soldiers &amp; 450,000 Germans were dead or wounded &amp; only 15km of the Western Front was won.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81BA04-CFE6-DB43-A4F8-E762E078AE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14" r="10307"/>
          <a:stretch/>
        </p:blipFill>
        <p:spPr>
          <a:xfrm>
            <a:off x="119667" y="1344296"/>
            <a:ext cx="5758619" cy="535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44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07FBBE-A967-224F-8E8F-58EB8896BA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422"/>
          <a:stretch/>
        </p:blipFill>
        <p:spPr>
          <a:xfrm>
            <a:off x="160520" y="84155"/>
            <a:ext cx="11915866" cy="668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16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3C6F84-19CC-EA48-8A59-B3E85093B6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14"/>
          <a:stretch/>
        </p:blipFill>
        <p:spPr>
          <a:xfrm>
            <a:off x="105102" y="92681"/>
            <a:ext cx="5855901" cy="6632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3392BB-60D5-0D44-A1C2-CB6EEBC06D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81" r="11110" b="13984"/>
          <a:stretch/>
        </p:blipFill>
        <p:spPr>
          <a:xfrm>
            <a:off x="6096000" y="92681"/>
            <a:ext cx="5990898" cy="66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47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(d) </a:t>
            </a:r>
            <a:r>
              <a:rPr lang="en-US" b="1" u="sng" dirty="0">
                <a:solidFill>
                  <a:srgbClr val="00B050"/>
                </a:solidFill>
              </a:rPr>
              <a:t>Successes &amp; Failures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63" y="1344296"/>
            <a:ext cx="7342681" cy="5513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The bodies of dead men &amp; dead horses sank into the mud at Passchendaele. </a:t>
            </a:r>
            <a:r>
              <a:rPr lang="en-US" dirty="0"/>
              <a:t>Indeed, the battlefield itself began to smell very bad. Generals in their Headquarters, 8km away from the Front-Line, could smell the putrid stench of rotting men &amp; rotting horses. As the fighting continued for 3 months, conditions got worse; men, guns &amp; horses sank into more &amp; more mud. </a:t>
            </a:r>
            <a:r>
              <a:rPr lang="en-US" b="1" dirty="0">
                <a:solidFill>
                  <a:srgbClr val="FF0000"/>
                </a:solidFill>
              </a:rPr>
              <a:t>Finally, in Nov. 1917, the Allies captured Passchendaele village from Germany </a:t>
            </a:r>
            <a:r>
              <a:rPr lang="en-US" dirty="0"/>
              <a:t>&amp; Haig claimed victory; </a:t>
            </a:r>
            <a:r>
              <a:rPr lang="en-US" b="1" dirty="0"/>
              <a:t>240,000 British soldiers were dead or wounded &amp; 220,000 Germans</a:t>
            </a:r>
            <a:r>
              <a:rPr lang="en-US" dirty="0"/>
              <a:t> … for 800m of mire. A staff officer sent by Haig gasped </a:t>
            </a:r>
            <a:r>
              <a:rPr lang="en-US" b="1" dirty="0">
                <a:solidFill>
                  <a:srgbClr val="0070C0"/>
                </a:solidFill>
              </a:rPr>
              <a:t>“My God, did we send men to fight in that?”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EF74D0-7C7F-C644-9C3A-FC5509AD5607}"/>
              </a:ext>
            </a:extLst>
          </p:cNvPr>
          <p:cNvSpPr txBox="1"/>
          <p:nvPr/>
        </p:nvSpPr>
        <p:spPr>
          <a:xfrm>
            <a:off x="9574924" y="37416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A42DB2-29E2-9A4B-A8EC-06E0829C0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345" y="154108"/>
            <a:ext cx="4609988" cy="652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2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(d) </a:t>
            </a:r>
            <a:r>
              <a:rPr lang="en-US" b="1" u="sng" dirty="0">
                <a:solidFill>
                  <a:srgbClr val="00B050"/>
                </a:solidFill>
              </a:rPr>
              <a:t>Successes &amp; Failures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68" y="1344296"/>
            <a:ext cx="5618596" cy="53595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General Haig remains a controversial figure in WW1 history, as some see him as </a:t>
            </a:r>
            <a:r>
              <a:rPr lang="en-US" b="1" dirty="0">
                <a:solidFill>
                  <a:srgbClr val="FF0000"/>
                </a:solidFill>
              </a:rPr>
              <a:t>“BUTCHER OF THE SOMME” </a:t>
            </a:r>
            <a:r>
              <a:rPr lang="en-US" b="1" dirty="0"/>
              <a:t>while others see him more heroic &amp; </a:t>
            </a:r>
            <a:r>
              <a:rPr lang="en-US" b="1" dirty="0">
                <a:solidFill>
                  <a:srgbClr val="FF0000"/>
                </a:solidFill>
              </a:rPr>
              <a:t>“THE MAN WHO WON THE WAR.” </a:t>
            </a:r>
            <a:r>
              <a:rPr lang="en-US" dirty="0"/>
              <a:t>While it is too easy to dismiss Haig due to the vast number of soldiers his policy of “attrition” cost, the new warfare 1914-1918 was always going to cost lives. Disasters in 1916 + 1917 saw Haig respond calmly to the 1918 offensive and, essentially ended the war early, as many expected war to drag on into 1919 or beyond.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9E8DF3-F8EC-E048-AAE1-F76F8DE849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72" t="16706" r="26782" b="7586"/>
          <a:stretch/>
        </p:blipFill>
        <p:spPr>
          <a:xfrm rot="5400000">
            <a:off x="5630406" y="261966"/>
            <a:ext cx="6549784" cy="633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01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90EDAC-F788-FE43-830C-012BB90C0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038" y="112416"/>
            <a:ext cx="4438184" cy="2485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6F500A-2C16-2E44-A236-8AAF09D04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78" y="112416"/>
            <a:ext cx="5078087" cy="3008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191EC-C58A-134D-B81A-D1FCE6C818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17" t="2641" r="4198" b="4076"/>
          <a:stretch/>
        </p:blipFill>
        <p:spPr>
          <a:xfrm>
            <a:off x="158705" y="3121046"/>
            <a:ext cx="5203160" cy="3468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A15C6C-4C75-A844-B3C5-065C45C0B3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59" r="12006" b="38265"/>
          <a:stretch/>
        </p:blipFill>
        <p:spPr>
          <a:xfrm>
            <a:off x="5444358" y="112416"/>
            <a:ext cx="1881353" cy="24853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EA7469-0CBC-1B44-8043-58D44EC5D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4358" y="2762663"/>
            <a:ext cx="2541288" cy="37550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BCC352-A8E5-8749-B8DD-3217E9653A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33" t="4784" r="8295" b="8147"/>
          <a:stretch/>
        </p:blipFill>
        <p:spPr>
          <a:xfrm>
            <a:off x="8068139" y="2762663"/>
            <a:ext cx="3840083" cy="375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04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1C80-D9C1-5B42-AA33-7FB440604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u="sng" dirty="0"/>
              <a:t>Activity 16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E6CE1-4209-094E-83CE-6245DA90E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43" y="1825624"/>
            <a:ext cx="11848289" cy="484534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0070C0"/>
                </a:solidFill>
              </a:rPr>
              <a:t>What evidence can you find to support </a:t>
            </a:r>
          </a:p>
          <a:p>
            <a:pPr marL="0" indent="0" algn="ctr">
              <a:buNone/>
            </a:pPr>
            <a:r>
              <a:rPr lang="en-US" sz="4800" b="1" dirty="0">
                <a:solidFill>
                  <a:srgbClr val="0070C0"/>
                </a:solidFill>
              </a:rPr>
              <a:t>the 2 schools of thought on General </a:t>
            </a:r>
          </a:p>
          <a:p>
            <a:pPr marL="0" indent="0" algn="ctr">
              <a:buNone/>
            </a:pPr>
            <a:r>
              <a:rPr lang="en-US" sz="4800" b="1" dirty="0">
                <a:solidFill>
                  <a:srgbClr val="0070C0"/>
                </a:solidFill>
              </a:rPr>
              <a:t>Douglas Haig – Hero or Villain?</a:t>
            </a:r>
          </a:p>
          <a:p>
            <a:pPr marL="0" indent="0" algn="ctr">
              <a:buNone/>
            </a:pPr>
            <a:r>
              <a:rPr lang="en-US" sz="4700" b="1" dirty="0"/>
              <a:t>Organize your arguments for both sides.</a:t>
            </a:r>
          </a:p>
          <a:p>
            <a:pPr marL="0" indent="0" algn="ctr">
              <a:buNone/>
            </a:pPr>
            <a:r>
              <a:rPr lang="en-US" sz="4700" b="1" dirty="0">
                <a:solidFill>
                  <a:srgbClr val="FF0000"/>
                </a:solidFill>
              </a:rPr>
              <a:t>Be ready to argue if General Douglas Haig deserves to be remembered as “Butcher of the Somme” or “The Man who Won the War.”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BF6BA8-D125-5749-9177-F8DD8B98ABBC}"/>
              </a:ext>
            </a:extLst>
          </p:cNvPr>
          <p:cNvSpPr txBox="1"/>
          <p:nvPr/>
        </p:nvSpPr>
        <p:spPr>
          <a:xfrm>
            <a:off x="188068" y="184299"/>
            <a:ext cx="23175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http://www.ichistory.com/uploads/1/0/2/9/10290322/haighero__2015.pdf</a:t>
            </a:r>
            <a:endParaRPr lang="en-US" dirty="0"/>
          </a:p>
          <a:p>
            <a:endParaRPr lang="en-US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5F9AF9-1095-C843-9680-6F07DAD4116D}"/>
              </a:ext>
            </a:extLst>
          </p:cNvPr>
          <p:cNvSpPr txBox="1"/>
          <p:nvPr/>
        </p:nvSpPr>
        <p:spPr>
          <a:xfrm>
            <a:off x="9402621" y="187036"/>
            <a:ext cx="260131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https://www.birminghammail.co.uk/news/nostalgia/sir-douglas-haig-national-heroor-10619689</a:t>
            </a:r>
            <a:endParaRPr lang="en-US" dirty="0"/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65309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FA70F3F-B8DD-2642-8E4D-54C33B8D6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318918"/>
              </p:ext>
            </p:extLst>
          </p:nvPr>
        </p:nvGraphicFramePr>
        <p:xfrm>
          <a:off x="252247" y="189186"/>
          <a:ext cx="11729546" cy="64533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864773">
                  <a:extLst>
                    <a:ext uri="{9D8B030D-6E8A-4147-A177-3AD203B41FA5}">
                      <a16:colId xmlns:a16="http://schemas.microsoft.com/office/drawing/2014/main" val="3565274165"/>
                    </a:ext>
                  </a:extLst>
                </a:gridCol>
                <a:gridCol w="5864773">
                  <a:extLst>
                    <a:ext uri="{9D8B030D-6E8A-4147-A177-3AD203B41FA5}">
                      <a16:colId xmlns:a16="http://schemas.microsoft.com/office/drawing/2014/main" val="3348568774"/>
                    </a:ext>
                  </a:extLst>
                </a:gridCol>
              </a:tblGrid>
              <a:tr h="8066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Butcher of the Somme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The Man who Won the War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823812"/>
                  </a:ext>
                </a:extLst>
              </a:tr>
              <a:tr h="8066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426541"/>
                  </a:ext>
                </a:extLst>
              </a:tr>
              <a:tr h="8066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146412"/>
                  </a:ext>
                </a:extLst>
              </a:tr>
              <a:tr h="8066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882290"/>
                  </a:ext>
                </a:extLst>
              </a:tr>
              <a:tr h="8066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3908058"/>
                  </a:ext>
                </a:extLst>
              </a:tr>
              <a:tr h="8066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75818"/>
                  </a:ext>
                </a:extLst>
              </a:tr>
              <a:tr h="8066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19698"/>
                  </a:ext>
                </a:extLst>
              </a:tr>
              <a:tr h="8066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6855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289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1C80-D9C1-5B42-AA33-7FB440604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u="sng" dirty="0"/>
              <a:t>Exam-Style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E6CE1-4209-094E-83CE-6245DA90E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476" y="1825625"/>
            <a:ext cx="11288110" cy="477719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FF0000"/>
                </a:solidFill>
              </a:rPr>
              <a:t>The WW1 section of the Exam Paper contains additional </a:t>
            </a:r>
            <a:r>
              <a:rPr lang="en-US" sz="7200" b="1" u="sng" dirty="0">
                <a:solidFill>
                  <a:srgbClr val="FF0000"/>
                </a:solidFill>
              </a:rPr>
              <a:t>EVIDENCE QUESTIONS</a:t>
            </a:r>
            <a:r>
              <a:rPr lang="en-US" sz="7200" b="1" dirty="0">
                <a:solidFill>
                  <a:srgbClr val="FF0000"/>
                </a:solidFill>
              </a:rPr>
              <a:t>!</a:t>
            </a:r>
            <a:endParaRPr lang="en-US" sz="2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70C0"/>
                </a:solidFill>
              </a:rPr>
              <a:t>Hint – Remember to ‘quote’ from the sources </a:t>
            </a:r>
          </a:p>
          <a:p>
            <a:pPr marL="0" indent="0" algn="ctr">
              <a:buNone/>
            </a:pPr>
            <a:r>
              <a:rPr lang="en-US" sz="4800" b="1" dirty="0">
                <a:solidFill>
                  <a:srgbClr val="0070C0"/>
                </a:solidFill>
              </a:rPr>
              <a:t>&amp; extracts in order to support your views </a:t>
            </a:r>
          </a:p>
          <a:p>
            <a:pPr marL="0" indent="0" algn="ctr">
              <a:buNone/>
            </a:pPr>
            <a:r>
              <a:rPr lang="en-US" sz="4800" b="1" dirty="0">
                <a:solidFill>
                  <a:srgbClr val="0070C0"/>
                </a:solidFill>
              </a:rPr>
              <a:t>about the evidence using your knowledge.</a:t>
            </a:r>
          </a:p>
        </p:txBody>
      </p:sp>
    </p:spTree>
    <p:extLst>
      <p:ext uri="{BB962C8B-B14F-4D97-AF65-F5344CB8AC3E}">
        <p14:creationId xmlns:p14="http://schemas.microsoft.com/office/powerpoint/2010/main" val="3131517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A724B4-4FF3-BD46-8F8E-31F3BA0303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54" t="13026" r="31150" b="2835"/>
          <a:stretch/>
        </p:blipFill>
        <p:spPr>
          <a:xfrm rot="5400000">
            <a:off x="1307592" y="-1002790"/>
            <a:ext cx="6563712" cy="8832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B8CB94-4653-5C4B-982D-28E8F6D9CA57}"/>
              </a:ext>
            </a:extLst>
          </p:cNvPr>
          <p:cNvSpPr txBox="1"/>
          <p:nvPr/>
        </p:nvSpPr>
        <p:spPr>
          <a:xfrm>
            <a:off x="9091448" y="131381"/>
            <a:ext cx="292713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1(a) Study sources K and L.</a:t>
            </a:r>
          </a:p>
          <a:p>
            <a:r>
              <a:rPr lang="en-US" sz="3200" b="1" dirty="0"/>
              <a:t>How far does Source K support the evidence of Source L about Haig’s lack of ability to plan a campaign? </a:t>
            </a:r>
            <a:r>
              <a:rPr lang="en-US" sz="3200" b="1" dirty="0">
                <a:solidFill>
                  <a:srgbClr val="FF0000"/>
                </a:solidFill>
              </a:rPr>
              <a:t>[8m]</a:t>
            </a:r>
          </a:p>
        </p:txBody>
      </p:sp>
    </p:spTree>
    <p:extLst>
      <p:ext uri="{BB962C8B-B14F-4D97-AF65-F5344CB8AC3E}">
        <p14:creationId xmlns:p14="http://schemas.microsoft.com/office/powerpoint/2010/main" val="3410320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8123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1B8CB94-4653-5C4B-982D-28E8F6D9CA57}"/>
              </a:ext>
            </a:extLst>
          </p:cNvPr>
          <p:cNvSpPr txBox="1"/>
          <p:nvPr/>
        </p:nvSpPr>
        <p:spPr>
          <a:xfrm>
            <a:off x="237827" y="4219905"/>
            <a:ext cx="117491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1(b) Study Extract A.</a:t>
            </a:r>
          </a:p>
          <a:p>
            <a:r>
              <a:rPr lang="en-US" sz="3200" dirty="0"/>
              <a:t>Extract A suggests that Haig was a good general</a:t>
            </a:r>
          </a:p>
          <a:p>
            <a:r>
              <a:rPr lang="en-US" sz="3200" b="1" dirty="0"/>
              <a:t>How far do you agree with this interpretation?</a:t>
            </a:r>
          </a:p>
          <a:p>
            <a:r>
              <a:rPr lang="en-US" sz="3200" dirty="0"/>
              <a:t>Use sources K and L &amp; your own knowledge to explain your answer.</a:t>
            </a:r>
          </a:p>
          <a:p>
            <a:pPr algn="r"/>
            <a:r>
              <a:rPr lang="en-US" sz="3200" b="1" dirty="0">
                <a:solidFill>
                  <a:srgbClr val="FF0000"/>
                </a:solidFill>
              </a:rPr>
              <a:t>[16m]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19B537-7C55-C14D-BE30-A54E63D5A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7" t="29272" r="4139" b="30422"/>
          <a:stretch/>
        </p:blipFill>
        <p:spPr>
          <a:xfrm>
            <a:off x="237828" y="131381"/>
            <a:ext cx="11749200" cy="38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96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135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777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1C80-D9C1-5B42-AA33-7FB440604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41679"/>
            <a:ext cx="118872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u="sng" dirty="0"/>
              <a:t>Activity 17 – Recall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E6CE1-4209-094E-83CE-6245DA90E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13749"/>
            <a:ext cx="11887200" cy="4883934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en-US" sz="4000" dirty="0"/>
              <a:t>What does B.E.F. stand for?</a:t>
            </a:r>
          </a:p>
          <a:p>
            <a:pPr marL="742950" indent="-742950">
              <a:buAutoNum type="arabicPeriod"/>
            </a:pPr>
            <a:r>
              <a:rPr lang="en-US" sz="4000" dirty="0"/>
              <a:t>Which battle was fought close to France, and when?</a:t>
            </a:r>
          </a:p>
          <a:p>
            <a:pPr marL="742950" indent="-742950">
              <a:buAutoNum type="arabicPeriod"/>
            </a:pPr>
            <a:r>
              <a:rPr lang="en-US" sz="4000" dirty="0"/>
              <a:t>What was a British field postcard? </a:t>
            </a:r>
          </a:p>
          <a:p>
            <a:pPr marL="742950" indent="-742950">
              <a:buAutoNum type="arabicPeriod"/>
            </a:pPr>
            <a:r>
              <a:rPr lang="en-US" sz="4000" dirty="0"/>
              <a:t>What was the WW1 name + the modern name of the psychological condition that made soldiers shake &amp; moan in fear? </a:t>
            </a:r>
          </a:p>
          <a:p>
            <a:pPr marL="742950" indent="-742950">
              <a:buAutoNum type="arabicPeriod"/>
            </a:pPr>
            <a:r>
              <a:rPr lang="en-US" sz="4000" dirty="0"/>
              <a:t>Name any 3 types of gas used on the Western Front. </a:t>
            </a:r>
          </a:p>
          <a:p>
            <a:pPr marL="742950" indent="-742950">
              <a:buAutoNum type="arabicPeriod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62543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143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D0E2B-22FA-B144-B418-9C8B126E9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32525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b="1" dirty="0"/>
              <a:t>Edexcel IGCSE History</a:t>
            </a:r>
            <a:br>
              <a:rPr lang="en-US" sz="8000" b="1" dirty="0"/>
            </a:br>
            <a:r>
              <a:rPr lang="en-US" sz="8000" b="1" dirty="0"/>
              <a:t>P2: Breadth Study A1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1ED3F2-BBC7-9F40-B942-F2CBD4778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257" y="3150093"/>
            <a:ext cx="11649694" cy="2977438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The Origins &amp; Course of WW1, </a:t>
            </a:r>
          </a:p>
          <a:p>
            <a:r>
              <a:rPr lang="en-US" sz="6000" dirty="0">
                <a:solidFill>
                  <a:srgbClr val="FF0000"/>
                </a:solidFill>
              </a:rPr>
              <a:t>1905-1918</a:t>
            </a:r>
            <a:endParaRPr lang="en-US" sz="1000" dirty="0">
              <a:solidFill>
                <a:srgbClr val="FF0000"/>
              </a:solidFill>
            </a:endParaRPr>
          </a:p>
          <a:p>
            <a:r>
              <a:rPr lang="en-US" sz="4000" b="1" dirty="0">
                <a:solidFill>
                  <a:srgbClr val="0070C0"/>
                </a:solidFill>
              </a:rPr>
              <a:t>3.4 Successes &amp; Failures: The Somme + Passchendaele</a:t>
            </a:r>
          </a:p>
        </p:txBody>
      </p:sp>
    </p:spTree>
    <p:extLst>
      <p:ext uri="{BB962C8B-B14F-4D97-AF65-F5344CB8AC3E}">
        <p14:creationId xmlns:p14="http://schemas.microsoft.com/office/powerpoint/2010/main" val="30926898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1C80-D9C1-5B42-AA33-7FB440604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41679"/>
            <a:ext cx="118872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u="sng" dirty="0"/>
              <a:t>Activity 17 – Recall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E6CE1-4209-094E-83CE-6245DA90E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527" y="1813749"/>
            <a:ext cx="11804073" cy="5044251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6"/>
            </a:pPr>
            <a:r>
              <a:rPr lang="en-US" sz="4000" dirty="0"/>
              <a:t>What was a “barrage”?</a:t>
            </a:r>
          </a:p>
          <a:p>
            <a:pPr marL="742950" indent="-742950">
              <a:buFont typeface="+mj-lt"/>
              <a:buAutoNum type="arabicPeriod" startAt="6"/>
            </a:pPr>
            <a:r>
              <a:rPr lang="en-US" sz="4000" dirty="0"/>
              <a:t>Name the town that the French armies were determined to defend at all costs in 1916?</a:t>
            </a:r>
          </a:p>
          <a:p>
            <a:pPr marL="742950" indent="-742950">
              <a:buFont typeface="+mj-lt"/>
              <a:buAutoNum type="arabicPeriod" startAt="6"/>
            </a:pPr>
            <a:r>
              <a:rPr lang="en-US" sz="4000" dirty="0"/>
              <a:t>On what dates did the Battle of the Somme begin &amp; end in 1916?</a:t>
            </a:r>
          </a:p>
          <a:p>
            <a:pPr marL="742950" indent="-742950">
              <a:buFont typeface="+mj-lt"/>
              <a:buAutoNum type="arabicPeriod" startAt="6"/>
            </a:pPr>
            <a:r>
              <a:rPr lang="en-US" sz="4000" dirty="0"/>
              <a:t>Who was David Lloyd George?</a:t>
            </a:r>
          </a:p>
          <a:p>
            <a:pPr marL="742950" indent="-742950">
              <a:buFont typeface="+mj-lt"/>
              <a:buAutoNum type="arabicPeriod" startAt="6"/>
            </a:pPr>
            <a:r>
              <a:rPr lang="en-US" sz="4000" dirty="0"/>
              <a:t>When did the Battle of Passchendaele begin &amp; end in 1917?</a:t>
            </a:r>
          </a:p>
        </p:txBody>
      </p:sp>
    </p:spTree>
    <p:extLst>
      <p:ext uri="{BB962C8B-B14F-4D97-AF65-F5344CB8AC3E}">
        <p14:creationId xmlns:p14="http://schemas.microsoft.com/office/powerpoint/2010/main" val="29042335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844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1C80-D9C1-5B42-AA33-7FB440604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41679"/>
            <a:ext cx="118872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u="sng" dirty="0"/>
              <a:t>Activity 18 – Explaining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E6CE1-4209-094E-83CE-6245DA90E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13749"/>
            <a:ext cx="11734800" cy="4943311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en-US" sz="4800" dirty="0"/>
              <a:t>Why was there stalemate on the Western Front by December 1914?</a:t>
            </a:r>
          </a:p>
          <a:p>
            <a:pPr marL="742950" indent="-742950">
              <a:buAutoNum type="arabicPeriod"/>
            </a:pPr>
            <a:r>
              <a:rPr lang="en-US" sz="4800" dirty="0"/>
              <a:t>Give </a:t>
            </a:r>
            <a:r>
              <a:rPr lang="en-US" sz="4800" b="1" dirty="0"/>
              <a:t>two</a:t>
            </a:r>
            <a:r>
              <a:rPr lang="en-US" sz="4800" dirty="0"/>
              <a:t> examples of problems faced by soldiers living in the trenches.</a:t>
            </a:r>
          </a:p>
          <a:p>
            <a:pPr marL="742950" indent="-742950">
              <a:buAutoNum type="arabicPeriod"/>
            </a:pPr>
            <a:r>
              <a:rPr lang="en-US" sz="4800" dirty="0"/>
              <a:t>What was the purpose of an artillery bombardment?</a:t>
            </a:r>
          </a:p>
        </p:txBody>
      </p:sp>
    </p:spTree>
    <p:extLst>
      <p:ext uri="{BB962C8B-B14F-4D97-AF65-F5344CB8AC3E}">
        <p14:creationId xmlns:p14="http://schemas.microsoft.com/office/powerpoint/2010/main" val="2000647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0662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1C80-D9C1-5B42-AA33-7FB440604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41679"/>
            <a:ext cx="118872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u="sng" dirty="0"/>
              <a:t>Activity 19 –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E6CE1-4209-094E-83CE-6245DA90E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25624"/>
            <a:ext cx="11712498" cy="5032376"/>
          </a:xfrm>
        </p:spPr>
        <p:txBody>
          <a:bodyPr>
            <a:noAutofit/>
          </a:bodyPr>
          <a:lstStyle/>
          <a:p>
            <a:pPr marL="742950" indent="-742950">
              <a:buAutoNum type="arabicPeriod"/>
            </a:pPr>
            <a:r>
              <a:rPr lang="en-US" sz="4700" dirty="0"/>
              <a:t>Explain how disease became a problem in the trenches during WW1.</a:t>
            </a:r>
          </a:p>
          <a:p>
            <a:pPr marL="742950" indent="-742950">
              <a:buAutoNum type="arabicPeriod"/>
            </a:pPr>
            <a:r>
              <a:rPr lang="en-US" sz="4700" dirty="0"/>
              <a:t>How important were tanks as a weapon of war during WW1?</a:t>
            </a:r>
          </a:p>
          <a:p>
            <a:pPr marL="742950" indent="-742950">
              <a:buAutoNum type="arabicPeriod"/>
            </a:pPr>
            <a:r>
              <a:rPr lang="en-US" sz="4700" dirty="0"/>
              <a:t>To what extent was Haig’s leadership responsible for huge casualties in (a) the Somme + (b</a:t>
            </a:r>
            <a:r>
              <a:rPr lang="en-US" sz="4700"/>
              <a:t>) Passchendaele?</a:t>
            </a:r>
            <a:endParaRPr lang="en-US" sz="4700" dirty="0"/>
          </a:p>
        </p:txBody>
      </p:sp>
    </p:spTree>
    <p:extLst>
      <p:ext uri="{BB962C8B-B14F-4D97-AF65-F5344CB8AC3E}">
        <p14:creationId xmlns:p14="http://schemas.microsoft.com/office/powerpoint/2010/main" val="1098211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268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(d) </a:t>
            </a:r>
            <a:r>
              <a:rPr lang="en-US" b="1" u="sng" dirty="0">
                <a:solidFill>
                  <a:srgbClr val="00B050"/>
                </a:solidFill>
              </a:rPr>
              <a:t>Successes &amp; Failures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67" y="1344296"/>
            <a:ext cx="4619501" cy="53595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By the end of 1915, </a:t>
            </a:r>
            <a:r>
              <a:rPr lang="en-US" b="1" dirty="0">
                <a:solidFill>
                  <a:srgbClr val="FF0000"/>
                </a:solidFill>
              </a:rPr>
              <a:t>General Joffre &amp; General Haig </a:t>
            </a:r>
            <a:r>
              <a:rPr lang="en-US" b="1" dirty="0"/>
              <a:t>agreed to a full-scale attack along the River Somme in the summer of 1916.</a:t>
            </a:r>
            <a:r>
              <a:rPr lang="en-US" dirty="0"/>
              <a:t> This meant that the first 6 months of 1916 could be spent developing supplies of men &amp; weapons. What the French &amp; British military leaders didn’t know, however, was the </a:t>
            </a:r>
            <a:r>
              <a:rPr lang="en-US" b="1" dirty="0"/>
              <a:t>German </a:t>
            </a:r>
            <a:r>
              <a:rPr lang="en-US" b="1" dirty="0">
                <a:solidFill>
                  <a:srgbClr val="FF0000"/>
                </a:solidFill>
              </a:rPr>
              <a:t>General Falkenhayn </a:t>
            </a:r>
            <a:r>
              <a:rPr lang="en-US" b="1" dirty="0"/>
              <a:t>was also planning a major attack in 1916 … at Verdun … in February.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C8DAD-D436-E74D-B01B-C170A17BC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22" t="9117" r="7706" b="31454"/>
          <a:stretch/>
        </p:blipFill>
        <p:spPr>
          <a:xfrm>
            <a:off x="4739168" y="1344296"/>
            <a:ext cx="5105171" cy="53595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A9193-1C1F-C64B-BB59-279ABA7849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33" t="9698" r="25936" b="30235"/>
          <a:stretch/>
        </p:blipFill>
        <p:spPr>
          <a:xfrm>
            <a:off x="9947794" y="1344296"/>
            <a:ext cx="2124539" cy="535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46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(d) </a:t>
            </a:r>
            <a:r>
              <a:rPr lang="en-US" b="1" u="sng" dirty="0">
                <a:solidFill>
                  <a:srgbClr val="00B050"/>
                </a:solidFill>
              </a:rPr>
              <a:t>Successes &amp; Failures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9579" y="1344296"/>
            <a:ext cx="4602755" cy="53595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The Battle of Verdun lasted from February to December 1916 – overlapping with the Battle of the Somme, July to November 1916. </a:t>
            </a:r>
            <a:r>
              <a:rPr lang="en-US" dirty="0"/>
              <a:t>While the Germans had not captured Verdun by July, they had inflicted terrible casualties on the French – </a:t>
            </a:r>
            <a:r>
              <a:rPr lang="en-US" b="1" dirty="0">
                <a:solidFill>
                  <a:srgbClr val="FF0000"/>
                </a:solidFill>
              </a:rPr>
              <a:t>542,000</a:t>
            </a:r>
            <a:r>
              <a:rPr lang="en-US" dirty="0"/>
              <a:t> were reported dead, wounded or missing. The Germans had not got off lightly, though, as their own casualties were </a:t>
            </a:r>
            <a:r>
              <a:rPr lang="en-US" b="1" dirty="0">
                <a:solidFill>
                  <a:srgbClr val="FF0000"/>
                </a:solidFill>
              </a:rPr>
              <a:t>434,000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214391-FA80-8640-829A-DB421A6A3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43" y="1344296"/>
            <a:ext cx="7215960" cy="510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65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(d) </a:t>
            </a:r>
            <a:r>
              <a:rPr lang="en-US" b="1" u="sng" dirty="0">
                <a:solidFill>
                  <a:srgbClr val="00B050"/>
                </a:solidFill>
              </a:rPr>
              <a:t>Successes &amp; Failures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65" y="1344296"/>
            <a:ext cx="6613643" cy="5513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As a result of Verdun casualties, </a:t>
            </a:r>
            <a:r>
              <a:rPr lang="en-US" b="1" dirty="0">
                <a:solidFill>
                  <a:srgbClr val="FF0000"/>
                </a:solidFill>
              </a:rPr>
              <a:t>the French were unable to assist the British at the Somme</a:t>
            </a:r>
            <a:r>
              <a:rPr lang="en-US" dirty="0"/>
              <a:t>, as originally planned. This made the Somme offensive even more important:</a:t>
            </a:r>
          </a:p>
          <a:p>
            <a:r>
              <a:rPr lang="en-US" b="1" dirty="0"/>
              <a:t>As an attempt to break through German lines &amp; to draw</a:t>
            </a:r>
          </a:p>
          <a:p>
            <a:r>
              <a:rPr lang="en-US" b="1" dirty="0"/>
              <a:t>As a distraction to draw German troops away from Verdun</a:t>
            </a:r>
          </a:p>
          <a:p>
            <a:pPr marL="0" indent="0">
              <a:buNone/>
            </a:pPr>
            <a:r>
              <a:rPr lang="en-US" dirty="0"/>
              <a:t>One of General Haig’s major problems when launching the Somme offensive was the </a:t>
            </a:r>
            <a:r>
              <a:rPr lang="en-US" b="1" dirty="0">
                <a:solidFill>
                  <a:srgbClr val="FF0000"/>
                </a:solidFill>
              </a:rPr>
              <a:t>German reconnaissance had reported new roads &amp; railways, plus supplies, arriving. </a:t>
            </a:r>
            <a:r>
              <a:rPr lang="en-US" dirty="0"/>
              <a:t>Germans were not taken by surprise at all.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1DE12C-FAA3-6D45-8A59-EFC1142832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18" r="9684" b="6308"/>
          <a:stretch/>
        </p:blipFill>
        <p:spPr>
          <a:xfrm>
            <a:off x="6733308" y="914128"/>
            <a:ext cx="5339025" cy="578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68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8C397B-5B1E-E249-85BB-0DFA6FE869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71"/>
          <a:stretch/>
        </p:blipFill>
        <p:spPr>
          <a:xfrm>
            <a:off x="83192" y="187036"/>
            <a:ext cx="6012808" cy="6483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A9191B-5205-5046-A49E-63855FAC92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932" b="4206"/>
          <a:stretch/>
        </p:blipFill>
        <p:spPr>
          <a:xfrm>
            <a:off x="6206836" y="187037"/>
            <a:ext cx="5901972" cy="648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37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B99231-324F-574C-87FD-9ADCFA769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60"/>
          <a:stretch/>
        </p:blipFill>
        <p:spPr>
          <a:xfrm>
            <a:off x="181922" y="126669"/>
            <a:ext cx="11847782" cy="656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05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(d) </a:t>
            </a:r>
            <a:r>
              <a:rPr lang="en-US" b="1" u="sng" dirty="0">
                <a:solidFill>
                  <a:srgbClr val="00B050"/>
                </a:solidFill>
              </a:rPr>
              <a:t>Successes &amp; Failures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5181" y="1344296"/>
            <a:ext cx="5422152" cy="53595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The Battle of the Somme began with </a:t>
            </a:r>
            <a:r>
              <a:rPr lang="en-US" b="1" dirty="0"/>
              <a:t>a massive artillery attack on 24 June, 1916</a:t>
            </a:r>
            <a:r>
              <a:rPr lang="en-US" dirty="0"/>
              <a:t>, intended to bombard the German Front-Line for a week, ahead of a July advance. As this was expected by the Germans, they had moved troops away from the Front-Line to specially built, strengthened trenches 12m deep. </a:t>
            </a:r>
            <a:r>
              <a:rPr lang="en-US" b="1" dirty="0">
                <a:solidFill>
                  <a:srgbClr val="FF0000"/>
                </a:solidFill>
              </a:rPr>
              <a:t>1.73 million shells were fired at empty German trenches &amp; General Haig believed that most of the German forces had been wiped</a:t>
            </a:r>
            <a:r>
              <a:rPr lang="en-US" b="1" dirty="0"/>
              <a:t>. He was completely wrong about this.</a:t>
            </a:r>
          </a:p>
        </p:txBody>
      </p:sp>
      <p:pic>
        <p:nvPicPr>
          <p:cNvPr id="1026" name="Picture 2" descr="Incredible colourised photos from Battle of the Somme provide glimpse into  brave sacrifice of troops | Daily Mail Online">
            <a:extLst>
              <a:ext uri="{FF2B5EF4-FFF2-40B4-BE49-F238E27FC236}">
                <a16:creationId xmlns:a16="http://schemas.microsoft.com/office/drawing/2014/main" id="{23080E42-B60F-A941-89C3-591A3EE382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8" b="6493"/>
          <a:stretch/>
        </p:blipFill>
        <p:spPr bwMode="auto">
          <a:xfrm>
            <a:off x="119665" y="1344296"/>
            <a:ext cx="6316549" cy="535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977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4302</TotalTime>
  <Words>1533</Words>
  <Application>Microsoft Macintosh PowerPoint</Application>
  <PresentationFormat>Widescreen</PresentationFormat>
  <Paragraphs>72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Edexcel IGCSE History P2: Breadth Study A1</vt:lpstr>
      <vt:lpstr>PowerPoint Presentation</vt:lpstr>
      <vt:lpstr>Edexcel IGCSE History P2: Breadth Study A1</vt:lpstr>
      <vt:lpstr>(d) Successes &amp; Failures</vt:lpstr>
      <vt:lpstr>(d) Successes &amp; Failures</vt:lpstr>
      <vt:lpstr>(d) Successes &amp; Failures</vt:lpstr>
      <vt:lpstr>PowerPoint Presentation</vt:lpstr>
      <vt:lpstr>PowerPoint Presentation</vt:lpstr>
      <vt:lpstr>(d) Successes &amp; Failures</vt:lpstr>
      <vt:lpstr>(d) Successes &amp; Failures</vt:lpstr>
      <vt:lpstr>PowerPoint Presentation</vt:lpstr>
      <vt:lpstr>(d) Successes &amp; Failures</vt:lpstr>
      <vt:lpstr>PowerPoint Presentation</vt:lpstr>
      <vt:lpstr>(d) Successes &amp; Failures</vt:lpstr>
      <vt:lpstr>(d) Successes &amp; Failures</vt:lpstr>
      <vt:lpstr>PowerPoint Presentation</vt:lpstr>
      <vt:lpstr>PowerPoint Presentation</vt:lpstr>
      <vt:lpstr>(d) Successes &amp; Failures</vt:lpstr>
      <vt:lpstr>(d) Successes &amp; Failures</vt:lpstr>
      <vt:lpstr>Activity 16</vt:lpstr>
      <vt:lpstr>PowerPoint Presentation</vt:lpstr>
      <vt:lpstr>Exam-Style Question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17 – Recall Quiz</vt:lpstr>
      <vt:lpstr>PowerPoint Presentation</vt:lpstr>
      <vt:lpstr>Activity 17 – Recall Quiz</vt:lpstr>
      <vt:lpstr>PowerPoint Presentation</vt:lpstr>
      <vt:lpstr>Activity 18 – Explaining</vt:lpstr>
      <vt:lpstr>PowerPoint Presentation</vt:lpstr>
      <vt:lpstr>Activity 19 – Challenge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History Investigation A1</dc:title>
  <dc:creator>Chris Skerry</dc:creator>
  <cp:lastModifiedBy>Chris Skerry</cp:lastModifiedBy>
  <cp:revision>63</cp:revision>
  <dcterms:created xsi:type="dcterms:W3CDTF">2021-05-05T18:42:06Z</dcterms:created>
  <dcterms:modified xsi:type="dcterms:W3CDTF">2022-03-14T15:35:54Z</dcterms:modified>
</cp:coreProperties>
</file>