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9" r:id="rId3"/>
    <p:sldId id="258" r:id="rId4"/>
    <p:sldId id="264" r:id="rId5"/>
    <p:sldId id="493" r:id="rId6"/>
    <p:sldId id="494" r:id="rId7"/>
    <p:sldId id="495" r:id="rId8"/>
    <p:sldId id="496" r:id="rId9"/>
    <p:sldId id="497" r:id="rId10"/>
    <p:sldId id="498" r:id="rId11"/>
    <p:sldId id="499" r:id="rId12"/>
    <p:sldId id="492" r:id="rId13"/>
    <p:sldId id="501" r:id="rId14"/>
    <p:sldId id="500" r:id="rId15"/>
    <p:sldId id="502" r:id="rId16"/>
    <p:sldId id="503" r:id="rId17"/>
    <p:sldId id="5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3/8/22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3/8/22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3/8/22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A1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0120" y="3602038"/>
            <a:ext cx="10241280" cy="1655762"/>
          </a:xfrm>
        </p:spPr>
        <p:txBody>
          <a:bodyPr>
            <a:noAutofit/>
          </a:bodyPr>
          <a:lstStyle/>
          <a:p>
            <a:r>
              <a:rPr lang="en-US" sz="6000" dirty="0">
                <a:solidFill>
                  <a:srgbClr val="FF0000"/>
                </a:solidFill>
              </a:rPr>
              <a:t>The Origins &amp; Course of WW1, </a:t>
            </a:r>
          </a:p>
          <a:p>
            <a:r>
              <a:rPr lang="en-US" sz="6000" dirty="0">
                <a:solidFill>
                  <a:srgbClr val="FF0000"/>
                </a:solidFill>
              </a:rPr>
              <a:t>1905-1918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1D331-A4E3-A349-AC52-653F7E7E4C77}"/>
              </a:ext>
            </a:extLst>
          </p:cNvPr>
          <p:cNvPicPr>
            <a:picLocks noChangeAspect="1"/>
          </p:cNvPicPr>
          <p:nvPr/>
        </p:nvPicPr>
        <p:blipFill>
          <a:blip r:embed="rId2"/>
          <a:stretch>
            <a:fillRect/>
          </a:stretch>
        </p:blipFill>
        <p:spPr>
          <a:xfrm>
            <a:off x="1522598" y="115043"/>
            <a:ext cx="9146803" cy="6627914"/>
          </a:xfrm>
          <a:prstGeom prst="rect">
            <a:avLst/>
          </a:prstGeom>
        </p:spPr>
      </p:pic>
    </p:spTree>
    <p:extLst>
      <p:ext uri="{BB962C8B-B14F-4D97-AF65-F5344CB8AC3E}">
        <p14:creationId xmlns:p14="http://schemas.microsoft.com/office/powerpoint/2010/main" val="265863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22584" y="1190188"/>
            <a:ext cx="6914486" cy="5513704"/>
          </a:xfrm>
        </p:spPr>
        <p:txBody>
          <a:bodyPr>
            <a:noAutofit/>
          </a:bodyPr>
          <a:lstStyle/>
          <a:p>
            <a:pPr marL="0" indent="0">
              <a:buNone/>
            </a:pPr>
            <a:r>
              <a:rPr lang="en-US" b="1" u="sng" dirty="0"/>
              <a:t>GAS</a:t>
            </a:r>
          </a:p>
          <a:p>
            <a:pPr marL="0" indent="0">
              <a:buNone/>
            </a:pPr>
            <a:r>
              <a:rPr lang="en-US" dirty="0"/>
              <a:t>Poison gas was useful as a weapon of war, more because of the fear &amp; panic it created than the casualties it caused. Sir John French, B.E.F. Commander, said the use of gas was </a:t>
            </a:r>
            <a:r>
              <a:rPr lang="en-US" b="1" dirty="0"/>
              <a:t>“a cynical &amp; barbarous disregard for the well known usages of civilized war” </a:t>
            </a:r>
            <a:r>
              <a:rPr lang="en-US" dirty="0"/>
              <a:t>but, soon, both sides were using gas. It was </a:t>
            </a:r>
            <a:r>
              <a:rPr lang="en-US" b="1" dirty="0">
                <a:solidFill>
                  <a:srgbClr val="FF0000"/>
                </a:solidFill>
              </a:rPr>
              <a:t>first used at 2</a:t>
            </a:r>
            <a:r>
              <a:rPr lang="en-US" b="1" baseline="30000" dirty="0">
                <a:solidFill>
                  <a:srgbClr val="FF0000"/>
                </a:solidFill>
              </a:rPr>
              <a:t>nd</a:t>
            </a:r>
            <a:r>
              <a:rPr lang="en-US" b="1" dirty="0">
                <a:solidFill>
                  <a:srgbClr val="FF0000"/>
                </a:solidFill>
              </a:rPr>
              <a:t> Battle of Ypres, April 1915</a:t>
            </a:r>
            <a:r>
              <a:rPr lang="en-US" dirty="0"/>
              <a:t> – hundreds of French &amp; Algerian troops suffocated in thick green clouds of chlorine gas; Canadians later that month; and British troops in May, 1915. After that, both sides used </a:t>
            </a:r>
            <a:r>
              <a:rPr lang="en-US" b="1" dirty="0">
                <a:solidFill>
                  <a:srgbClr val="FF0000"/>
                </a:solidFill>
              </a:rPr>
              <a:t>chlorine, phosgene &amp; mustard gas </a:t>
            </a:r>
            <a:r>
              <a:rPr lang="en-US" dirty="0"/>
              <a:t>to disorientate troops.</a:t>
            </a:r>
          </a:p>
        </p:txBody>
      </p:sp>
      <p:pic>
        <p:nvPicPr>
          <p:cNvPr id="4" name="Picture 3">
            <a:extLst>
              <a:ext uri="{FF2B5EF4-FFF2-40B4-BE49-F238E27FC236}">
                <a16:creationId xmlns:a16="http://schemas.microsoft.com/office/drawing/2014/main" id="{10605630-EBF9-1D4A-8132-8127F573CE3F}"/>
              </a:ext>
            </a:extLst>
          </p:cNvPr>
          <p:cNvPicPr>
            <a:picLocks noChangeAspect="1"/>
          </p:cNvPicPr>
          <p:nvPr/>
        </p:nvPicPr>
        <p:blipFill rotWithShape="1">
          <a:blip r:embed="rId2"/>
          <a:srcRect l="22602" r="22826"/>
          <a:stretch/>
        </p:blipFill>
        <p:spPr>
          <a:xfrm>
            <a:off x="7137070" y="154107"/>
            <a:ext cx="4921266" cy="6549785"/>
          </a:xfrm>
          <a:prstGeom prst="rect">
            <a:avLst/>
          </a:prstGeom>
        </p:spPr>
      </p:pic>
    </p:spTree>
    <p:extLst>
      <p:ext uri="{BB962C8B-B14F-4D97-AF65-F5344CB8AC3E}">
        <p14:creationId xmlns:p14="http://schemas.microsoft.com/office/powerpoint/2010/main" val="2952252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13</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5643" y="1825624"/>
            <a:ext cx="11848289" cy="5032376"/>
          </a:xfrm>
        </p:spPr>
        <p:txBody>
          <a:bodyPr>
            <a:normAutofit/>
          </a:bodyPr>
          <a:lstStyle/>
          <a:p>
            <a:pPr marL="0" indent="0" algn="ctr">
              <a:buNone/>
            </a:pPr>
            <a:r>
              <a:rPr lang="en-US" sz="4700" b="1" dirty="0">
                <a:solidFill>
                  <a:srgbClr val="0070C0"/>
                </a:solidFill>
              </a:rPr>
              <a:t>Clara Haber (1870-1915) was a </a:t>
            </a:r>
          </a:p>
          <a:p>
            <a:pPr marL="0" indent="0" algn="ctr">
              <a:buNone/>
            </a:pPr>
            <a:r>
              <a:rPr lang="en-US" sz="4700" b="1" dirty="0">
                <a:solidFill>
                  <a:srgbClr val="0070C0"/>
                </a:solidFill>
              </a:rPr>
              <a:t>German Scientist, married to </a:t>
            </a:r>
          </a:p>
          <a:p>
            <a:pPr marL="0" indent="0" algn="ctr">
              <a:buNone/>
            </a:pPr>
            <a:r>
              <a:rPr lang="en-US" sz="4700" b="1" dirty="0">
                <a:solidFill>
                  <a:srgbClr val="0070C0"/>
                </a:solidFill>
              </a:rPr>
              <a:t>fellow Scientist, Fritz Haber.</a:t>
            </a:r>
          </a:p>
          <a:p>
            <a:pPr marL="0" indent="0" algn="ctr">
              <a:buNone/>
            </a:pPr>
            <a:r>
              <a:rPr lang="en-US" sz="4700" b="1" dirty="0"/>
              <a:t>Find out what happened to Clara Haber.</a:t>
            </a:r>
          </a:p>
          <a:p>
            <a:pPr marL="0" indent="0" algn="ctr">
              <a:buNone/>
            </a:pPr>
            <a:r>
              <a:rPr lang="en-US" sz="4700" b="1" dirty="0">
                <a:solidFill>
                  <a:srgbClr val="FF0000"/>
                </a:solidFill>
              </a:rPr>
              <a:t>What does this story tell you about </a:t>
            </a:r>
          </a:p>
          <a:p>
            <a:pPr marL="0" indent="0" algn="ctr">
              <a:buNone/>
            </a:pPr>
            <a:r>
              <a:rPr lang="en-US" sz="4700" b="1" dirty="0">
                <a:solidFill>
                  <a:srgbClr val="FF0000"/>
                </a:solidFill>
              </a:rPr>
              <a:t>attitudes to First World War weapons?</a:t>
            </a:r>
          </a:p>
        </p:txBody>
      </p:sp>
    </p:spTree>
    <p:extLst>
      <p:ext uri="{BB962C8B-B14F-4D97-AF65-F5344CB8AC3E}">
        <p14:creationId xmlns:p14="http://schemas.microsoft.com/office/powerpoint/2010/main" val="326610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342982" y="1281490"/>
            <a:ext cx="6729351" cy="5620582"/>
          </a:xfrm>
        </p:spPr>
        <p:txBody>
          <a:bodyPr>
            <a:noAutofit/>
          </a:bodyPr>
          <a:lstStyle/>
          <a:p>
            <a:pPr marL="0" indent="0">
              <a:buNone/>
            </a:pPr>
            <a:r>
              <a:rPr lang="en-US" b="1" u="sng" dirty="0"/>
              <a:t>GAS</a:t>
            </a:r>
          </a:p>
          <a:p>
            <a:pPr marL="0" indent="0">
              <a:buNone/>
            </a:pPr>
            <a:r>
              <a:rPr lang="en-US" dirty="0"/>
              <a:t>Whilst it was quite terrifying to the enemy, gas was rather unreliable:</a:t>
            </a:r>
          </a:p>
          <a:p>
            <a:r>
              <a:rPr lang="en-US" b="1" dirty="0"/>
              <a:t>In damp weather. Gas clouds would move slowly towards the enemy at knee height.</a:t>
            </a:r>
          </a:p>
          <a:p>
            <a:r>
              <a:rPr lang="en-US" b="1" dirty="0"/>
              <a:t>If the wind changed direction, troops would gas their own comrades.</a:t>
            </a:r>
          </a:p>
          <a:p>
            <a:pPr marL="0" indent="0">
              <a:buNone/>
            </a:pPr>
            <a:r>
              <a:rPr lang="en-US" dirty="0"/>
              <a:t>Gas alarms &amp; Gas masks reduced the risk to troops, however, so gas was only ever a real distraction to aid snipers complete kills.</a:t>
            </a:r>
          </a:p>
          <a:p>
            <a:pPr marL="0" indent="0">
              <a:buNone/>
            </a:pPr>
            <a:r>
              <a:rPr lang="en-US" dirty="0"/>
              <a:t>Early gas masks were cloths soaked in urine &amp; soldiers often removed them … only to die.</a:t>
            </a:r>
          </a:p>
          <a:p>
            <a:pPr marL="0" indent="0">
              <a:buNone/>
            </a:pPr>
            <a:endParaRPr lang="en-US" dirty="0"/>
          </a:p>
        </p:txBody>
      </p:sp>
      <p:pic>
        <p:nvPicPr>
          <p:cNvPr id="6" name="Picture 5">
            <a:extLst>
              <a:ext uri="{FF2B5EF4-FFF2-40B4-BE49-F238E27FC236}">
                <a16:creationId xmlns:a16="http://schemas.microsoft.com/office/drawing/2014/main" id="{4EC98E5D-BCDA-4646-85C5-A2780E150D10}"/>
              </a:ext>
            </a:extLst>
          </p:cNvPr>
          <p:cNvPicPr>
            <a:picLocks noChangeAspect="1"/>
          </p:cNvPicPr>
          <p:nvPr/>
        </p:nvPicPr>
        <p:blipFill rotWithShape="1">
          <a:blip r:embed="rId2"/>
          <a:srcRect l="9341" t="11429" r="14055"/>
          <a:stretch/>
        </p:blipFill>
        <p:spPr>
          <a:xfrm>
            <a:off x="119666" y="1281490"/>
            <a:ext cx="5117351" cy="5422402"/>
          </a:xfrm>
          <a:prstGeom prst="rect">
            <a:avLst/>
          </a:prstGeom>
        </p:spPr>
      </p:pic>
    </p:spTree>
    <p:extLst>
      <p:ext uri="{BB962C8B-B14F-4D97-AF65-F5344CB8AC3E}">
        <p14:creationId xmlns:p14="http://schemas.microsoft.com/office/powerpoint/2010/main" val="22307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320A74-DAE5-6644-884C-F2BCCFBA8705}"/>
              </a:ext>
            </a:extLst>
          </p:cNvPr>
          <p:cNvPicPr>
            <a:picLocks noChangeAspect="1"/>
          </p:cNvPicPr>
          <p:nvPr/>
        </p:nvPicPr>
        <p:blipFill>
          <a:blip r:embed="rId2"/>
          <a:stretch>
            <a:fillRect/>
          </a:stretch>
        </p:blipFill>
        <p:spPr>
          <a:xfrm>
            <a:off x="99580" y="1190336"/>
            <a:ext cx="11992840" cy="4477327"/>
          </a:xfrm>
          <a:prstGeom prst="rect">
            <a:avLst/>
          </a:prstGeom>
        </p:spPr>
      </p:pic>
    </p:spTree>
    <p:extLst>
      <p:ext uri="{BB962C8B-B14F-4D97-AF65-F5344CB8AC3E}">
        <p14:creationId xmlns:p14="http://schemas.microsoft.com/office/powerpoint/2010/main" val="274000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14</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5643" y="1825624"/>
            <a:ext cx="11848289" cy="4480173"/>
          </a:xfrm>
        </p:spPr>
        <p:txBody>
          <a:bodyPr>
            <a:normAutofit/>
          </a:bodyPr>
          <a:lstStyle/>
          <a:p>
            <a:pPr marL="0" indent="0" algn="ctr">
              <a:buNone/>
            </a:pPr>
            <a:r>
              <a:rPr lang="en-US" sz="3600" b="1" dirty="0">
                <a:solidFill>
                  <a:srgbClr val="0070C0"/>
                </a:solidFill>
              </a:rPr>
              <a:t>Gas! Gas! Quick, boys! – An ecstasy of fumbling,</a:t>
            </a:r>
          </a:p>
          <a:p>
            <a:pPr marL="0" indent="0" algn="ctr">
              <a:buNone/>
            </a:pPr>
            <a:r>
              <a:rPr lang="en-US" sz="3600" b="1" dirty="0">
                <a:solidFill>
                  <a:srgbClr val="0070C0"/>
                </a:solidFill>
              </a:rPr>
              <a:t>Fitting the clumsy helmets just in time;</a:t>
            </a:r>
          </a:p>
          <a:p>
            <a:pPr marL="0" indent="0" algn="ctr">
              <a:buNone/>
            </a:pPr>
            <a:r>
              <a:rPr lang="en-US" sz="3600" b="1" dirty="0">
                <a:solidFill>
                  <a:srgbClr val="0070C0"/>
                </a:solidFill>
              </a:rPr>
              <a:t>But someone still was yelling out and stumbling</a:t>
            </a:r>
          </a:p>
          <a:p>
            <a:pPr marL="0" indent="0" algn="ctr">
              <a:buNone/>
            </a:pPr>
            <a:r>
              <a:rPr lang="en-US" sz="3600" b="1" dirty="0">
                <a:solidFill>
                  <a:srgbClr val="0070C0"/>
                </a:solidFill>
              </a:rPr>
              <a:t>And </a:t>
            </a:r>
            <a:r>
              <a:rPr lang="en-US" sz="3600" b="1" dirty="0" err="1">
                <a:solidFill>
                  <a:srgbClr val="0070C0"/>
                </a:solidFill>
              </a:rPr>
              <a:t>flound’ring</a:t>
            </a:r>
            <a:r>
              <a:rPr lang="en-US" sz="3600" b="1" dirty="0">
                <a:solidFill>
                  <a:srgbClr val="0070C0"/>
                </a:solidFill>
              </a:rPr>
              <a:t> like a man in fire or lime …</a:t>
            </a:r>
          </a:p>
          <a:p>
            <a:pPr marL="0" indent="0" algn="ctr">
              <a:buNone/>
            </a:pPr>
            <a:r>
              <a:rPr lang="en-US" sz="3600" b="1" dirty="0">
                <a:solidFill>
                  <a:srgbClr val="0070C0"/>
                </a:solidFill>
              </a:rPr>
              <a:t>Dim, through misty panes and thick green light,</a:t>
            </a:r>
          </a:p>
          <a:p>
            <a:pPr marL="0" indent="0" algn="ctr">
              <a:buNone/>
            </a:pPr>
            <a:r>
              <a:rPr lang="en-US" sz="3600" b="1" dirty="0">
                <a:solidFill>
                  <a:srgbClr val="0070C0"/>
                </a:solidFill>
              </a:rPr>
              <a:t>As under a green sea, I saw him drowning.</a:t>
            </a:r>
          </a:p>
          <a:p>
            <a:pPr marL="0" indent="0" algn="ctr">
              <a:buNone/>
            </a:pPr>
            <a:r>
              <a:rPr lang="en-US" sz="4700" b="1" dirty="0"/>
              <a:t>How does Wilfred Owen create panic &amp; fear?</a:t>
            </a:r>
          </a:p>
        </p:txBody>
      </p:sp>
    </p:spTree>
    <p:extLst>
      <p:ext uri="{BB962C8B-B14F-4D97-AF65-F5344CB8AC3E}">
        <p14:creationId xmlns:p14="http://schemas.microsoft.com/office/powerpoint/2010/main" val="286530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7" y="1190188"/>
            <a:ext cx="7365749" cy="5667812"/>
          </a:xfrm>
        </p:spPr>
        <p:txBody>
          <a:bodyPr>
            <a:noAutofit/>
          </a:bodyPr>
          <a:lstStyle/>
          <a:p>
            <a:pPr marL="0" indent="0">
              <a:buNone/>
            </a:pPr>
            <a:r>
              <a:rPr lang="en-US" b="1" u="sng" dirty="0"/>
              <a:t>TANKS</a:t>
            </a:r>
          </a:p>
          <a:p>
            <a:pPr marL="0" indent="0">
              <a:buNone/>
            </a:pPr>
            <a:r>
              <a:rPr lang="en-US" dirty="0"/>
              <a:t>The most significant attempt to end stalemate of trench warfare was </a:t>
            </a:r>
            <a:r>
              <a:rPr lang="en-US" b="1" dirty="0">
                <a:solidFill>
                  <a:srgbClr val="FF0000"/>
                </a:solidFill>
              </a:rPr>
              <a:t>Lt.-Col. ERNEST SWINTON</a:t>
            </a:r>
            <a:r>
              <a:rPr lang="en-US" dirty="0">
                <a:solidFill>
                  <a:srgbClr val="FF0000"/>
                </a:solidFill>
              </a:rPr>
              <a:t> </a:t>
            </a:r>
            <a:r>
              <a:rPr lang="en-US" dirty="0"/>
              <a:t>designing an armed vehicle that could cross difficult ground. They were called “Tanks” as they were disguised as water-tanks in transportation. 50 were used at the Battle of the Somme, July 1916, but they were a complete failure. At the Battle of Cambrai, Nov. 1917, more than 400 Mark IV tanks smashed through German trenches &amp; pushed them back 8km. German Generals claimed the use of tanks </a:t>
            </a:r>
            <a:r>
              <a:rPr lang="en-US" b="1" dirty="0"/>
              <a:t>“was to admit all proper military tactics had failed.” </a:t>
            </a:r>
            <a:r>
              <a:rPr lang="en-US" dirty="0"/>
              <a:t>German tanks were used in March 1918, but it was almost too late.</a:t>
            </a:r>
          </a:p>
        </p:txBody>
      </p:sp>
      <p:pic>
        <p:nvPicPr>
          <p:cNvPr id="5" name="Picture 4">
            <a:extLst>
              <a:ext uri="{FF2B5EF4-FFF2-40B4-BE49-F238E27FC236}">
                <a16:creationId xmlns:a16="http://schemas.microsoft.com/office/drawing/2014/main" id="{62984613-7517-6B4B-A02B-C1E75E60F869}"/>
              </a:ext>
            </a:extLst>
          </p:cNvPr>
          <p:cNvPicPr>
            <a:picLocks noChangeAspect="1"/>
          </p:cNvPicPr>
          <p:nvPr/>
        </p:nvPicPr>
        <p:blipFill rotWithShape="1">
          <a:blip r:embed="rId2"/>
          <a:srcRect l="14056" r="16007"/>
          <a:stretch/>
        </p:blipFill>
        <p:spPr>
          <a:xfrm>
            <a:off x="7485416" y="1793174"/>
            <a:ext cx="4608855" cy="4910718"/>
          </a:xfrm>
          <a:prstGeom prst="rect">
            <a:avLst/>
          </a:prstGeom>
        </p:spPr>
      </p:pic>
    </p:spTree>
    <p:extLst>
      <p:ext uri="{BB962C8B-B14F-4D97-AF65-F5344CB8AC3E}">
        <p14:creationId xmlns:p14="http://schemas.microsoft.com/office/powerpoint/2010/main" val="395108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15</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5643" y="1825624"/>
            <a:ext cx="11848289" cy="4480173"/>
          </a:xfrm>
        </p:spPr>
        <p:txBody>
          <a:bodyPr>
            <a:normAutofit/>
          </a:bodyPr>
          <a:lstStyle/>
          <a:p>
            <a:pPr marL="0" indent="0" algn="ctr">
              <a:buNone/>
            </a:pPr>
            <a:r>
              <a:rPr lang="en-US" sz="4800" b="1" dirty="0">
                <a:solidFill>
                  <a:srgbClr val="00B050"/>
                </a:solidFill>
              </a:rPr>
              <a:t>List all the new weapons of WW1.</a:t>
            </a:r>
          </a:p>
          <a:p>
            <a:pPr marL="0" indent="0" algn="ctr">
              <a:buNone/>
            </a:pPr>
            <a:r>
              <a:rPr lang="en-US" sz="4800" b="1" dirty="0">
                <a:solidFill>
                  <a:srgbClr val="FFC000"/>
                </a:solidFill>
              </a:rPr>
              <a:t>Next, number them in order of </a:t>
            </a:r>
          </a:p>
          <a:p>
            <a:pPr marL="0" indent="0" algn="ctr">
              <a:buNone/>
            </a:pPr>
            <a:r>
              <a:rPr lang="en-US" sz="4800" b="1" dirty="0">
                <a:solidFill>
                  <a:srgbClr val="FFC000"/>
                </a:solidFill>
              </a:rPr>
              <a:t>most to least dangerous to soldiers.</a:t>
            </a:r>
          </a:p>
          <a:p>
            <a:pPr marL="0" indent="0" algn="ctr">
              <a:buNone/>
            </a:pPr>
            <a:r>
              <a:rPr lang="en-US" sz="4800" b="1" dirty="0">
                <a:solidFill>
                  <a:srgbClr val="FF0000"/>
                </a:solidFill>
              </a:rPr>
              <a:t>Finally, explain which new weapon of WW1 was </a:t>
            </a:r>
            <a:r>
              <a:rPr lang="en-US" sz="4800" b="1" u="sng" dirty="0">
                <a:solidFill>
                  <a:srgbClr val="FF0000"/>
                </a:solidFill>
              </a:rPr>
              <a:t>most significant </a:t>
            </a:r>
            <a:r>
              <a:rPr lang="en-US" sz="4800" b="1" dirty="0">
                <a:solidFill>
                  <a:srgbClr val="FF0000"/>
                </a:solidFill>
              </a:rPr>
              <a:t>and explain </a:t>
            </a:r>
            <a:r>
              <a:rPr lang="en-US" sz="4800" b="1" u="sng" dirty="0">
                <a:solidFill>
                  <a:srgbClr val="FF0000"/>
                </a:solidFill>
              </a:rPr>
              <a:t>why</a:t>
            </a:r>
            <a:r>
              <a:rPr lang="en-US" sz="4800" b="1" dirty="0">
                <a:solidFill>
                  <a:srgbClr val="FF0000"/>
                </a:solidFill>
              </a:rPr>
              <a:t>.</a:t>
            </a:r>
          </a:p>
        </p:txBody>
      </p:sp>
    </p:spTree>
    <p:extLst>
      <p:ext uri="{BB962C8B-B14F-4D97-AF65-F5344CB8AC3E}">
        <p14:creationId xmlns:p14="http://schemas.microsoft.com/office/powerpoint/2010/main" val="31927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0EDAC-F788-FE43-830C-012BB90C06C2}"/>
              </a:ext>
            </a:extLst>
          </p:cNvPr>
          <p:cNvPicPr>
            <a:picLocks noChangeAspect="1"/>
          </p:cNvPicPr>
          <p:nvPr/>
        </p:nvPicPr>
        <p:blipFill>
          <a:blip r:embed="rId2"/>
          <a:stretch>
            <a:fillRect/>
          </a:stretch>
        </p:blipFill>
        <p:spPr>
          <a:xfrm>
            <a:off x="7470038" y="112416"/>
            <a:ext cx="4438184" cy="2485383"/>
          </a:xfrm>
          <a:prstGeom prst="rect">
            <a:avLst/>
          </a:prstGeom>
        </p:spPr>
      </p:pic>
      <p:pic>
        <p:nvPicPr>
          <p:cNvPr id="5" name="Picture 4">
            <a:extLst>
              <a:ext uri="{FF2B5EF4-FFF2-40B4-BE49-F238E27FC236}">
                <a16:creationId xmlns:a16="http://schemas.microsoft.com/office/drawing/2014/main" id="{796F500A-2C16-2E44-A236-8AAF09D04595}"/>
              </a:ext>
            </a:extLst>
          </p:cNvPr>
          <p:cNvPicPr>
            <a:picLocks noChangeAspect="1"/>
          </p:cNvPicPr>
          <p:nvPr/>
        </p:nvPicPr>
        <p:blipFill>
          <a:blip r:embed="rId3"/>
          <a:stretch>
            <a:fillRect/>
          </a:stretch>
        </p:blipFill>
        <p:spPr>
          <a:xfrm>
            <a:off x="283778" y="112416"/>
            <a:ext cx="5078087" cy="3008630"/>
          </a:xfrm>
          <a:prstGeom prst="rect">
            <a:avLst/>
          </a:prstGeom>
        </p:spPr>
      </p:pic>
      <p:pic>
        <p:nvPicPr>
          <p:cNvPr id="8" name="Picture 7">
            <a:extLst>
              <a:ext uri="{FF2B5EF4-FFF2-40B4-BE49-F238E27FC236}">
                <a16:creationId xmlns:a16="http://schemas.microsoft.com/office/drawing/2014/main" id="{8FD191EC-C58A-134D-B81A-D1FCE6C8181B}"/>
              </a:ext>
            </a:extLst>
          </p:cNvPr>
          <p:cNvPicPr>
            <a:picLocks noChangeAspect="1"/>
          </p:cNvPicPr>
          <p:nvPr/>
        </p:nvPicPr>
        <p:blipFill rotWithShape="1">
          <a:blip r:embed="rId4"/>
          <a:srcRect l="6617" t="2641" r="4198" b="4076"/>
          <a:stretch/>
        </p:blipFill>
        <p:spPr>
          <a:xfrm>
            <a:off x="158705" y="3121046"/>
            <a:ext cx="5203160" cy="3468941"/>
          </a:xfrm>
          <a:prstGeom prst="rect">
            <a:avLst/>
          </a:prstGeom>
        </p:spPr>
      </p:pic>
      <p:pic>
        <p:nvPicPr>
          <p:cNvPr id="15" name="Picture 14">
            <a:extLst>
              <a:ext uri="{FF2B5EF4-FFF2-40B4-BE49-F238E27FC236}">
                <a16:creationId xmlns:a16="http://schemas.microsoft.com/office/drawing/2014/main" id="{01A15C6C-4C75-A844-B3C5-065C45C0B302}"/>
              </a:ext>
            </a:extLst>
          </p:cNvPr>
          <p:cNvPicPr>
            <a:picLocks noChangeAspect="1"/>
          </p:cNvPicPr>
          <p:nvPr/>
        </p:nvPicPr>
        <p:blipFill rotWithShape="1">
          <a:blip r:embed="rId5"/>
          <a:srcRect l="20659" r="12006" b="38265"/>
          <a:stretch/>
        </p:blipFill>
        <p:spPr>
          <a:xfrm>
            <a:off x="5444358" y="112416"/>
            <a:ext cx="1881353" cy="2485383"/>
          </a:xfrm>
          <a:prstGeom prst="rect">
            <a:avLst/>
          </a:prstGeom>
        </p:spPr>
      </p:pic>
      <p:pic>
        <p:nvPicPr>
          <p:cNvPr id="16" name="Picture 15">
            <a:extLst>
              <a:ext uri="{FF2B5EF4-FFF2-40B4-BE49-F238E27FC236}">
                <a16:creationId xmlns:a16="http://schemas.microsoft.com/office/drawing/2014/main" id="{44EA7469-0CBC-1B44-8043-58D44EC5D7FD}"/>
              </a:ext>
            </a:extLst>
          </p:cNvPr>
          <p:cNvPicPr>
            <a:picLocks noChangeAspect="1"/>
          </p:cNvPicPr>
          <p:nvPr/>
        </p:nvPicPr>
        <p:blipFill>
          <a:blip r:embed="rId6"/>
          <a:stretch>
            <a:fillRect/>
          </a:stretch>
        </p:blipFill>
        <p:spPr>
          <a:xfrm>
            <a:off x="5444358" y="2762663"/>
            <a:ext cx="2541288" cy="3755038"/>
          </a:xfrm>
          <a:prstGeom prst="rect">
            <a:avLst/>
          </a:prstGeom>
        </p:spPr>
      </p:pic>
      <p:pic>
        <p:nvPicPr>
          <p:cNvPr id="17" name="Picture 16">
            <a:extLst>
              <a:ext uri="{FF2B5EF4-FFF2-40B4-BE49-F238E27FC236}">
                <a16:creationId xmlns:a16="http://schemas.microsoft.com/office/drawing/2014/main" id="{6ABCC352-A8E5-8749-B8DD-3217E9653AB6}"/>
              </a:ext>
            </a:extLst>
          </p:cNvPr>
          <p:cNvPicPr>
            <a:picLocks noChangeAspect="1"/>
          </p:cNvPicPr>
          <p:nvPr/>
        </p:nvPicPr>
        <p:blipFill rotWithShape="1">
          <a:blip r:embed="rId7"/>
          <a:srcRect l="3733" t="4784" r="8295" b="8147"/>
          <a:stretch/>
        </p:blipFill>
        <p:spPr>
          <a:xfrm>
            <a:off x="8068139" y="2762663"/>
            <a:ext cx="3840083" cy="3755038"/>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A1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The Origins &amp; Course of WW1, </a:t>
            </a:r>
          </a:p>
          <a:p>
            <a:r>
              <a:rPr lang="en-US" sz="6000" dirty="0">
                <a:solidFill>
                  <a:srgbClr val="FF0000"/>
                </a:solidFill>
              </a:rPr>
              <a:t>1905-1918</a:t>
            </a:r>
            <a:endParaRPr lang="en-US" sz="1000" dirty="0">
              <a:solidFill>
                <a:srgbClr val="FF0000"/>
              </a:solidFill>
            </a:endParaRPr>
          </a:p>
          <a:p>
            <a:r>
              <a:rPr lang="en-US" sz="4000" b="1" dirty="0">
                <a:solidFill>
                  <a:srgbClr val="0070C0"/>
                </a:solidFill>
              </a:rPr>
              <a:t>3.3 New Weapons &amp; Methods</a:t>
            </a:r>
          </a:p>
        </p:txBody>
      </p:sp>
    </p:spTree>
    <p:extLst>
      <p:ext uri="{BB962C8B-B14F-4D97-AF65-F5344CB8AC3E}">
        <p14:creationId xmlns:p14="http://schemas.microsoft.com/office/powerpoint/2010/main" val="309268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9667" y="1344296"/>
            <a:ext cx="6696769" cy="5359596"/>
          </a:xfrm>
        </p:spPr>
        <p:txBody>
          <a:bodyPr>
            <a:noAutofit/>
          </a:bodyPr>
          <a:lstStyle/>
          <a:p>
            <a:pPr marL="0" indent="0">
              <a:buNone/>
            </a:pPr>
            <a:r>
              <a:rPr lang="en-US" dirty="0"/>
              <a:t>In 1914, both sides’ generals were confident that the War could be won by quick-moving Armies. By the start of 1915, however, there were millions of men dug into trenches &amp; facing each other across “No Man’s Land.” Many thought that </a:t>
            </a:r>
            <a:r>
              <a:rPr lang="en-US" b="1" u="sng" dirty="0">
                <a:solidFill>
                  <a:srgbClr val="FF0000"/>
                </a:solidFill>
              </a:rPr>
              <a:t>TECHNOLOGY</a:t>
            </a:r>
            <a:r>
              <a:rPr lang="en-US" dirty="0"/>
              <a:t> would be the key to breaking the stalemate; others disagreed &amp; assumed </a:t>
            </a:r>
            <a:r>
              <a:rPr lang="en-US" b="1" u="sng" dirty="0">
                <a:solidFill>
                  <a:srgbClr val="FF0000"/>
                </a:solidFill>
              </a:rPr>
              <a:t>ATTRITION</a:t>
            </a:r>
            <a:r>
              <a:rPr lang="en-US" dirty="0"/>
              <a:t> was the only option left – continual attacks would weaken the enemy enough to see them surrender. Unfortunately, both technology &amp; attrition would lead to huge numbers of dead &amp; wounded on both sides.</a:t>
            </a:r>
          </a:p>
        </p:txBody>
      </p:sp>
      <p:pic>
        <p:nvPicPr>
          <p:cNvPr id="5" name="Picture 4">
            <a:extLst>
              <a:ext uri="{FF2B5EF4-FFF2-40B4-BE49-F238E27FC236}">
                <a16:creationId xmlns:a16="http://schemas.microsoft.com/office/drawing/2014/main" id="{3D14D927-3619-FC48-A5FC-188B70A7BA32}"/>
              </a:ext>
            </a:extLst>
          </p:cNvPr>
          <p:cNvPicPr>
            <a:picLocks noChangeAspect="1"/>
          </p:cNvPicPr>
          <p:nvPr/>
        </p:nvPicPr>
        <p:blipFill>
          <a:blip r:embed="rId2"/>
          <a:stretch>
            <a:fillRect/>
          </a:stretch>
        </p:blipFill>
        <p:spPr>
          <a:xfrm>
            <a:off x="7025078" y="154108"/>
            <a:ext cx="5047255" cy="6551228"/>
          </a:xfrm>
          <a:prstGeom prst="rect">
            <a:avLst/>
          </a:prstGeom>
        </p:spPr>
      </p:pic>
    </p:spTree>
    <p:extLst>
      <p:ext uri="{BB962C8B-B14F-4D97-AF65-F5344CB8AC3E}">
        <p14:creationId xmlns:p14="http://schemas.microsoft.com/office/powerpoint/2010/main" val="3360965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246422" y="1344296"/>
            <a:ext cx="5825912" cy="5359596"/>
          </a:xfrm>
        </p:spPr>
        <p:txBody>
          <a:bodyPr>
            <a:noAutofit/>
          </a:bodyPr>
          <a:lstStyle/>
          <a:p>
            <a:pPr marL="0" indent="0">
              <a:buNone/>
            </a:pPr>
            <a:r>
              <a:rPr lang="en-US" b="1" u="sng" dirty="0"/>
              <a:t>AIRCRAFT</a:t>
            </a:r>
          </a:p>
          <a:p>
            <a:pPr marL="0" indent="0">
              <a:buNone/>
            </a:pPr>
            <a:r>
              <a:rPr lang="en-US" dirty="0"/>
              <a:t>The first plane had flown just 11 years before WW1 began, so nobody knew if the 100 or so the ‘Great Powers’ had would be important. They were made of wood, cloth &amp; piano-wire after all! Cockpits were open &amp; pilots had to wear warm clothes, thick gloves, leather helmets &amp; goggles to stop them freezing to death in the air. Engines were unreliable &amp; there were no parachutes – courage was essential just to fly one, let alone fight in one.</a:t>
            </a:r>
          </a:p>
        </p:txBody>
      </p:sp>
      <p:pic>
        <p:nvPicPr>
          <p:cNvPr id="4" name="Picture 3">
            <a:extLst>
              <a:ext uri="{FF2B5EF4-FFF2-40B4-BE49-F238E27FC236}">
                <a16:creationId xmlns:a16="http://schemas.microsoft.com/office/drawing/2014/main" id="{FB8EFCA8-F4EA-C84D-9E5B-67EE4B192DCE}"/>
              </a:ext>
            </a:extLst>
          </p:cNvPr>
          <p:cNvPicPr>
            <a:picLocks noChangeAspect="1"/>
          </p:cNvPicPr>
          <p:nvPr/>
        </p:nvPicPr>
        <p:blipFill>
          <a:blip r:embed="rId2"/>
          <a:stretch>
            <a:fillRect/>
          </a:stretch>
        </p:blipFill>
        <p:spPr>
          <a:xfrm>
            <a:off x="119666" y="1479671"/>
            <a:ext cx="5976334" cy="4980506"/>
          </a:xfrm>
          <a:prstGeom prst="rect">
            <a:avLst/>
          </a:prstGeom>
        </p:spPr>
      </p:pic>
    </p:spTree>
    <p:extLst>
      <p:ext uri="{BB962C8B-B14F-4D97-AF65-F5344CB8AC3E}">
        <p14:creationId xmlns:p14="http://schemas.microsoft.com/office/powerpoint/2010/main" val="421634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0088" y="1344296"/>
            <a:ext cx="4955055" cy="5359596"/>
          </a:xfrm>
        </p:spPr>
        <p:txBody>
          <a:bodyPr>
            <a:noAutofit/>
          </a:bodyPr>
          <a:lstStyle/>
          <a:p>
            <a:pPr marL="0" indent="0">
              <a:buNone/>
            </a:pPr>
            <a:r>
              <a:rPr lang="en-US" b="1" u="sng" dirty="0"/>
              <a:t>AIRCRAFT</a:t>
            </a:r>
          </a:p>
          <a:p>
            <a:pPr marL="0" indent="0">
              <a:buNone/>
            </a:pPr>
            <a:r>
              <a:rPr lang="en-US" dirty="0"/>
              <a:t>The British Royal Flying Corps &amp; the German Flying Corps used planes as the “eyes of their armies.” Able to fly high above the enemy trenches and report back on troop movements &amp; trench systems, planes were mostly used for reconnaissance. During a Battle, however, planes could advise on whether the enemy was advancing, attacking, regrouping or retreating.</a:t>
            </a:r>
          </a:p>
        </p:txBody>
      </p:sp>
      <p:pic>
        <p:nvPicPr>
          <p:cNvPr id="5" name="Picture 4">
            <a:extLst>
              <a:ext uri="{FF2B5EF4-FFF2-40B4-BE49-F238E27FC236}">
                <a16:creationId xmlns:a16="http://schemas.microsoft.com/office/drawing/2014/main" id="{366F8396-5BC6-6F41-BBE7-659B360A47ED}"/>
              </a:ext>
            </a:extLst>
          </p:cNvPr>
          <p:cNvPicPr>
            <a:picLocks noChangeAspect="1"/>
          </p:cNvPicPr>
          <p:nvPr/>
        </p:nvPicPr>
        <p:blipFill>
          <a:blip r:embed="rId2"/>
          <a:stretch>
            <a:fillRect/>
          </a:stretch>
        </p:blipFill>
        <p:spPr>
          <a:xfrm>
            <a:off x="5225144" y="1344296"/>
            <a:ext cx="6795332" cy="5359596"/>
          </a:xfrm>
          <a:prstGeom prst="rect">
            <a:avLst/>
          </a:prstGeom>
        </p:spPr>
      </p:pic>
    </p:spTree>
    <p:extLst>
      <p:ext uri="{BB962C8B-B14F-4D97-AF65-F5344CB8AC3E}">
        <p14:creationId xmlns:p14="http://schemas.microsoft.com/office/powerpoint/2010/main" val="307867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239491" y="1304657"/>
            <a:ext cx="7832842" cy="5620582"/>
          </a:xfrm>
        </p:spPr>
        <p:txBody>
          <a:bodyPr>
            <a:noAutofit/>
          </a:bodyPr>
          <a:lstStyle/>
          <a:p>
            <a:pPr marL="0" indent="0">
              <a:buNone/>
            </a:pPr>
            <a:r>
              <a:rPr lang="en-US" b="1" u="sng" dirty="0"/>
              <a:t>DOG FIGHTS</a:t>
            </a:r>
          </a:p>
          <a:p>
            <a:pPr marL="0" indent="0">
              <a:buNone/>
            </a:pPr>
            <a:r>
              <a:rPr lang="en-US" dirty="0"/>
              <a:t>The first airmen were armed with revolvers or machine-guns (or bombs) to use from their cockpits. Gradually, planes developed into fighting machines. </a:t>
            </a:r>
            <a:r>
              <a:rPr lang="en-US" b="1" dirty="0">
                <a:solidFill>
                  <a:srgbClr val="FF0000"/>
                </a:solidFill>
              </a:rPr>
              <a:t>Antony Fokker</a:t>
            </a:r>
            <a:r>
              <a:rPr lang="en-US" dirty="0"/>
              <a:t>, a Dutch engineer working for the Germans, invented a mechanism to fire between the blades of a spinning propellor. Dog fights between fighter planes above the trenches were common and, by 1918, pilots were famous for shooting down the enemy – </a:t>
            </a:r>
            <a:r>
              <a:rPr lang="en-US" b="1" dirty="0">
                <a:solidFill>
                  <a:srgbClr val="FF0000"/>
                </a:solidFill>
              </a:rPr>
              <a:t>Baron von </a:t>
            </a:r>
            <a:r>
              <a:rPr lang="en-US" b="1" dirty="0" err="1">
                <a:solidFill>
                  <a:srgbClr val="FF0000"/>
                </a:solidFill>
              </a:rPr>
              <a:t>Richthoven</a:t>
            </a:r>
            <a:r>
              <a:rPr lang="en-US" b="1" dirty="0">
                <a:solidFill>
                  <a:srgbClr val="FF0000"/>
                </a:solidFill>
              </a:rPr>
              <a:t> </a:t>
            </a:r>
            <a:r>
              <a:rPr lang="en-US" b="1" dirty="0"/>
              <a:t>(80) </a:t>
            </a:r>
            <a:r>
              <a:rPr lang="en-US" b="1" dirty="0">
                <a:solidFill>
                  <a:srgbClr val="FF0000"/>
                </a:solidFill>
              </a:rPr>
              <a:t>Rene </a:t>
            </a:r>
            <a:r>
              <a:rPr lang="en-US" b="1" dirty="0" err="1">
                <a:solidFill>
                  <a:srgbClr val="FF0000"/>
                </a:solidFill>
              </a:rPr>
              <a:t>Fonk</a:t>
            </a:r>
            <a:r>
              <a:rPr lang="en-US" b="1" dirty="0">
                <a:solidFill>
                  <a:srgbClr val="FF0000"/>
                </a:solidFill>
              </a:rPr>
              <a:t> </a:t>
            </a:r>
            <a:r>
              <a:rPr lang="en-US" b="1" dirty="0"/>
              <a:t>(75) &amp; </a:t>
            </a:r>
            <a:r>
              <a:rPr lang="en-US" b="1" dirty="0">
                <a:solidFill>
                  <a:srgbClr val="FF0000"/>
                </a:solidFill>
              </a:rPr>
              <a:t>Mick </a:t>
            </a:r>
            <a:r>
              <a:rPr lang="en-US" b="1" dirty="0" err="1">
                <a:solidFill>
                  <a:srgbClr val="FF0000"/>
                </a:solidFill>
              </a:rPr>
              <a:t>Mannock</a:t>
            </a:r>
            <a:r>
              <a:rPr lang="en-US" b="1" dirty="0">
                <a:solidFill>
                  <a:srgbClr val="FF0000"/>
                </a:solidFill>
              </a:rPr>
              <a:t> </a:t>
            </a:r>
            <a:r>
              <a:rPr lang="en-US" b="1" dirty="0"/>
              <a:t>(73). </a:t>
            </a:r>
            <a:r>
              <a:rPr lang="en-US" dirty="0"/>
              <a:t>By 1916, pilots could expect to live for just 3 weeks. </a:t>
            </a:r>
            <a:r>
              <a:rPr lang="en-US" b="1" dirty="0">
                <a:solidFill>
                  <a:srgbClr val="FF0000"/>
                </a:solidFill>
              </a:rPr>
              <a:t>By 1918, over 10,000 planes were used &amp; over 50,000 airmen dead.</a:t>
            </a:r>
          </a:p>
        </p:txBody>
      </p:sp>
      <p:pic>
        <p:nvPicPr>
          <p:cNvPr id="7" name="Picture 6">
            <a:extLst>
              <a:ext uri="{FF2B5EF4-FFF2-40B4-BE49-F238E27FC236}">
                <a16:creationId xmlns:a16="http://schemas.microsoft.com/office/drawing/2014/main" id="{7A71F207-37FD-E74B-BA9B-BCBCBF07B54A}"/>
              </a:ext>
            </a:extLst>
          </p:cNvPr>
          <p:cNvPicPr>
            <a:picLocks noChangeAspect="1"/>
          </p:cNvPicPr>
          <p:nvPr/>
        </p:nvPicPr>
        <p:blipFill>
          <a:blip r:embed="rId2"/>
          <a:stretch>
            <a:fillRect/>
          </a:stretch>
        </p:blipFill>
        <p:spPr>
          <a:xfrm>
            <a:off x="274592" y="1270075"/>
            <a:ext cx="3717875" cy="5433817"/>
          </a:xfrm>
          <a:prstGeom prst="rect">
            <a:avLst/>
          </a:prstGeom>
        </p:spPr>
      </p:pic>
    </p:spTree>
    <p:extLst>
      <p:ext uri="{BB962C8B-B14F-4D97-AF65-F5344CB8AC3E}">
        <p14:creationId xmlns:p14="http://schemas.microsoft.com/office/powerpoint/2010/main" val="318155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22585" y="1190188"/>
            <a:ext cx="6819482" cy="5513704"/>
          </a:xfrm>
        </p:spPr>
        <p:txBody>
          <a:bodyPr>
            <a:noAutofit/>
          </a:bodyPr>
          <a:lstStyle/>
          <a:p>
            <a:pPr marL="0" indent="0">
              <a:buNone/>
            </a:pPr>
            <a:r>
              <a:rPr lang="en-US" b="1" u="sng" dirty="0"/>
              <a:t>MACHINE-GUNS</a:t>
            </a:r>
          </a:p>
          <a:p>
            <a:pPr marL="0" indent="0">
              <a:buNone/>
            </a:pPr>
            <a:r>
              <a:rPr lang="en-US" dirty="0"/>
              <a:t>All soldiers were given rifles, bayonets &amp; hand-grenades, but these were of little use until they had crossed “No Man’s Land” to use them directly. Being out in “No Man’s Land” was the problem – as </a:t>
            </a:r>
            <a:r>
              <a:rPr lang="en-US" b="1" dirty="0">
                <a:solidFill>
                  <a:srgbClr val="FF0000"/>
                </a:solidFill>
              </a:rPr>
              <a:t>machine-guns could effectively wipe out a whole battalion. </a:t>
            </a:r>
            <a:r>
              <a:rPr lang="en-US" dirty="0"/>
              <a:t>At first, the British Army weren’t impressed by them – heavy, difficult to transport &amp; frequently broke down or jammed – but then lighter versions proved more reliable. </a:t>
            </a:r>
            <a:r>
              <a:rPr lang="en-US" b="1" dirty="0">
                <a:solidFill>
                  <a:srgbClr val="FF0000"/>
                </a:solidFill>
              </a:rPr>
              <a:t>The British VICKERS machine-gun fired 450-600 rounds per minute over 2000m. </a:t>
            </a:r>
            <a:r>
              <a:rPr lang="en-US" dirty="0"/>
              <a:t>When both sides started using them, however, stalemate.</a:t>
            </a:r>
          </a:p>
        </p:txBody>
      </p:sp>
      <p:pic>
        <p:nvPicPr>
          <p:cNvPr id="4" name="Picture 3">
            <a:extLst>
              <a:ext uri="{FF2B5EF4-FFF2-40B4-BE49-F238E27FC236}">
                <a16:creationId xmlns:a16="http://schemas.microsoft.com/office/drawing/2014/main" id="{7FA1E3D8-71B8-4A4F-8B59-4C307F207301}"/>
              </a:ext>
            </a:extLst>
          </p:cNvPr>
          <p:cNvPicPr>
            <a:picLocks noChangeAspect="1"/>
          </p:cNvPicPr>
          <p:nvPr/>
        </p:nvPicPr>
        <p:blipFill rotWithShape="1">
          <a:blip r:embed="rId2"/>
          <a:srcRect l="30819"/>
          <a:stretch/>
        </p:blipFill>
        <p:spPr>
          <a:xfrm>
            <a:off x="7042067" y="1414556"/>
            <a:ext cx="5030266" cy="5289336"/>
          </a:xfrm>
          <a:prstGeom prst="rect">
            <a:avLst/>
          </a:prstGeom>
        </p:spPr>
      </p:pic>
    </p:spTree>
    <p:extLst>
      <p:ext uri="{BB962C8B-B14F-4D97-AF65-F5344CB8AC3E}">
        <p14:creationId xmlns:p14="http://schemas.microsoft.com/office/powerpoint/2010/main" val="207656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New Weapons &amp; Methods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670389" y="1281490"/>
            <a:ext cx="8521611" cy="5620582"/>
          </a:xfrm>
        </p:spPr>
        <p:txBody>
          <a:bodyPr>
            <a:noAutofit/>
          </a:bodyPr>
          <a:lstStyle/>
          <a:p>
            <a:pPr marL="0" indent="0">
              <a:buNone/>
            </a:pPr>
            <a:r>
              <a:rPr lang="en-US" b="1" u="sng" dirty="0"/>
              <a:t>ARTILLERY</a:t>
            </a:r>
          </a:p>
          <a:p>
            <a:pPr marL="0" indent="0">
              <a:buNone/>
            </a:pPr>
            <a:r>
              <a:rPr lang="en-US" dirty="0"/>
              <a:t>The ‘Great Powers’ began the war using artillery (mobile field guns) that fired about </a:t>
            </a:r>
            <a:r>
              <a:rPr lang="en-US" b="1" dirty="0">
                <a:solidFill>
                  <a:srgbClr val="FF0000"/>
                </a:solidFill>
              </a:rPr>
              <a:t>6 shells per minute </a:t>
            </a:r>
            <a:r>
              <a:rPr lang="en-US" dirty="0"/>
              <a:t>&amp; were fairly accurate. Once trenches were dug in December 1914, however, they were of little use. Larger &amp; more powerful guns were developed to bombard from further &amp; further away. Germany’s “Big Bertha” could fire a 108kg shell 132km. An artillery attack (or </a:t>
            </a:r>
            <a:r>
              <a:rPr lang="en-US" b="1" u="sng" dirty="0">
                <a:solidFill>
                  <a:srgbClr val="FF0000"/>
                </a:solidFill>
              </a:rPr>
              <a:t>BARRAGE</a:t>
            </a:r>
            <a:r>
              <a:rPr lang="en-US" dirty="0"/>
              <a:t>) on trench systems was not always effective – when aiming to destroy barbed-wire defenses, artillery fire merely left wire unbroken &amp; churned up the mud. In 1916, the British </a:t>
            </a:r>
            <a:r>
              <a:rPr lang="en-US" b="1" dirty="0">
                <a:solidFill>
                  <a:srgbClr val="FF0000"/>
                </a:solidFill>
              </a:rPr>
              <a:t>FUSE 106</a:t>
            </a:r>
            <a:r>
              <a:rPr lang="en-US" dirty="0"/>
              <a:t> developed – causing shells to explode parallel to the ground &amp; was more effective in destroying barbed wire; widely used on the Western Front by 1917.</a:t>
            </a:r>
            <a:endParaRPr lang="en-US" b="1" dirty="0">
              <a:solidFill>
                <a:srgbClr val="FF0000"/>
              </a:solidFill>
            </a:endParaRPr>
          </a:p>
        </p:txBody>
      </p:sp>
      <p:pic>
        <p:nvPicPr>
          <p:cNvPr id="4" name="Picture 3">
            <a:extLst>
              <a:ext uri="{FF2B5EF4-FFF2-40B4-BE49-F238E27FC236}">
                <a16:creationId xmlns:a16="http://schemas.microsoft.com/office/drawing/2014/main" id="{598E9D0F-072E-6B4B-85D2-34D1EEFDF915}"/>
              </a:ext>
            </a:extLst>
          </p:cNvPr>
          <p:cNvPicPr>
            <a:picLocks noChangeAspect="1"/>
          </p:cNvPicPr>
          <p:nvPr/>
        </p:nvPicPr>
        <p:blipFill rotWithShape="1">
          <a:blip r:embed="rId2"/>
          <a:srcRect l="36888" r="9803"/>
          <a:stretch/>
        </p:blipFill>
        <p:spPr>
          <a:xfrm>
            <a:off x="119667" y="1365662"/>
            <a:ext cx="3550722" cy="5338229"/>
          </a:xfrm>
          <a:prstGeom prst="rect">
            <a:avLst/>
          </a:prstGeom>
        </p:spPr>
      </p:pic>
    </p:spTree>
    <p:extLst>
      <p:ext uri="{BB962C8B-B14F-4D97-AF65-F5344CB8AC3E}">
        <p14:creationId xmlns:p14="http://schemas.microsoft.com/office/powerpoint/2010/main" val="749068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3338</TotalTime>
  <Words>1222</Words>
  <Application>Microsoft Macintosh PowerPoint</Application>
  <PresentationFormat>Widescreen</PresentationFormat>
  <Paragraphs>57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Edexcel IGCSE History P2: Breadth Study A1</vt:lpstr>
      <vt:lpstr>PowerPoint Presentation</vt:lpstr>
      <vt:lpstr>Edexcel IGCSE History P2: Breadth Study A1</vt:lpstr>
      <vt:lpstr>(c) New Weapons &amp; Methods</vt:lpstr>
      <vt:lpstr>(c) New Weapons &amp; Methods</vt:lpstr>
      <vt:lpstr>(c) New Weapons &amp; Methods</vt:lpstr>
      <vt:lpstr>(c) New Weapons &amp; Methods</vt:lpstr>
      <vt:lpstr>(c) New Weapons &amp; Methods</vt:lpstr>
      <vt:lpstr>(c) New Weapons &amp; Methods</vt:lpstr>
      <vt:lpstr>PowerPoint Presentation</vt:lpstr>
      <vt:lpstr>(c) New Weapons &amp; Methods</vt:lpstr>
      <vt:lpstr>Activity 13</vt:lpstr>
      <vt:lpstr>(c) New Weapons &amp; Methods</vt:lpstr>
      <vt:lpstr>PowerPoint Presentation</vt:lpstr>
      <vt:lpstr>Activity 14</vt:lpstr>
      <vt:lpstr>(c) New Weapons &amp; Methods</vt:lpstr>
      <vt:lpstr>Activity 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54</cp:revision>
  <dcterms:created xsi:type="dcterms:W3CDTF">2021-05-05T18:42:06Z</dcterms:created>
  <dcterms:modified xsi:type="dcterms:W3CDTF">2022-03-08T20:58:18Z</dcterms:modified>
</cp:coreProperties>
</file>