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9" r:id="rId3"/>
    <p:sldId id="258" r:id="rId4"/>
    <p:sldId id="264" r:id="rId5"/>
    <p:sldId id="489" r:id="rId6"/>
    <p:sldId id="310" r:id="rId7"/>
    <p:sldId id="488" r:id="rId8"/>
    <p:sldId id="493" r:id="rId9"/>
    <p:sldId id="494" r:id="rId10"/>
    <p:sldId id="495" r:id="rId11"/>
    <p:sldId id="497" r:id="rId12"/>
    <p:sldId id="496" r:id="rId13"/>
    <p:sldId id="499" r:id="rId14"/>
    <p:sldId id="504" r:id="rId15"/>
    <p:sldId id="498" r:id="rId16"/>
    <p:sldId id="492" r:id="rId17"/>
    <p:sldId id="500" r:id="rId18"/>
    <p:sldId id="501" r:id="rId19"/>
    <p:sldId id="502" r:id="rId20"/>
    <p:sldId id="503" r:id="rId21"/>
    <p:sldId id="505" r:id="rId22"/>
    <p:sldId id="506" r:id="rId23"/>
    <p:sldId id="5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3/7/22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3/7/22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3/7/22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0120" y="3602038"/>
            <a:ext cx="10241280" cy="1655762"/>
          </a:xfrm>
        </p:spPr>
        <p:txBody>
          <a:bodyPr>
            <a:noAutofit/>
          </a:bodyPr>
          <a:lstStyle/>
          <a:p>
            <a:r>
              <a:rPr lang="en-US" sz="6000" dirty="0">
                <a:solidFill>
                  <a:srgbClr val="FF0000"/>
                </a:solidFill>
              </a:rPr>
              <a:t>The Origins &amp; Course of WW1, </a:t>
            </a:r>
          </a:p>
          <a:p>
            <a:r>
              <a:rPr lang="en-US" sz="6000" dirty="0">
                <a:solidFill>
                  <a:srgbClr val="FF0000"/>
                </a:solidFill>
              </a:rPr>
              <a:t>1905-1918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344296"/>
            <a:ext cx="5711117" cy="5359596"/>
          </a:xfrm>
        </p:spPr>
        <p:txBody>
          <a:bodyPr>
            <a:noAutofit/>
          </a:bodyPr>
          <a:lstStyle/>
          <a:p>
            <a:pPr marL="0" indent="0">
              <a:buNone/>
            </a:pPr>
            <a:r>
              <a:rPr lang="en-US" dirty="0"/>
              <a:t>British Soldiers on the Western Front did not spend their entire time in the trenches:</a:t>
            </a:r>
          </a:p>
          <a:p>
            <a:r>
              <a:rPr lang="en-US" b="1" dirty="0"/>
              <a:t>4 days in Front-Line trenches</a:t>
            </a:r>
          </a:p>
          <a:p>
            <a:r>
              <a:rPr lang="en-US" b="1" dirty="0"/>
              <a:t>4 days in Support trenches</a:t>
            </a:r>
          </a:p>
          <a:p>
            <a:r>
              <a:rPr lang="en-US" b="1" dirty="0"/>
              <a:t>8 days in Reserve trenches</a:t>
            </a:r>
          </a:p>
          <a:p>
            <a:r>
              <a:rPr lang="en-US" b="1" dirty="0"/>
              <a:t>14 days resting</a:t>
            </a:r>
          </a:p>
          <a:p>
            <a:pPr marL="0" indent="0">
              <a:buNone/>
            </a:pPr>
            <a:r>
              <a:rPr lang="en-US" dirty="0"/>
              <a:t>If a Battle was taking place, however, every soldier had to remain in the Front-Line trenches &amp; fight. Although terrifying during a Battle, trenches saw very little happen on a daily basis.</a:t>
            </a:r>
          </a:p>
        </p:txBody>
      </p:sp>
      <p:pic>
        <p:nvPicPr>
          <p:cNvPr id="6" name="Picture 5">
            <a:extLst>
              <a:ext uri="{FF2B5EF4-FFF2-40B4-BE49-F238E27FC236}">
                <a16:creationId xmlns:a16="http://schemas.microsoft.com/office/drawing/2014/main" id="{075CDFF6-2A20-4247-B5CB-E05AC2A4D09D}"/>
              </a:ext>
            </a:extLst>
          </p:cNvPr>
          <p:cNvPicPr>
            <a:picLocks noChangeAspect="1"/>
          </p:cNvPicPr>
          <p:nvPr/>
        </p:nvPicPr>
        <p:blipFill>
          <a:blip r:embed="rId2"/>
          <a:stretch>
            <a:fillRect/>
          </a:stretch>
        </p:blipFill>
        <p:spPr>
          <a:xfrm>
            <a:off x="5913912" y="1344296"/>
            <a:ext cx="6158421" cy="5359596"/>
          </a:xfrm>
          <a:prstGeom prst="rect">
            <a:avLst/>
          </a:prstGeom>
        </p:spPr>
      </p:pic>
    </p:spTree>
    <p:extLst>
      <p:ext uri="{BB962C8B-B14F-4D97-AF65-F5344CB8AC3E}">
        <p14:creationId xmlns:p14="http://schemas.microsoft.com/office/powerpoint/2010/main" val="615580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12032" y="1344296"/>
            <a:ext cx="6360302" cy="5359596"/>
          </a:xfrm>
        </p:spPr>
        <p:txBody>
          <a:bodyPr>
            <a:noAutofit/>
          </a:bodyPr>
          <a:lstStyle/>
          <a:p>
            <a:pPr marL="0" indent="0">
              <a:buNone/>
            </a:pPr>
            <a:r>
              <a:rPr lang="en-US" b="1" dirty="0">
                <a:solidFill>
                  <a:srgbClr val="FF0000"/>
                </a:solidFill>
              </a:rPr>
              <a:t>Boredom</a:t>
            </a:r>
            <a:r>
              <a:rPr lang="en-US" dirty="0"/>
              <a:t> was one of the most difficult aspects of living in a trench for many soldiers. Routine work – like </a:t>
            </a:r>
            <a:r>
              <a:rPr lang="en-US" b="1" dirty="0"/>
              <a:t>sentry duty, trench repair &amp; moving supplies </a:t>
            </a:r>
            <a:r>
              <a:rPr lang="en-US" dirty="0"/>
              <a:t>around soon became a monotonous regime. At night, the Front-Line trenches were full of </a:t>
            </a:r>
            <a:r>
              <a:rPr lang="en-US" b="1" dirty="0"/>
              <a:t>silence &amp; fear</a:t>
            </a:r>
            <a:r>
              <a:rPr lang="en-US" dirty="0"/>
              <a:t>. Night Patrol consisted of selected groups </a:t>
            </a:r>
            <a:r>
              <a:rPr lang="en-US" b="1" dirty="0"/>
              <a:t>crawling through mud, filth &amp; shell-holes (past decaying bodies) </a:t>
            </a:r>
            <a:r>
              <a:rPr lang="en-US" dirty="0"/>
              <a:t>to spot enemy activity. Night Attacks saw soldiers </a:t>
            </a:r>
            <a:r>
              <a:rPr lang="en-US" b="1" dirty="0"/>
              <a:t>overwhelm enemy trenches, take prisoners &amp; try to gain advantageous information to report back</a:t>
            </a:r>
            <a:r>
              <a:rPr lang="en-US" dirty="0"/>
              <a:t>.</a:t>
            </a:r>
          </a:p>
        </p:txBody>
      </p:sp>
      <p:pic>
        <p:nvPicPr>
          <p:cNvPr id="4" name="Picture 3">
            <a:extLst>
              <a:ext uri="{FF2B5EF4-FFF2-40B4-BE49-F238E27FC236}">
                <a16:creationId xmlns:a16="http://schemas.microsoft.com/office/drawing/2014/main" id="{5DA0FFB7-3DF9-4E44-9687-77F61E184A66}"/>
              </a:ext>
            </a:extLst>
          </p:cNvPr>
          <p:cNvPicPr>
            <a:picLocks noChangeAspect="1"/>
          </p:cNvPicPr>
          <p:nvPr/>
        </p:nvPicPr>
        <p:blipFill rotWithShape="1">
          <a:blip r:embed="rId2"/>
          <a:srcRect b="15802"/>
          <a:stretch/>
        </p:blipFill>
        <p:spPr>
          <a:xfrm>
            <a:off x="237506" y="1479671"/>
            <a:ext cx="5343895" cy="4873628"/>
          </a:xfrm>
          <a:prstGeom prst="rect">
            <a:avLst/>
          </a:prstGeom>
        </p:spPr>
      </p:pic>
    </p:spTree>
    <p:extLst>
      <p:ext uri="{BB962C8B-B14F-4D97-AF65-F5344CB8AC3E}">
        <p14:creationId xmlns:p14="http://schemas.microsoft.com/office/powerpoint/2010/main" val="1901452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E770E-E6FC-5C44-87A0-21CDC8D58E90}"/>
              </a:ext>
            </a:extLst>
          </p:cNvPr>
          <p:cNvPicPr>
            <a:picLocks noChangeAspect="1"/>
          </p:cNvPicPr>
          <p:nvPr/>
        </p:nvPicPr>
        <p:blipFill>
          <a:blip r:embed="rId2"/>
          <a:stretch>
            <a:fillRect/>
          </a:stretch>
        </p:blipFill>
        <p:spPr>
          <a:xfrm>
            <a:off x="184806" y="118752"/>
            <a:ext cx="11822387" cy="6590805"/>
          </a:xfrm>
          <a:prstGeom prst="rect">
            <a:avLst/>
          </a:prstGeom>
        </p:spPr>
      </p:pic>
    </p:spTree>
    <p:extLst>
      <p:ext uri="{BB962C8B-B14F-4D97-AF65-F5344CB8AC3E}">
        <p14:creationId xmlns:p14="http://schemas.microsoft.com/office/powerpoint/2010/main" val="245463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479671"/>
            <a:ext cx="7254910" cy="5359596"/>
          </a:xfrm>
        </p:spPr>
        <p:txBody>
          <a:bodyPr>
            <a:noAutofit/>
          </a:bodyPr>
          <a:lstStyle/>
          <a:p>
            <a:pPr marL="0" indent="0">
              <a:buNone/>
            </a:pPr>
            <a:r>
              <a:rPr lang="en-US" dirty="0"/>
              <a:t>Soldiers never knew when they would get home to see their loved ones. From the Front-Lines, troops could only send field postcards, but those further back from the fighting could write letters home. Such letters were often </a:t>
            </a:r>
            <a:r>
              <a:rPr lang="en-US" b="1" dirty="0">
                <a:solidFill>
                  <a:srgbClr val="FF0000"/>
                </a:solidFill>
              </a:rPr>
              <a:t>CENSORED</a:t>
            </a:r>
            <a:r>
              <a:rPr lang="en-US" dirty="0"/>
              <a:t> by the Authorities, to ensure that nothing that was useful to the enemy was accidentally given away. Families &amp; Organizations, on both sides, sent parcels of “luxuries” to the troops. The </a:t>
            </a:r>
            <a:r>
              <a:rPr lang="en-US" b="1" dirty="0">
                <a:solidFill>
                  <a:srgbClr val="FF0000"/>
                </a:solidFill>
              </a:rPr>
              <a:t>British Red Cross</a:t>
            </a:r>
            <a:r>
              <a:rPr lang="en-US" dirty="0"/>
              <a:t> &amp; the German </a:t>
            </a:r>
            <a:r>
              <a:rPr lang="en-US" b="1" dirty="0" err="1">
                <a:solidFill>
                  <a:srgbClr val="0070C0"/>
                </a:solidFill>
              </a:rPr>
              <a:t>Deutsches</a:t>
            </a:r>
            <a:r>
              <a:rPr lang="en-US" b="1" dirty="0">
                <a:solidFill>
                  <a:srgbClr val="0070C0"/>
                </a:solidFill>
              </a:rPr>
              <a:t> Rotes </a:t>
            </a:r>
            <a:r>
              <a:rPr lang="en-US" b="1" dirty="0" err="1">
                <a:solidFill>
                  <a:srgbClr val="0070C0"/>
                </a:solidFill>
              </a:rPr>
              <a:t>Kreuz</a:t>
            </a:r>
            <a:r>
              <a:rPr lang="en-US" b="1" dirty="0">
                <a:solidFill>
                  <a:srgbClr val="0070C0"/>
                </a:solidFill>
              </a:rPr>
              <a:t> </a:t>
            </a:r>
            <a:r>
              <a:rPr lang="en-US" dirty="0"/>
              <a:t>sent </a:t>
            </a:r>
            <a:r>
              <a:rPr lang="en-US" b="1" dirty="0"/>
              <a:t>razor-blades, soap, cigarettes, chocolate, cake, hand-knitted socks &amp; hand-knitted gloves. </a:t>
            </a:r>
            <a:r>
              <a:rPr lang="en-US" dirty="0"/>
              <a:t>These really boosted morale on both sides.</a:t>
            </a:r>
          </a:p>
        </p:txBody>
      </p:sp>
      <p:pic>
        <p:nvPicPr>
          <p:cNvPr id="5" name="Picture 4">
            <a:extLst>
              <a:ext uri="{FF2B5EF4-FFF2-40B4-BE49-F238E27FC236}">
                <a16:creationId xmlns:a16="http://schemas.microsoft.com/office/drawing/2014/main" id="{E98ABA8E-AECF-5D46-9572-83903660F0A6}"/>
              </a:ext>
            </a:extLst>
          </p:cNvPr>
          <p:cNvPicPr>
            <a:picLocks noChangeAspect="1"/>
          </p:cNvPicPr>
          <p:nvPr/>
        </p:nvPicPr>
        <p:blipFill>
          <a:blip r:embed="rId2"/>
          <a:stretch>
            <a:fillRect/>
          </a:stretch>
        </p:blipFill>
        <p:spPr>
          <a:xfrm>
            <a:off x="7762504" y="154108"/>
            <a:ext cx="4005943" cy="6553690"/>
          </a:xfrm>
          <a:prstGeom prst="rect">
            <a:avLst/>
          </a:prstGeom>
        </p:spPr>
      </p:pic>
    </p:spTree>
    <p:extLst>
      <p:ext uri="{BB962C8B-B14F-4D97-AF65-F5344CB8AC3E}">
        <p14:creationId xmlns:p14="http://schemas.microsoft.com/office/powerpoint/2010/main" val="377919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a:t>Activity 11</a:t>
            </a:r>
            <a:endParaRPr lang="en-US" sz="9600" b="1" u="sng" dirty="0"/>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5032376"/>
          </a:xfrm>
        </p:spPr>
        <p:txBody>
          <a:bodyPr>
            <a:normAutofit lnSpcReduction="10000"/>
          </a:bodyPr>
          <a:lstStyle/>
          <a:p>
            <a:pPr marL="0" indent="0" algn="ctr">
              <a:buNone/>
            </a:pPr>
            <a:r>
              <a:rPr lang="en-US" sz="3600" b="1" dirty="0">
                <a:solidFill>
                  <a:srgbClr val="0070C0"/>
                </a:solidFill>
              </a:rPr>
              <a:t>Dear Ma &amp; Pa, Here I am feeling the cold in a wooded area just outside Montreuil, where the friendly French soldiers are loading rifles with us ready to attack the German pigs at 10pm. This night attack should go well this time, as we know the enemy positions and have at least 4 battalions more than them. Hope that your dog is better after his amputation – our General Dobbs had his leg off, like the dog, after coming down with trench foot! Poor General Dobbs can’t run any more! Lots of Love to everyone at home, Bernard. </a:t>
            </a:r>
          </a:p>
          <a:p>
            <a:pPr marL="0" indent="0" algn="ctr">
              <a:buNone/>
            </a:pPr>
            <a:r>
              <a:rPr lang="en-US" sz="4700" b="1" dirty="0"/>
              <a:t>What needs to be censored above?</a:t>
            </a:r>
          </a:p>
        </p:txBody>
      </p:sp>
    </p:spTree>
    <p:extLst>
      <p:ext uri="{BB962C8B-B14F-4D97-AF65-F5344CB8AC3E}">
        <p14:creationId xmlns:p14="http://schemas.microsoft.com/office/powerpoint/2010/main" val="249302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416F3-36E6-7F4A-AA0E-A81575A0D10D}"/>
              </a:ext>
            </a:extLst>
          </p:cNvPr>
          <p:cNvPicPr>
            <a:picLocks noChangeAspect="1"/>
          </p:cNvPicPr>
          <p:nvPr/>
        </p:nvPicPr>
        <p:blipFill>
          <a:blip r:embed="rId2"/>
          <a:stretch>
            <a:fillRect/>
          </a:stretch>
        </p:blipFill>
        <p:spPr>
          <a:xfrm>
            <a:off x="237505" y="93543"/>
            <a:ext cx="11697195" cy="6683348"/>
          </a:xfrm>
          <a:prstGeom prst="rect">
            <a:avLst/>
          </a:prstGeom>
        </p:spPr>
      </p:pic>
    </p:spTree>
    <p:extLst>
      <p:ext uri="{BB962C8B-B14F-4D97-AF65-F5344CB8AC3E}">
        <p14:creationId xmlns:p14="http://schemas.microsoft.com/office/powerpoint/2010/main" val="3588506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a:t>Activity 12</a:t>
            </a:r>
            <a:endParaRPr lang="en-US" sz="9600" b="1" u="sng" dirty="0"/>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5032376"/>
          </a:xfrm>
        </p:spPr>
        <p:txBody>
          <a:bodyPr>
            <a:normAutofit/>
          </a:bodyPr>
          <a:lstStyle/>
          <a:p>
            <a:pPr marL="0" indent="0" algn="ctr">
              <a:buNone/>
            </a:pPr>
            <a:r>
              <a:rPr lang="en-US" sz="4700" b="1" dirty="0">
                <a:solidFill>
                  <a:srgbClr val="0070C0"/>
                </a:solidFill>
              </a:rPr>
              <a:t>A group of British soldiers </a:t>
            </a:r>
          </a:p>
          <a:p>
            <a:pPr marL="0" indent="0" algn="ctr">
              <a:buNone/>
            </a:pPr>
            <a:r>
              <a:rPr lang="en-US" sz="4700" b="1" dirty="0">
                <a:solidFill>
                  <a:srgbClr val="0070C0"/>
                </a:solidFill>
              </a:rPr>
              <a:t>produced “Wipers Times” to </a:t>
            </a:r>
          </a:p>
          <a:p>
            <a:pPr marL="0" indent="0" algn="ctr">
              <a:buNone/>
            </a:pPr>
            <a:r>
              <a:rPr lang="en-US" sz="4700" b="1" dirty="0">
                <a:solidFill>
                  <a:srgbClr val="0070C0"/>
                </a:solidFill>
              </a:rPr>
              <a:t>give to their fellow troops.</a:t>
            </a:r>
          </a:p>
          <a:p>
            <a:pPr marL="0" indent="0" algn="ctr">
              <a:buNone/>
            </a:pPr>
            <a:r>
              <a:rPr lang="en-US" sz="4700" b="1" dirty="0"/>
              <a:t>Find out </a:t>
            </a:r>
            <a:r>
              <a:rPr lang="en-US" sz="4700" b="1" dirty="0">
                <a:solidFill>
                  <a:srgbClr val="FF0000"/>
                </a:solidFill>
              </a:rPr>
              <a:t>what</a:t>
            </a:r>
            <a:r>
              <a:rPr lang="en-US" sz="4700" b="1" dirty="0"/>
              <a:t> the “Wipers Times” was.</a:t>
            </a:r>
          </a:p>
          <a:p>
            <a:pPr marL="0" indent="0" algn="ctr">
              <a:buNone/>
            </a:pPr>
            <a:r>
              <a:rPr lang="en-US" sz="4700" b="1" dirty="0">
                <a:solidFill>
                  <a:srgbClr val="FF0000"/>
                </a:solidFill>
              </a:rPr>
              <a:t>How</a:t>
            </a:r>
            <a:r>
              <a:rPr lang="en-US" sz="4700" b="1" dirty="0"/>
              <a:t> did it help boost British morale?</a:t>
            </a:r>
          </a:p>
        </p:txBody>
      </p:sp>
    </p:spTree>
    <p:extLst>
      <p:ext uri="{BB962C8B-B14F-4D97-AF65-F5344CB8AC3E}">
        <p14:creationId xmlns:p14="http://schemas.microsoft.com/office/powerpoint/2010/main" val="32661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177642" y="1344296"/>
            <a:ext cx="6894692" cy="5359596"/>
          </a:xfrm>
        </p:spPr>
        <p:txBody>
          <a:bodyPr>
            <a:noAutofit/>
          </a:bodyPr>
          <a:lstStyle/>
          <a:p>
            <a:pPr marL="0" indent="0">
              <a:buNone/>
            </a:pPr>
            <a:r>
              <a:rPr lang="en-US" b="1" dirty="0">
                <a:solidFill>
                  <a:srgbClr val="FF0000"/>
                </a:solidFill>
              </a:rPr>
              <a:t>Trenches were not healthy places to live. </a:t>
            </a:r>
            <a:r>
              <a:rPr lang="en-US" dirty="0"/>
              <a:t>Troops had face the cold, the mud &amp; the side-effects of sleeping rough in dug-outs. The ground at Flanders was simply a sea of mud – men &amp; horses drowned in it; boots, coats &amp; socks became coated in it and could not be replaced or cleaned easily; and, worst of all, it caused </a:t>
            </a:r>
            <a:r>
              <a:rPr lang="en-US" b="1" u="sng" dirty="0">
                <a:solidFill>
                  <a:srgbClr val="FF0000"/>
                </a:solidFill>
              </a:rPr>
              <a:t>TRENCH FOOT</a:t>
            </a:r>
            <a:r>
              <a:rPr lang="en-US" dirty="0"/>
              <a:t>. Men who stood for hours in very wet trenches, unable to change their socks &amp; boots ended up with feet that went numb, turned red &amp; blue … and, if not treated, went gangrenous &amp; amputation was necessary. </a:t>
            </a:r>
            <a:r>
              <a:rPr lang="en-US" b="1" dirty="0"/>
              <a:t>In winter 1914-1915 over 20,000 men in the British Army suffered trench foot.</a:t>
            </a:r>
          </a:p>
        </p:txBody>
      </p:sp>
      <p:pic>
        <p:nvPicPr>
          <p:cNvPr id="5" name="Picture 4">
            <a:extLst>
              <a:ext uri="{FF2B5EF4-FFF2-40B4-BE49-F238E27FC236}">
                <a16:creationId xmlns:a16="http://schemas.microsoft.com/office/drawing/2014/main" id="{7674677D-60A7-C641-8E05-918D7977F038}"/>
              </a:ext>
            </a:extLst>
          </p:cNvPr>
          <p:cNvPicPr>
            <a:picLocks noChangeAspect="1"/>
          </p:cNvPicPr>
          <p:nvPr/>
        </p:nvPicPr>
        <p:blipFill rotWithShape="1">
          <a:blip r:embed="rId2"/>
          <a:srcRect l="14882" r="10648"/>
          <a:stretch/>
        </p:blipFill>
        <p:spPr>
          <a:xfrm>
            <a:off x="119666" y="1344295"/>
            <a:ext cx="4951607" cy="5258385"/>
          </a:xfrm>
          <a:prstGeom prst="rect">
            <a:avLst/>
          </a:prstGeom>
        </p:spPr>
      </p:pic>
    </p:spTree>
    <p:extLst>
      <p:ext uri="{BB962C8B-B14F-4D97-AF65-F5344CB8AC3E}">
        <p14:creationId xmlns:p14="http://schemas.microsoft.com/office/powerpoint/2010/main" val="21477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8" y="1479671"/>
            <a:ext cx="5976332" cy="5359596"/>
          </a:xfrm>
        </p:spPr>
        <p:txBody>
          <a:bodyPr>
            <a:noAutofit/>
          </a:bodyPr>
          <a:lstStyle/>
          <a:p>
            <a:pPr marL="0" indent="0">
              <a:buNone/>
            </a:pPr>
            <a:r>
              <a:rPr lang="en-US" dirty="0"/>
              <a:t>Soldiers often went without decent food to sustain themselves on the Western Front, too, due to difficulties moving supplies up communication trenches to the Front-Line trenches. </a:t>
            </a:r>
          </a:p>
          <a:p>
            <a:pPr marL="0" indent="0">
              <a:buNone/>
            </a:pPr>
            <a:r>
              <a:rPr lang="en-US" dirty="0"/>
              <a:t>Standard fare was </a:t>
            </a:r>
            <a:r>
              <a:rPr lang="en-US" b="1" dirty="0">
                <a:solidFill>
                  <a:srgbClr val="FF0000"/>
                </a:solidFill>
              </a:rPr>
              <a:t>bully beef, hard biscuits, margarine &amp; jam (plus some occasional bacon &amp; cheese). </a:t>
            </a:r>
            <a:r>
              <a:rPr lang="en-US" dirty="0"/>
              <a:t>Tea was drunk in vast quantities and sweetened with condensed milk. </a:t>
            </a:r>
          </a:p>
          <a:p>
            <a:pPr marL="0" indent="0">
              <a:buNone/>
            </a:pPr>
            <a:r>
              <a:rPr lang="en-US" dirty="0"/>
              <a:t>Regular hot meals were only available from Army Field Kitchens away from Front-Line trenches.</a:t>
            </a:r>
          </a:p>
        </p:txBody>
      </p:sp>
      <p:pic>
        <p:nvPicPr>
          <p:cNvPr id="4" name="Picture 3">
            <a:extLst>
              <a:ext uri="{FF2B5EF4-FFF2-40B4-BE49-F238E27FC236}">
                <a16:creationId xmlns:a16="http://schemas.microsoft.com/office/drawing/2014/main" id="{12981C7B-83E2-5E40-BE4E-883349BF9021}"/>
              </a:ext>
            </a:extLst>
          </p:cNvPr>
          <p:cNvPicPr>
            <a:picLocks noChangeAspect="1"/>
          </p:cNvPicPr>
          <p:nvPr/>
        </p:nvPicPr>
        <p:blipFill>
          <a:blip r:embed="rId2"/>
          <a:stretch>
            <a:fillRect/>
          </a:stretch>
        </p:blipFill>
        <p:spPr>
          <a:xfrm>
            <a:off x="6008915" y="1479671"/>
            <a:ext cx="6063418" cy="5224221"/>
          </a:xfrm>
          <a:prstGeom prst="rect">
            <a:avLst/>
          </a:prstGeom>
        </p:spPr>
      </p:pic>
    </p:spTree>
    <p:extLst>
      <p:ext uri="{BB962C8B-B14F-4D97-AF65-F5344CB8AC3E}">
        <p14:creationId xmlns:p14="http://schemas.microsoft.com/office/powerpoint/2010/main" val="44907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738255" y="1344296"/>
            <a:ext cx="7239076" cy="5359596"/>
          </a:xfrm>
        </p:spPr>
        <p:txBody>
          <a:bodyPr>
            <a:noAutofit/>
          </a:bodyPr>
          <a:lstStyle/>
          <a:p>
            <a:pPr marL="0" indent="0">
              <a:buNone/>
            </a:pPr>
            <a:r>
              <a:rPr lang="en-US" dirty="0"/>
              <a:t>Keeping clean was pretty much impossible and most soldiers were infected with body lice that buried under the skin &amp; sucked blood. </a:t>
            </a:r>
            <a:r>
              <a:rPr lang="en-US" b="1" dirty="0">
                <a:solidFill>
                  <a:srgbClr val="FF0000"/>
                </a:solidFill>
              </a:rPr>
              <a:t>Lice</a:t>
            </a:r>
            <a:r>
              <a:rPr lang="en-US" dirty="0"/>
              <a:t> were found in warm places on a soldier’s body or in the seams of clothing. It was common for over 100 lice to be crawling about on a single soldier. There was only 2 ways to kill such a louse – to squash it or burn it (by candle/cigarette). </a:t>
            </a:r>
            <a:r>
              <a:rPr lang="en-US" b="1" dirty="0">
                <a:solidFill>
                  <a:srgbClr val="FF0000"/>
                </a:solidFill>
              </a:rPr>
              <a:t>Rats</a:t>
            </a:r>
            <a:r>
              <a:rPr lang="en-US" dirty="0"/>
              <a:t> also ran rampant in trenches – grown fat on decaying body or by stealing scraps of food, they also increased diseases too. Finally, </a:t>
            </a:r>
            <a:r>
              <a:rPr lang="en-US" b="1" dirty="0">
                <a:solidFill>
                  <a:srgbClr val="FF0000"/>
                </a:solidFill>
              </a:rPr>
              <a:t>flies</a:t>
            </a:r>
            <a:r>
              <a:rPr lang="en-US" dirty="0"/>
              <a:t> were everywhere too – horses created 40 tons of manure each day &amp; flies were multiplying in the muck as quickly as maggots formed in the dead.</a:t>
            </a:r>
          </a:p>
        </p:txBody>
      </p:sp>
      <p:pic>
        <p:nvPicPr>
          <p:cNvPr id="1026" name="Picture 2" descr="Endless itching: how Anzacs treated lice in the trenches with poetry and  their own brand of medicine">
            <a:extLst>
              <a:ext uri="{FF2B5EF4-FFF2-40B4-BE49-F238E27FC236}">
                <a16:creationId xmlns:a16="http://schemas.microsoft.com/office/drawing/2014/main" id="{963D5607-6FF4-A244-A822-CFB91076AC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44" r="1" b="14300"/>
          <a:stretch/>
        </p:blipFill>
        <p:spPr bwMode="auto">
          <a:xfrm>
            <a:off x="119667" y="1344296"/>
            <a:ext cx="4476997" cy="535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8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0EDAC-F788-FE43-830C-012BB90C06C2}"/>
              </a:ext>
            </a:extLst>
          </p:cNvPr>
          <p:cNvPicPr>
            <a:picLocks noChangeAspect="1"/>
          </p:cNvPicPr>
          <p:nvPr/>
        </p:nvPicPr>
        <p:blipFill>
          <a:blip r:embed="rId2"/>
          <a:stretch>
            <a:fillRect/>
          </a:stretch>
        </p:blipFill>
        <p:spPr>
          <a:xfrm>
            <a:off x="7470038" y="112416"/>
            <a:ext cx="4438184" cy="2485383"/>
          </a:xfrm>
          <a:prstGeom prst="rect">
            <a:avLst/>
          </a:prstGeom>
        </p:spPr>
      </p:pic>
      <p:pic>
        <p:nvPicPr>
          <p:cNvPr id="5" name="Picture 4">
            <a:extLst>
              <a:ext uri="{FF2B5EF4-FFF2-40B4-BE49-F238E27FC236}">
                <a16:creationId xmlns:a16="http://schemas.microsoft.com/office/drawing/2014/main" id="{796F500A-2C16-2E44-A236-8AAF09D04595}"/>
              </a:ext>
            </a:extLst>
          </p:cNvPr>
          <p:cNvPicPr>
            <a:picLocks noChangeAspect="1"/>
          </p:cNvPicPr>
          <p:nvPr/>
        </p:nvPicPr>
        <p:blipFill>
          <a:blip r:embed="rId3"/>
          <a:stretch>
            <a:fillRect/>
          </a:stretch>
        </p:blipFill>
        <p:spPr>
          <a:xfrm>
            <a:off x="283778" y="112416"/>
            <a:ext cx="5078087" cy="3008630"/>
          </a:xfrm>
          <a:prstGeom prst="rect">
            <a:avLst/>
          </a:prstGeom>
        </p:spPr>
      </p:pic>
      <p:pic>
        <p:nvPicPr>
          <p:cNvPr id="8" name="Picture 7">
            <a:extLst>
              <a:ext uri="{FF2B5EF4-FFF2-40B4-BE49-F238E27FC236}">
                <a16:creationId xmlns:a16="http://schemas.microsoft.com/office/drawing/2014/main" id="{8FD191EC-C58A-134D-B81A-D1FCE6C8181B}"/>
              </a:ext>
            </a:extLst>
          </p:cNvPr>
          <p:cNvPicPr>
            <a:picLocks noChangeAspect="1"/>
          </p:cNvPicPr>
          <p:nvPr/>
        </p:nvPicPr>
        <p:blipFill rotWithShape="1">
          <a:blip r:embed="rId4"/>
          <a:srcRect l="6617" t="2641" r="4198" b="4076"/>
          <a:stretch/>
        </p:blipFill>
        <p:spPr>
          <a:xfrm>
            <a:off x="158705" y="3121046"/>
            <a:ext cx="5203160" cy="3468941"/>
          </a:xfrm>
          <a:prstGeom prst="rect">
            <a:avLst/>
          </a:prstGeom>
        </p:spPr>
      </p:pic>
      <p:pic>
        <p:nvPicPr>
          <p:cNvPr id="15" name="Picture 14">
            <a:extLst>
              <a:ext uri="{FF2B5EF4-FFF2-40B4-BE49-F238E27FC236}">
                <a16:creationId xmlns:a16="http://schemas.microsoft.com/office/drawing/2014/main" id="{01A15C6C-4C75-A844-B3C5-065C45C0B302}"/>
              </a:ext>
            </a:extLst>
          </p:cNvPr>
          <p:cNvPicPr>
            <a:picLocks noChangeAspect="1"/>
          </p:cNvPicPr>
          <p:nvPr/>
        </p:nvPicPr>
        <p:blipFill rotWithShape="1">
          <a:blip r:embed="rId5"/>
          <a:srcRect l="20659" r="12006" b="38265"/>
          <a:stretch/>
        </p:blipFill>
        <p:spPr>
          <a:xfrm>
            <a:off x="5444358" y="112416"/>
            <a:ext cx="1881353" cy="2485383"/>
          </a:xfrm>
          <a:prstGeom prst="rect">
            <a:avLst/>
          </a:prstGeom>
        </p:spPr>
      </p:pic>
      <p:pic>
        <p:nvPicPr>
          <p:cNvPr id="16" name="Picture 15">
            <a:extLst>
              <a:ext uri="{FF2B5EF4-FFF2-40B4-BE49-F238E27FC236}">
                <a16:creationId xmlns:a16="http://schemas.microsoft.com/office/drawing/2014/main" id="{44EA7469-0CBC-1B44-8043-58D44EC5D7FD}"/>
              </a:ext>
            </a:extLst>
          </p:cNvPr>
          <p:cNvPicPr>
            <a:picLocks noChangeAspect="1"/>
          </p:cNvPicPr>
          <p:nvPr/>
        </p:nvPicPr>
        <p:blipFill>
          <a:blip r:embed="rId6"/>
          <a:stretch>
            <a:fillRect/>
          </a:stretch>
        </p:blipFill>
        <p:spPr>
          <a:xfrm>
            <a:off x="5444358" y="2762663"/>
            <a:ext cx="2541288" cy="3755038"/>
          </a:xfrm>
          <a:prstGeom prst="rect">
            <a:avLst/>
          </a:prstGeom>
        </p:spPr>
      </p:pic>
      <p:pic>
        <p:nvPicPr>
          <p:cNvPr id="17" name="Picture 16">
            <a:extLst>
              <a:ext uri="{FF2B5EF4-FFF2-40B4-BE49-F238E27FC236}">
                <a16:creationId xmlns:a16="http://schemas.microsoft.com/office/drawing/2014/main" id="{6ABCC352-A8E5-8749-B8DD-3217E9653AB6}"/>
              </a:ext>
            </a:extLst>
          </p:cNvPr>
          <p:cNvPicPr>
            <a:picLocks noChangeAspect="1"/>
          </p:cNvPicPr>
          <p:nvPr/>
        </p:nvPicPr>
        <p:blipFill rotWithShape="1">
          <a:blip r:embed="rId7"/>
          <a:srcRect l="3733" t="4784" r="8295" b="8147"/>
          <a:stretch/>
        </p:blipFill>
        <p:spPr>
          <a:xfrm>
            <a:off x="8068139" y="2762663"/>
            <a:ext cx="3840083" cy="375503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8" y="1479671"/>
            <a:ext cx="5976332" cy="5359596"/>
          </a:xfrm>
        </p:spPr>
        <p:txBody>
          <a:bodyPr>
            <a:noAutofit/>
          </a:bodyPr>
          <a:lstStyle/>
          <a:p>
            <a:pPr marL="0" indent="0">
              <a:buNone/>
            </a:pPr>
            <a:r>
              <a:rPr lang="en-US" dirty="0"/>
              <a:t>The </a:t>
            </a:r>
            <a:r>
              <a:rPr lang="en-US" b="1" dirty="0">
                <a:solidFill>
                  <a:srgbClr val="FF0000"/>
                </a:solidFill>
              </a:rPr>
              <a:t>threat of sudden death hung over ever soldier </a:t>
            </a:r>
            <a:r>
              <a:rPr lang="en-US" dirty="0"/>
              <a:t>– either from planned enemy attack or from a sniper’s bullet. One of the most dangerous activities at night was smoking, as it gave a sniper a perfect glow to aim for! The thought of going </a:t>
            </a:r>
            <a:r>
              <a:rPr lang="en-US" b="1" dirty="0">
                <a:solidFill>
                  <a:srgbClr val="FF0000"/>
                </a:solidFill>
              </a:rPr>
              <a:t>“over-the-top” </a:t>
            </a:r>
            <a:r>
              <a:rPr lang="en-US" dirty="0"/>
              <a:t>as part of a move across “No Man’s Land” terrified many soldiers, as they knew it could be their last move in the war. Men had to live with </a:t>
            </a:r>
            <a:r>
              <a:rPr lang="en-US" b="1" dirty="0">
                <a:solidFill>
                  <a:srgbClr val="FF0000"/>
                </a:solidFill>
              </a:rPr>
              <a:t>the sight, sound &amp; smell of dead, dying &amp; wounded soldiers </a:t>
            </a:r>
            <a:r>
              <a:rPr lang="en-US" dirty="0"/>
              <a:t>every day. Treading on the dead was horrific.</a:t>
            </a:r>
          </a:p>
        </p:txBody>
      </p:sp>
      <p:pic>
        <p:nvPicPr>
          <p:cNvPr id="5" name="Picture 4">
            <a:extLst>
              <a:ext uri="{FF2B5EF4-FFF2-40B4-BE49-F238E27FC236}">
                <a16:creationId xmlns:a16="http://schemas.microsoft.com/office/drawing/2014/main" id="{2C48695C-FCE7-E74A-A69D-2020F4FF6170}"/>
              </a:ext>
            </a:extLst>
          </p:cNvPr>
          <p:cNvPicPr>
            <a:picLocks noChangeAspect="1"/>
          </p:cNvPicPr>
          <p:nvPr/>
        </p:nvPicPr>
        <p:blipFill>
          <a:blip r:embed="rId2"/>
          <a:stretch>
            <a:fillRect/>
          </a:stretch>
        </p:blipFill>
        <p:spPr>
          <a:xfrm>
            <a:off x="6095999" y="154108"/>
            <a:ext cx="6050451" cy="6549784"/>
          </a:xfrm>
          <a:prstGeom prst="rect">
            <a:avLst/>
          </a:prstGeom>
        </p:spPr>
      </p:pic>
    </p:spTree>
    <p:extLst>
      <p:ext uri="{BB962C8B-B14F-4D97-AF65-F5344CB8AC3E}">
        <p14:creationId xmlns:p14="http://schemas.microsoft.com/office/powerpoint/2010/main" val="632292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370118" y="1344296"/>
            <a:ext cx="7702215" cy="5359596"/>
          </a:xfrm>
        </p:spPr>
        <p:txBody>
          <a:bodyPr>
            <a:noAutofit/>
          </a:bodyPr>
          <a:lstStyle/>
          <a:p>
            <a:pPr marL="0" indent="0">
              <a:buNone/>
            </a:pPr>
            <a:r>
              <a:rPr lang="en-US" dirty="0"/>
              <a:t>During a Battle, </a:t>
            </a:r>
            <a:r>
              <a:rPr lang="en-US" b="1" dirty="0">
                <a:solidFill>
                  <a:srgbClr val="FF0000"/>
                </a:solidFill>
              </a:rPr>
              <a:t>most casualties occurred in “No Man’s Land”</a:t>
            </a:r>
            <a:r>
              <a:rPr lang="en-US" dirty="0"/>
              <a:t> and, at night, stretcher parties had to search for the wounded who were unable to return to their trenches. Those lucky enough to be rescued were taken back, through all the communication trenches, where </a:t>
            </a:r>
            <a:r>
              <a:rPr lang="en-US" b="1" dirty="0">
                <a:solidFill>
                  <a:srgbClr val="FF0000"/>
                </a:solidFill>
              </a:rPr>
              <a:t>Medical Officers assessed who needed further treatment &amp; who could be given first aid &amp; return to the Front-Line</a:t>
            </a:r>
            <a:r>
              <a:rPr lang="en-US" dirty="0"/>
              <a:t>. Those seriously wounded were sent to Casualty Clearing Stations, several km away, but those who could be operated on at the CCS. The worst affected soldiers were transported by train to a Base Hospital to recover. Many, however, died from their wounds or from infection – without Antibiotics, dirt &amp; filth killed.  </a:t>
            </a:r>
          </a:p>
        </p:txBody>
      </p:sp>
      <p:pic>
        <p:nvPicPr>
          <p:cNvPr id="4" name="Picture 3">
            <a:extLst>
              <a:ext uri="{FF2B5EF4-FFF2-40B4-BE49-F238E27FC236}">
                <a16:creationId xmlns:a16="http://schemas.microsoft.com/office/drawing/2014/main" id="{6D069930-AF32-DD42-89F8-92A44E82DA96}"/>
              </a:ext>
            </a:extLst>
          </p:cNvPr>
          <p:cNvPicPr>
            <a:picLocks noChangeAspect="1"/>
          </p:cNvPicPr>
          <p:nvPr/>
        </p:nvPicPr>
        <p:blipFill>
          <a:blip r:embed="rId2"/>
          <a:stretch>
            <a:fillRect/>
          </a:stretch>
        </p:blipFill>
        <p:spPr>
          <a:xfrm>
            <a:off x="235200" y="1411983"/>
            <a:ext cx="4019386" cy="5224221"/>
          </a:xfrm>
          <a:prstGeom prst="rect">
            <a:avLst/>
          </a:prstGeom>
        </p:spPr>
      </p:pic>
    </p:spTree>
    <p:extLst>
      <p:ext uri="{BB962C8B-B14F-4D97-AF65-F5344CB8AC3E}">
        <p14:creationId xmlns:p14="http://schemas.microsoft.com/office/powerpoint/2010/main" val="1946954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8" y="1344296"/>
            <a:ext cx="5976332" cy="5359596"/>
          </a:xfrm>
        </p:spPr>
        <p:txBody>
          <a:bodyPr>
            <a:noAutofit/>
          </a:bodyPr>
          <a:lstStyle/>
          <a:p>
            <a:pPr marL="0" indent="0">
              <a:buNone/>
            </a:pPr>
            <a:r>
              <a:rPr lang="en-US" dirty="0"/>
              <a:t>The fear of death &amp; the death of friends were the worst things that soldiers had to live with. Many simply couldn’t cope: hands shook &amp; eyes twitched; mouths fell dumb &amp; ears fell deaf; rocking &amp; moaning &amp; shivering uncontrollably; reliving the horrors over &amp; over again. This condition was </a:t>
            </a:r>
            <a:r>
              <a:rPr lang="en-US" b="1" u="sng" dirty="0">
                <a:solidFill>
                  <a:srgbClr val="FF0000"/>
                </a:solidFill>
              </a:rPr>
              <a:t>SHELL-SHOCK</a:t>
            </a:r>
            <a:r>
              <a:rPr lang="en-US" dirty="0"/>
              <a:t>. At first, sufferers were branded as cowards but, gradually, doctors accepted it as a psychological condition. Men suffering shell-shock were removed from the Front-Line for treatment, but some never recovered from this “P.T.S.D.”</a:t>
            </a:r>
          </a:p>
        </p:txBody>
      </p:sp>
      <p:pic>
        <p:nvPicPr>
          <p:cNvPr id="4" name="Picture 3">
            <a:extLst>
              <a:ext uri="{FF2B5EF4-FFF2-40B4-BE49-F238E27FC236}">
                <a16:creationId xmlns:a16="http://schemas.microsoft.com/office/drawing/2014/main" id="{7D050AD6-3BDB-BA40-97D3-81CB5F5629C5}"/>
              </a:ext>
            </a:extLst>
          </p:cNvPr>
          <p:cNvPicPr>
            <a:picLocks noChangeAspect="1"/>
          </p:cNvPicPr>
          <p:nvPr/>
        </p:nvPicPr>
        <p:blipFill>
          <a:blip r:embed="rId2"/>
          <a:stretch>
            <a:fillRect/>
          </a:stretch>
        </p:blipFill>
        <p:spPr>
          <a:xfrm>
            <a:off x="6203867" y="154108"/>
            <a:ext cx="5754585" cy="6549784"/>
          </a:xfrm>
          <a:prstGeom prst="rect">
            <a:avLst/>
          </a:prstGeom>
        </p:spPr>
      </p:pic>
    </p:spTree>
    <p:extLst>
      <p:ext uri="{BB962C8B-B14F-4D97-AF65-F5344CB8AC3E}">
        <p14:creationId xmlns:p14="http://schemas.microsoft.com/office/powerpoint/2010/main" val="2488881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8217725" y="1344296"/>
            <a:ext cx="3854609" cy="5359596"/>
          </a:xfrm>
        </p:spPr>
        <p:txBody>
          <a:bodyPr>
            <a:noAutofit/>
          </a:bodyPr>
          <a:lstStyle/>
          <a:p>
            <a:pPr marL="0" indent="0">
              <a:buNone/>
            </a:pPr>
            <a:r>
              <a:rPr lang="en-US" dirty="0"/>
              <a:t>Some soldiers simply couldn’t cope with the First World War &amp; </a:t>
            </a:r>
            <a:r>
              <a:rPr lang="en-US" b="1" u="sng" dirty="0">
                <a:solidFill>
                  <a:srgbClr val="FF0000"/>
                </a:solidFill>
              </a:rPr>
              <a:t>DESERTED</a:t>
            </a:r>
            <a:r>
              <a:rPr lang="en-US" dirty="0"/>
              <a:t> due to:</a:t>
            </a:r>
          </a:p>
          <a:p>
            <a:r>
              <a:rPr lang="en-US" b="1" dirty="0"/>
              <a:t>Fear</a:t>
            </a:r>
          </a:p>
          <a:p>
            <a:r>
              <a:rPr lang="en-US" b="1" dirty="0"/>
              <a:t>Shell-shock</a:t>
            </a:r>
          </a:p>
          <a:p>
            <a:r>
              <a:rPr lang="en-US" b="1" dirty="0"/>
              <a:t>Problems at home</a:t>
            </a:r>
          </a:p>
          <a:p>
            <a:r>
              <a:rPr lang="en-US" b="1" dirty="0"/>
              <a:t>Utter exhaustion</a:t>
            </a:r>
          </a:p>
          <a:p>
            <a:pPr marL="0" indent="0">
              <a:buNone/>
            </a:pPr>
            <a:r>
              <a:rPr lang="en-US" dirty="0"/>
              <a:t>Deserted were dealt with by Firing Squad. </a:t>
            </a:r>
            <a:r>
              <a:rPr lang="en-US" b="1" dirty="0">
                <a:solidFill>
                  <a:srgbClr val="FF0000"/>
                </a:solidFill>
              </a:rPr>
              <a:t>1914-18, 346 British soldiers were shot for desertion.</a:t>
            </a:r>
          </a:p>
        </p:txBody>
      </p:sp>
      <p:pic>
        <p:nvPicPr>
          <p:cNvPr id="6" name="Picture 5">
            <a:extLst>
              <a:ext uri="{FF2B5EF4-FFF2-40B4-BE49-F238E27FC236}">
                <a16:creationId xmlns:a16="http://schemas.microsoft.com/office/drawing/2014/main" id="{F0B5C52E-24BB-9D45-8D23-AC6A15EB4266}"/>
              </a:ext>
            </a:extLst>
          </p:cNvPr>
          <p:cNvPicPr>
            <a:picLocks noChangeAspect="1"/>
          </p:cNvPicPr>
          <p:nvPr/>
        </p:nvPicPr>
        <p:blipFill rotWithShape="1">
          <a:blip r:embed="rId2"/>
          <a:srcRect l="11124" t="19602" r="23031" b="14805"/>
          <a:stretch/>
        </p:blipFill>
        <p:spPr>
          <a:xfrm>
            <a:off x="261255" y="1344296"/>
            <a:ext cx="7778340" cy="5385616"/>
          </a:xfrm>
          <a:prstGeom prst="rect">
            <a:avLst/>
          </a:prstGeom>
        </p:spPr>
      </p:pic>
    </p:spTree>
    <p:extLst>
      <p:ext uri="{BB962C8B-B14F-4D97-AF65-F5344CB8AC3E}">
        <p14:creationId xmlns:p14="http://schemas.microsoft.com/office/powerpoint/2010/main" val="311633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The Origins &amp; Course of WW1, </a:t>
            </a:r>
          </a:p>
          <a:p>
            <a:r>
              <a:rPr lang="en-US" sz="6000" dirty="0">
                <a:solidFill>
                  <a:srgbClr val="FF0000"/>
                </a:solidFill>
              </a:rPr>
              <a:t>1905-1918</a:t>
            </a:r>
            <a:endParaRPr lang="en-US" sz="1000" dirty="0">
              <a:solidFill>
                <a:srgbClr val="FF0000"/>
              </a:solidFill>
            </a:endParaRPr>
          </a:p>
          <a:p>
            <a:r>
              <a:rPr lang="en-US" sz="4000" b="1" dirty="0">
                <a:solidFill>
                  <a:srgbClr val="0070C0"/>
                </a:solidFill>
              </a:rPr>
              <a:t>3.2 Living in the Trenches</a:t>
            </a:r>
          </a:p>
        </p:txBody>
      </p:sp>
    </p:spTree>
    <p:extLst>
      <p:ext uri="{BB962C8B-B14F-4D97-AF65-F5344CB8AC3E}">
        <p14:creationId xmlns:p14="http://schemas.microsoft.com/office/powerpoint/2010/main" val="30926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40316" y="1242625"/>
            <a:ext cx="5644848" cy="5359596"/>
          </a:xfrm>
        </p:spPr>
        <p:txBody>
          <a:bodyPr>
            <a:noAutofit/>
          </a:bodyPr>
          <a:lstStyle/>
          <a:p>
            <a:pPr marL="0" indent="0">
              <a:buNone/>
            </a:pPr>
            <a:r>
              <a:rPr lang="en-US" dirty="0"/>
              <a:t>In the winter of 1914, both sides dug in along the Western Front and created a complicated system of trenches.  </a:t>
            </a:r>
            <a:r>
              <a:rPr lang="en-US" b="1" dirty="0"/>
              <a:t>British &amp; French trenches were usually 2m deep + 1.8m wide, while German trenches were often deeper &amp; wider.</a:t>
            </a:r>
          </a:p>
          <a:p>
            <a:pPr marL="0" indent="0">
              <a:buNone/>
            </a:pPr>
            <a:r>
              <a:rPr lang="en-US" dirty="0"/>
              <a:t>Trench systems had a </a:t>
            </a:r>
            <a:r>
              <a:rPr lang="en-US" b="1" dirty="0">
                <a:solidFill>
                  <a:srgbClr val="FF0000"/>
                </a:solidFill>
              </a:rPr>
              <a:t>front-line</a:t>
            </a:r>
            <a:r>
              <a:rPr lang="en-US" dirty="0"/>
              <a:t>, where most of the fighting took place;  </a:t>
            </a:r>
            <a:r>
              <a:rPr lang="en-US" b="1" dirty="0">
                <a:solidFill>
                  <a:srgbClr val="FF0000"/>
                </a:solidFill>
              </a:rPr>
              <a:t>communication, reserve &amp; support trenches </a:t>
            </a:r>
            <a:r>
              <a:rPr lang="en-US" dirty="0"/>
              <a:t>behind front-lines, including kitchens, field hospitals &amp; battalion headquarters or the Company HQ dugout.</a:t>
            </a:r>
          </a:p>
        </p:txBody>
      </p:sp>
      <p:pic>
        <p:nvPicPr>
          <p:cNvPr id="4" name="Picture 3">
            <a:extLst>
              <a:ext uri="{FF2B5EF4-FFF2-40B4-BE49-F238E27FC236}">
                <a16:creationId xmlns:a16="http://schemas.microsoft.com/office/drawing/2014/main" id="{A3692C13-7C6D-AE4D-8E39-5E91FE4F7860}"/>
              </a:ext>
            </a:extLst>
          </p:cNvPr>
          <p:cNvPicPr>
            <a:picLocks noChangeAspect="1"/>
          </p:cNvPicPr>
          <p:nvPr/>
        </p:nvPicPr>
        <p:blipFill>
          <a:blip r:embed="rId2"/>
          <a:stretch>
            <a:fillRect/>
          </a:stretch>
        </p:blipFill>
        <p:spPr>
          <a:xfrm>
            <a:off x="6096000" y="254120"/>
            <a:ext cx="5902182" cy="6348101"/>
          </a:xfrm>
          <a:prstGeom prst="rect">
            <a:avLst/>
          </a:prstGeom>
        </p:spPr>
      </p:pic>
    </p:spTree>
    <p:extLst>
      <p:ext uri="{BB962C8B-B14F-4D97-AF65-F5344CB8AC3E}">
        <p14:creationId xmlns:p14="http://schemas.microsoft.com/office/powerpoint/2010/main" val="336096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69BA3-95F1-A94E-A618-9A7BE6F7879D}"/>
              </a:ext>
            </a:extLst>
          </p:cNvPr>
          <p:cNvPicPr>
            <a:picLocks noChangeAspect="1"/>
          </p:cNvPicPr>
          <p:nvPr/>
        </p:nvPicPr>
        <p:blipFill>
          <a:blip r:embed="rId2"/>
          <a:stretch>
            <a:fillRect/>
          </a:stretch>
        </p:blipFill>
        <p:spPr>
          <a:xfrm>
            <a:off x="249383" y="178886"/>
            <a:ext cx="11732820" cy="6500228"/>
          </a:xfrm>
          <a:prstGeom prst="rect">
            <a:avLst/>
          </a:prstGeom>
        </p:spPr>
      </p:pic>
    </p:spTree>
    <p:extLst>
      <p:ext uri="{BB962C8B-B14F-4D97-AF65-F5344CB8AC3E}">
        <p14:creationId xmlns:p14="http://schemas.microsoft.com/office/powerpoint/2010/main" val="158765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5933" y="1242164"/>
            <a:ext cx="6477376" cy="5359596"/>
          </a:xfrm>
        </p:spPr>
        <p:txBody>
          <a:bodyPr>
            <a:noAutofit/>
          </a:bodyPr>
          <a:lstStyle/>
          <a:p>
            <a:pPr marL="0" indent="0">
              <a:buNone/>
            </a:pPr>
            <a:r>
              <a:rPr lang="en-US" dirty="0"/>
              <a:t>The top of a front-line trench was protected by </a:t>
            </a:r>
            <a:r>
              <a:rPr lang="en-US" b="1" dirty="0">
                <a:solidFill>
                  <a:srgbClr val="FF0000"/>
                </a:solidFill>
              </a:rPr>
              <a:t>sandbags</a:t>
            </a:r>
            <a:r>
              <a:rPr lang="en-US" dirty="0"/>
              <a:t>, to absorb enemy bullets. In front of the sandbags was </a:t>
            </a:r>
            <a:r>
              <a:rPr lang="en-US" b="1" dirty="0">
                <a:solidFill>
                  <a:srgbClr val="FF0000"/>
                </a:solidFill>
              </a:rPr>
              <a:t>barbed-wire</a:t>
            </a:r>
            <a:r>
              <a:rPr lang="en-US" dirty="0"/>
              <a:t>, to trap any soldiers who made it across </a:t>
            </a:r>
            <a:r>
              <a:rPr lang="en-US" b="1" dirty="0">
                <a:solidFill>
                  <a:srgbClr val="FF0000"/>
                </a:solidFill>
              </a:rPr>
              <a:t>“No Man’s Land” </a:t>
            </a:r>
            <a:r>
              <a:rPr lang="en-US" dirty="0"/>
              <a:t>– the area between the German &amp; Allied front-line trenches. In “No Man’s Land” there were </a:t>
            </a:r>
            <a:r>
              <a:rPr lang="en-US" b="1" dirty="0">
                <a:solidFill>
                  <a:srgbClr val="FF0000"/>
                </a:solidFill>
              </a:rPr>
              <a:t>“small posts”</a:t>
            </a:r>
            <a:r>
              <a:rPr lang="en-US" dirty="0"/>
              <a:t>, for listening to the enemy, in the hope of gaining an advantage the next day. Rest for soldiers came from very brief moments in the dug-out. The whole trench system was dug in a </a:t>
            </a:r>
            <a:r>
              <a:rPr lang="en-US" b="1" dirty="0">
                <a:solidFill>
                  <a:srgbClr val="FF0000"/>
                </a:solidFill>
              </a:rPr>
              <a:t>‘Z’ pattern</a:t>
            </a:r>
            <a:r>
              <a:rPr lang="en-US" dirty="0"/>
              <a:t>, to prevent firing straight down a line if a trench was captured by the enemy.</a:t>
            </a:r>
          </a:p>
        </p:txBody>
      </p:sp>
      <p:pic>
        <p:nvPicPr>
          <p:cNvPr id="4" name="Picture 3">
            <a:extLst>
              <a:ext uri="{FF2B5EF4-FFF2-40B4-BE49-F238E27FC236}">
                <a16:creationId xmlns:a16="http://schemas.microsoft.com/office/drawing/2014/main" id="{4757C728-DE29-D643-A33B-C6BECE6FB9AE}"/>
              </a:ext>
            </a:extLst>
          </p:cNvPr>
          <p:cNvPicPr>
            <a:picLocks noChangeAspect="1"/>
          </p:cNvPicPr>
          <p:nvPr/>
        </p:nvPicPr>
        <p:blipFill>
          <a:blip r:embed="rId2"/>
          <a:stretch>
            <a:fillRect/>
          </a:stretch>
        </p:blipFill>
        <p:spPr>
          <a:xfrm>
            <a:off x="6869575" y="154108"/>
            <a:ext cx="5202758" cy="6503123"/>
          </a:xfrm>
          <a:prstGeom prst="rect">
            <a:avLst/>
          </a:prstGeom>
        </p:spPr>
      </p:pic>
    </p:spTree>
    <p:extLst>
      <p:ext uri="{BB962C8B-B14F-4D97-AF65-F5344CB8AC3E}">
        <p14:creationId xmlns:p14="http://schemas.microsoft.com/office/powerpoint/2010/main" val="28981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36679-890E-354B-BF31-1A6985D913C5}"/>
              </a:ext>
            </a:extLst>
          </p:cNvPr>
          <p:cNvPicPr>
            <a:picLocks noChangeAspect="1"/>
          </p:cNvPicPr>
          <p:nvPr/>
        </p:nvPicPr>
        <p:blipFill rotWithShape="1">
          <a:blip r:embed="rId2"/>
          <a:srcRect l="5691" t="24242" r="3441" b="12207"/>
          <a:stretch/>
        </p:blipFill>
        <p:spPr>
          <a:xfrm>
            <a:off x="130629" y="118752"/>
            <a:ext cx="11874349" cy="6626431"/>
          </a:xfrm>
          <a:prstGeom prst="rect">
            <a:avLst/>
          </a:prstGeom>
        </p:spPr>
      </p:pic>
    </p:spTree>
    <p:extLst>
      <p:ext uri="{BB962C8B-B14F-4D97-AF65-F5344CB8AC3E}">
        <p14:creationId xmlns:p14="http://schemas.microsoft.com/office/powerpoint/2010/main" val="191363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355770" y="1344296"/>
            <a:ext cx="6716563" cy="5359596"/>
          </a:xfrm>
        </p:spPr>
        <p:txBody>
          <a:bodyPr>
            <a:noAutofit/>
          </a:bodyPr>
          <a:lstStyle/>
          <a:p>
            <a:pPr marL="0" indent="0">
              <a:buNone/>
            </a:pPr>
            <a:r>
              <a:rPr lang="en-US" dirty="0"/>
              <a:t>The trenches dug in December 1914 were a reaction to the DEADLOCK in the fighting on the Western Front:</a:t>
            </a:r>
          </a:p>
          <a:p>
            <a:r>
              <a:rPr lang="en-US" dirty="0"/>
              <a:t>After the failure of the Schlieffen Plan, neither side aimed to win the war – just consolidate, without losing territory.</a:t>
            </a:r>
          </a:p>
          <a:p>
            <a:r>
              <a:rPr lang="en-US" dirty="0"/>
              <a:t>Trench systems were very difficult to attack &amp; troops crossing “No Man’s Land” were likely to die before reaching the enemy.</a:t>
            </a:r>
          </a:p>
          <a:p>
            <a:r>
              <a:rPr lang="en-US" dirty="0"/>
              <a:t>Attacking weapons in WW1 were not as effective as defensive weapons – the machine-gun proved a decisive defense.</a:t>
            </a:r>
          </a:p>
          <a:p>
            <a:pPr marL="0" indent="0">
              <a:buNone/>
            </a:pPr>
            <a:endParaRPr lang="en-US" dirty="0"/>
          </a:p>
        </p:txBody>
      </p:sp>
      <p:pic>
        <p:nvPicPr>
          <p:cNvPr id="5" name="Picture 4">
            <a:extLst>
              <a:ext uri="{FF2B5EF4-FFF2-40B4-BE49-F238E27FC236}">
                <a16:creationId xmlns:a16="http://schemas.microsoft.com/office/drawing/2014/main" id="{E9C41FCA-18DE-D346-AED0-95363CC7802A}"/>
              </a:ext>
            </a:extLst>
          </p:cNvPr>
          <p:cNvPicPr>
            <a:picLocks noChangeAspect="1"/>
          </p:cNvPicPr>
          <p:nvPr/>
        </p:nvPicPr>
        <p:blipFill>
          <a:blip r:embed="rId2"/>
          <a:stretch>
            <a:fillRect/>
          </a:stretch>
        </p:blipFill>
        <p:spPr>
          <a:xfrm>
            <a:off x="119667" y="1344296"/>
            <a:ext cx="5236103" cy="5073719"/>
          </a:xfrm>
          <a:prstGeom prst="rect">
            <a:avLst/>
          </a:prstGeom>
        </p:spPr>
      </p:pic>
    </p:spTree>
    <p:extLst>
      <p:ext uri="{BB962C8B-B14F-4D97-AF65-F5344CB8AC3E}">
        <p14:creationId xmlns:p14="http://schemas.microsoft.com/office/powerpoint/2010/main" val="421634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(b) </a:t>
            </a:r>
            <a:r>
              <a:rPr lang="en-US" b="1" u="sng" dirty="0">
                <a:solidFill>
                  <a:srgbClr val="00B050"/>
                </a:solidFill>
              </a:rPr>
              <a:t>Living in the Trenches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344296"/>
            <a:ext cx="6519555" cy="5359596"/>
          </a:xfrm>
        </p:spPr>
        <p:txBody>
          <a:bodyPr>
            <a:noAutofit/>
          </a:bodyPr>
          <a:lstStyle/>
          <a:p>
            <a:pPr marL="0" indent="0">
              <a:buNone/>
            </a:pPr>
            <a:r>
              <a:rPr lang="en-US" dirty="0"/>
              <a:t>The trenches dug in December 1914 were a reaction to the DEADLOCK in the fighting on the Western Front:</a:t>
            </a:r>
          </a:p>
          <a:p>
            <a:r>
              <a:rPr lang="en-US" dirty="0"/>
              <a:t>The geography of the area between Belgium and France made advances very difficult – Flanders is particularly wet &amp; the Germans had secured the “high ground” which left the boggy, muddy mire for the Allied forces to dug in &amp; churn up.</a:t>
            </a:r>
          </a:p>
          <a:p>
            <a:r>
              <a:rPr lang="en-US" dirty="0"/>
              <a:t>Generals on both sides only understood “old” warfare (hand-to-hand combat &amp; cavalry charges) so were ill-equipped to work out a way forward in trench warfare.</a:t>
            </a:r>
          </a:p>
          <a:p>
            <a:pPr marL="0" indent="0">
              <a:buNone/>
            </a:pPr>
            <a:endParaRPr lang="en-US" dirty="0"/>
          </a:p>
        </p:txBody>
      </p:sp>
      <p:pic>
        <p:nvPicPr>
          <p:cNvPr id="4" name="Picture 3">
            <a:extLst>
              <a:ext uri="{FF2B5EF4-FFF2-40B4-BE49-F238E27FC236}">
                <a16:creationId xmlns:a16="http://schemas.microsoft.com/office/drawing/2014/main" id="{9AE037A4-E956-D347-B406-6D5D40B97160}"/>
              </a:ext>
            </a:extLst>
          </p:cNvPr>
          <p:cNvPicPr>
            <a:picLocks noChangeAspect="1"/>
          </p:cNvPicPr>
          <p:nvPr/>
        </p:nvPicPr>
        <p:blipFill>
          <a:blip r:embed="rId2"/>
          <a:stretch>
            <a:fillRect/>
          </a:stretch>
        </p:blipFill>
        <p:spPr>
          <a:xfrm>
            <a:off x="6717273" y="1344296"/>
            <a:ext cx="5355060" cy="5222759"/>
          </a:xfrm>
          <a:prstGeom prst="rect">
            <a:avLst/>
          </a:prstGeom>
        </p:spPr>
      </p:pic>
    </p:spTree>
    <p:extLst>
      <p:ext uri="{BB962C8B-B14F-4D97-AF65-F5344CB8AC3E}">
        <p14:creationId xmlns:p14="http://schemas.microsoft.com/office/powerpoint/2010/main" val="3957859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3134</TotalTime>
  <Words>1674</Words>
  <Application>Microsoft Macintosh PowerPoint</Application>
  <PresentationFormat>Widescreen</PresentationFormat>
  <Paragraphs>62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Edexcel IGCSE History P2: Breadth Study A1</vt:lpstr>
      <vt:lpstr>PowerPoint Presentation</vt:lpstr>
      <vt:lpstr>Edexcel IGCSE History P2: Breadth Study A1</vt:lpstr>
      <vt:lpstr>(b) Living in the Trenches</vt:lpstr>
      <vt:lpstr>PowerPoint Presentation</vt:lpstr>
      <vt:lpstr>(b) Living in the Trenches</vt:lpstr>
      <vt:lpstr>PowerPoint Presentation</vt:lpstr>
      <vt:lpstr>(b) Living in the Trenches</vt:lpstr>
      <vt:lpstr>(b) Living in the Trenches</vt:lpstr>
      <vt:lpstr>(b) Living in the Trenches</vt:lpstr>
      <vt:lpstr>(b) Living in the Trenches</vt:lpstr>
      <vt:lpstr>PowerPoint Presentation</vt:lpstr>
      <vt:lpstr>(b) Living in the Trenches</vt:lpstr>
      <vt:lpstr>Activity 11</vt:lpstr>
      <vt:lpstr>PowerPoint Presentation</vt:lpstr>
      <vt:lpstr>Activity 12</vt:lpstr>
      <vt:lpstr>(b) Living in the Trenches</vt:lpstr>
      <vt:lpstr>(b) Living in the Trenches</vt:lpstr>
      <vt:lpstr>(b) Living in the Trenches</vt:lpstr>
      <vt:lpstr>(b) Living in the Trenches</vt:lpstr>
      <vt:lpstr>(b) Living in the Trenches</vt:lpstr>
      <vt:lpstr>(b) Living in the Trenches</vt:lpstr>
      <vt:lpstr>(b) Living in the Trenches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49</cp:revision>
  <dcterms:created xsi:type="dcterms:W3CDTF">2021-05-05T18:42:06Z</dcterms:created>
  <dcterms:modified xsi:type="dcterms:W3CDTF">2022-03-08T03:26:39Z</dcterms:modified>
</cp:coreProperties>
</file>