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8" r:id="rId4"/>
    <p:sldId id="264" r:id="rId5"/>
    <p:sldId id="489" r:id="rId6"/>
    <p:sldId id="310" r:id="rId7"/>
    <p:sldId id="490" r:id="rId8"/>
    <p:sldId id="488" r:id="rId9"/>
    <p:sldId id="301" r:id="rId10"/>
    <p:sldId id="491" r:id="rId11"/>
    <p:sldId id="4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90755-375F-2244-BEDD-70BAECD90497}" type="datetimeFigureOut">
              <a:rPr lang="en-US" smtClean="0"/>
              <a:t>3/7/22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13B4D-3BD1-4E4B-A2B0-D198BE80C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6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C3443-B9D3-6444-B5B1-AA82955B4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313CC-26F8-9A4D-BAAA-2E226A857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A56F-470B-C545-AA54-9D9A78DD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2F0B2-AD6B-9B48-89F3-F6695F4D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10827-465E-8846-90A6-6572347E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9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740F-5F1C-004A-8D61-289D32D2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3EC0E-84B0-1242-878D-2E61705A8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9B664-F0C5-184B-B3D7-72B4A3A1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D04A1-C358-BF44-9F43-804E6308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589D7-592F-8448-85E5-AD49DA94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216323-6857-F54C-84B4-D07497262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84E33-9DE5-8044-96AD-E6A03647B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1BD10-7199-CD4E-A70D-6BFBB8D0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7EB2-0C42-5E4A-A3B3-085ABAC9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375AA-10EA-8A43-8EE2-31678962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3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0001-B610-C64A-A741-055E3615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380F-8D8D-0542-BE38-11DAAB858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AC8BD-9D9F-F64D-81EF-6FAF4B54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33584-566B-6841-804F-1FB4E803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ED3F7-6C9D-5148-AC26-246EC449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8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65FB-A55E-C84B-B19F-971AF09B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887E9-9024-DA4A-8542-8989FDF08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D36EB-438F-F04A-813A-153E0B1B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9C055-B43E-4646-8CD4-7E696729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D17F8-F452-DB4B-91CE-59DA8178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7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CBC3-1034-3A49-98DA-91D552F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0566-D7E8-264C-BCA0-5B0BF93E3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94F6F-842B-804B-A059-E2F1074C1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9A8D6-CBD8-5B49-B186-1D291AE1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3/7/22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44545-7A0C-8747-BFE5-3E834F44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909BE-DF96-5D40-90C8-04F8A0E1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5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18F5-B0E3-B143-9D47-CCF4DA42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8ADEC-3768-CB41-ACC8-691AEBC5F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5313A-8AE3-1E42-B50A-470A15BEF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754E6-B58F-EF4E-8224-DEFAA1378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AB8A0-F154-8543-BA09-33E4BD92A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43A9BB-966B-1C4B-877B-6BD7D9A8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3/7/22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76B314-53C8-1547-B8A5-C1F84F81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F7784-FA06-2A43-BF25-6826030B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9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68E8-739F-6E41-8CB1-8A93ED14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6EF19-A8DF-3946-8406-AF5DF078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3/7/22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4954E-7F41-DB44-BDB5-809BA6D1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CE67B-CAE5-A645-810A-7BFC1AD1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5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889AB-9E01-2741-9EC8-E64D0DF6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3/7/22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573B2-EE38-C747-957C-647CBE76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FE609-9FAD-9D4C-B38E-C7002AF5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7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9CB5-1E73-3040-B49C-97269729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334B7-906A-384A-99A7-36AF59127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63A03-1BB8-904B-830C-3F52E3B0E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F2C40-00C5-2E40-9EF4-C48E8BC3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3/7/22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3BD48-4F3A-C74B-94C5-E12356FB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B4644-343A-C247-A1C5-5B872A25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E9DE-CE6E-C947-838C-A8F870B9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0960C-0219-6E40-9E27-0EB539279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4F7AE-FF0E-ED48-9F14-FB4C75223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1EFAB-F79D-194D-AB2A-B6248EA8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3/7/22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81DF5-E77E-3F47-9F6C-9069ED20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3FBCA-18B1-C64F-8103-B6180DA8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8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EBCB7-B0FD-724C-83DF-CF59E500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93DC2-08FA-6443-B18C-5BFE7550D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BD51A-1CB7-E74C-8E08-FFB22224D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00F5-199C-7440-82DF-49BD86033751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EA122-4EBB-6D42-B890-26711A6F3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83E83-B569-3F4C-A3AA-9B922BF96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7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0E2B-22FA-B144-B418-9C8B126E94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Edexcel IGCSE History</a:t>
            </a:r>
            <a:br>
              <a:rPr lang="en-US" sz="8000" b="1" dirty="0"/>
            </a:br>
            <a:r>
              <a:rPr lang="en-US" sz="8000" b="1" dirty="0"/>
              <a:t>P2: Breadth Study A1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ED3F2-BBC7-9F40-B942-F2CBD4778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3602038"/>
            <a:ext cx="10241280" cy="1655762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The Origins &amp; Course of WW1, </a:t>
            </a:r>
          </a:p>
          <a:p>
            <a:r>
              <a:rPr lang="en-US" sz="6000" dirty="0">
                <a:solidFill>
                  <a:srgbClr val="FF0000"/>
                </a:solidFill>
              </a:rPr>
              <a:t>1905-1918</a:t>
            </a:r>
          </a:p>
        </p:txBody>
      </p:sp>
    </p:spTree>
    <p:extLst>
      <p:ext uri="{BB962C8B-B14F-4D97-AF65-F5344CB8AC3E}">
        <p14:creationId xmlns:p14="http://schemas.microsoft.com/office/powerpoint/2010/main" val="294950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(a) </a:t>
            </a:r>
            <a:r>
              <a:rPr lang="en-US" b="1" u="sng" dirty="0">
                <a:solidFill>
                  <a:srgbClr val="00B050"/>
                </a:solidFill>
              </a:rPr>
              <a:t>The Schlieffen Plan fails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415" y="1344296"/>
            <a:ext cx="5862918" cy="5359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Schlieffen Plan had clearly failed. </a:t>
            </a:r>
            <a:r>
              <a:rPr lang="en-US" dirty="0"/>
              <a:t>Both sides dug trenches to defend themselves &amp; to stop the other side advancing. </a:t>
            </a:r>
            <a:r>
              <a:rPr lang="en-US" b="1" dirty="0"/>
              <a:t>By December 1914 </a:t>
            </a:r>
            <a:r>
              <a:rPr lang="en-US" dirty="0"/>
              <a:t>(the original deadline British recruitment had reassured “War would be over by Xmas”) </a:t>
            </a:r>
            <a:r>
              <a:rPr lang="en-US" b="1" dirty="0"/>
              <a:t>trenches stretched from the English Channel to Switzerland. </a:t>
            </a:r>
            <a:r>
              <a:rPr lang="en-US" dirty="0"/>
              <a:t>For the next 4 years, two enormous armies would face each other across these trenches. Neither side would advance by a few km. </a:t>
            </a:r>
            <a:r>
              <a:rPr lang="en-US" b="1" dirty="0"/>
              <a:t>A war of movement had turned to a static war. </a:t>
            </a:r>
            <a:r>
              <a:rPr lang="en-US" b="1" dirty="0">
                <a:solidFill>
                  <a:srgbClr val="FF0000"/>
                </a:solidFill>
              </a:rPr>
              <a:t>There was STALEMATE on the Western Front.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3A71A-A9FD-9845-94D6-945F8AC36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41" t="15948" r="28422" b="29411"/>
          <a:stretch/>
        </p:blipFill>
        <p:spPr>
          <a:xfrm rot="5400000">
            <a:off x="495830" y="1235742"/>
            <a:ext cx="5224223" cy="57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2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1C80-D9C1-5B42-AA33-7FB44060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u="sng" dirty="0"/>
              <a:t>Activity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6CE1-4209-094E-83CE-6245DA90E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3" y="1825624"/>
            <a:ext cx="11848289" cy="5032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700" b="1" dirty="0">
                <a:solidFill>
                  <a:srgbClr val="0070C0"/>
                </a:solidFill>
              </a:rPr>
              <a:t>After the Battle of the Marne, </a:t>
            </a:r>
          </a:p>
          <a:p>
            <a:pPr marL="0" indent="0" algn="ctr">
              <a:buNone/>
            </a:pPr>
            <a:r>
              <a:rPr lang="en-US" sz="4700" b="1" dirty="0">
                <a:solidFill>
                  <a:srgbClr val="0070C0"/>
                </a:solidFill>
              </a:rPr>
              <a:t>General von Moltke said to the </a:t>
            </a:r>
          </a:p>
          <a:p>
            <a:pPr marL="0" indent="0" algn="ctr">
              <a:buNone/>
            </a:pPr>
            <a:r>
              <a:rPr lang="en-US" sz="4700" b="1" dirty="0">
                <a:solidFill>
                  <a:srgbClr val="0070C0"/>
                </a:solidFill>
              </a:rPr>
              <a:t>Kaiser </a:t>
            </a:r>
            <a:r>
              <a:rPr lang="en-US" sz="4700" b="1" dirty="0">
                <a:solidFill>
                  <a:srgbClr val="FF0000"/>
                </a:solidFill>
              </a:rPr>
              <a:t>“Sir, we have lost </a:t>
            </a:r>
            <a:r>
              <a:rPr lang="en-US" sz="4700" b="1">
                <a:solidFill>
                  <a:srgbClr val="FF0000"/>
                </a:solidFill>
              </a:rPr>
              <a:t>the war.”</a:t>
            </a:r>
            <a:endParaRPr lang="en-US" sz="47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700" b="1" dirty="0"/>
              <a:t>Why do you think that General von </a:t>
            </a:r>
          </a:p>
          <a:p>
            <a:pPr marL="0" indent="0" algn="ctr">
              <a:buNone/>
            </a:pPr>
            <a:r>
              <a:rPr lang="en-US" sz="4700" b="1" dirty="0"/>
              <a:t>Moltke was so sure at such an early </a:t>
            </a:r>
          </a:p>
          <a:p>
            <a:pPr marL="0" indent="0" algn="ctr">
              <a:buNone/>
            </a:pPr>
            <a:r>
              <a:rPr lang="en-US" sz="4700" b="1" dirty="0"/>
              <a:t>stage as 11 September 1914?</a:t>
            </a:r>
          </a:p>
        </p:txBody>
      </p:sp>
    </p:spTree>
    <p:extLst>
      <p:ext uri="{BB962C8B-B14F-4D97-AF65-F5344CB8AC3E}">
        <p14:creationId xmlns:p14="http://schemas.microsoft.com/office/powerpoint/2010/main" val="326610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90EDAC-F788-FE43-830C-012BB90C0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038" y="112416"/>
            <a:ext cx="4438184" cy="2485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6F500A-2C16-2E44-A236-8AAF09D04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8" y="112416"/>
            <a:ext cx="5078087" cy="3008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D191EC-C58A-134D-B81A-D1FCE6C818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7" t="2641" r="4198" b="4076"/>
          <a:stretch/>
        </p:blipFill>
        <p:spPr>
          <a:xfrm>
            <a:off x="158705" y="3121046"/>
            <a:ext cx="5203160" cy="3468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A15C6C-4C75-A844-B3C5-065C45C0B3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59" r="12006" b="38265"/>
          <a:stretch/>
        </p:blipFill>
        <p:spPr>
          <a:xfrm>
            <a:off x="5444358" y="112416"/>
            <a:ext cx="1881353" cy="24853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EA7469-0CBC-1B44-8043-58D44EC5D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358" y="2762663"/>
            <a:ext cx="2541288" cy="37550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BCC352-A8E5-8749-B8DD-3217E9653A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33" t="4784" r="8295" b="8147"/>
          <a:stretch/>
        </p:blipFill>
        <p:spPr>
          <a:xfrm>
            <a:off x="8068139" y="2762663"/>
            <a:ext cx="3840083" cy="37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0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0E2B-22FA-B144-B418-9C8B126E9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2525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/>
              <a:t>Edexcel IGCSE History</a:t>
            </a:r>
            <a:br>
              <a:rPr lang="en-US" sz="8000" b="1" dirty="0"/>
            </a:br>
            <a:r>
              <a:rPr lang="en-US" sz="8000" b="1" dirty="0"/>
              <a:t>P2: Breadth Study A1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ED3F2-BBC7-9F40-B942-F2CBD4778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951" y="3150093"/>
            <a:ext cx="10258097" cy="2977438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The Origins &amp; Course of WW1, </a:t>
            </a:r>
          </a:p>
          <a:p>
            <a:r>
              <a:rPr lang="en-US" sz="6000" dirty="0">
                <a:solidFill>
                  <a:srgbClr val="FF0000"/>
                </a:solidFill>
              </a:rPr>
              <a:t>1905-1918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3.1 The Schlieffen Plan Fails</a:t>
            </a:r>
          </a:p>
        </p:txBody>
      </p:sp>
    </p:spTree>
    <p:extLst>
      <p:ext uri="{BB962C8B-B14F-4D97-AF65-F5344CB8AC3E}">
        <p14:creationId xmlns:p14="http://schemas.microsoft.com/office/powerpoint/2010/main" val="309268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(a) </a:t>
            </a:r>
            <a:r>
              <a:rPr lang="en-US" b="1" u="sng" dirty="0">
                <a:solidFill>
                  <a:srgbClr val="00B050"/>
                </a:solidFill>
              </a:rPr>
              <a:t>The Schlieffen Plan fails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15" y="1242625"/>
            <a:ext cx="7331145" cy="5359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From the moment that war was declared, the Great Powers put their war-plans into operation. Thousands of men &amp; </a:t>
            </a:r>
            <a:r>
              <a:rPr lang="en-US" b="1" u="sng" dirty="0"/>
              <a:t>MOBILISATION</a:t>
            </a:r>
            <a:r>
              <a:rPr lang="en-US" dirty="0"/>
              <a:t> had begun.</a:t>
            </a:r>
          </a:p>
          <a:p>
            <a:r>
              <a:rPr lang="en-US" b="1" dirty="0">
                <a:solidFill>
                  <a:srgbClr val="FF0000"/>
                </a:solidFill>
              </a:rPr>
              <a:t>Britain sent 4 Infantry divisions + 1 Cavalry division to France </a:t>
            </a:r>
            <a:r>
              <a:rPr lang="en-US" dirty="0"/>
              <a:t>– this meant 80,000 men + 30,000 horses landed at French ports &amp; headed for the border between France &amp; Belgium.</a:t>
            </a:r>
          </a:p>
          <a:p>
            <a:r>
              <a:rPr lang="en-US" b="1" dirty="0">
                <a:solidFill>
                  <a:srgbClr val="FF0000"/>
                </a:solidFill>
              </a:rPr>
              <a:t>France gathered 1,000,000 soldiers on the German border</a:t>
            </a:r>
            <a:r>
              <a:rPr lang="en-US" dirty="0"/>
              <a:t>, ready for an invasion of  Alsace-Lorraine.</a:t>
            </a:r>
          </a:p>
          <a:p>
            <a:r>
              <a:rPr lang="en-US" b="1" dirty="0">
                <a:solidFill>
                  <a:srgbClr val="FF0000"/>
                </a:solidFill>
              </a:rPr>
              <a:t>Germany sent 3 enormous Armies through Belgium </a:t>
            </a:r>
            <a:r>
              <a:rPr lang="en-US" dirty="0"/>
              <a:t>– 1 to meet the British + 2 heading towards the French forces.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D05E26-5BEE-E945-8F76-7647F61E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460" y="255779"/>
            <a:ext cx="4468391" cy="3023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CD882F-AE5B-744C-A4E4-CA006A023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460" y="3380899"/>
            <a:ext cx="4468390" cy="3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9BD17-4B24-0049-9E5A-F52C1DFC7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40" y="0"/>
            <a:ext cx="8864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5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(a) </a:t>
            </a:r>
            <a:r>
              <a:rPr lang="en-US" b="1" u="sng" dirty="0">
                <a:solidFill>
                  <a:srgbClr val="00B050"/>
                </a:solidFill>
              </a:rPr>
              <a:t>The Schlieffen Plan fails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248" y="1411984"/>
            <a:ext cx="5622079" cy="5359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success of the Schlieffen Plan depended on speed. France was to be invaded via a high-speed German advance through Belgium, so that once Paris fell, France would then surrender completely </a:t>
            </a:r>
            <a:r>
              <a:rPr lang="en-US" b="1" dirty="0"/>
              <a:t>within 6 weeks</a:t>
            </a:r>
            <a:r>
              <a:rPr lang="en-US" dirty="0"/>
              <a:t>; Germany could then turn eastwards to fight Russia – a huge nation that would be slow to mobilize (</a:t>
            </a:r>
            <a:r>
              <a:rPr lang="en-US" b="1" dirty="0"/>
              <a:t>at least 6 weeks</a:t>
            </a:r>
            <a:r>
              <a:rPr lang="en-US" dirty="0"/>
              <a:t>). Germany was so confident in their plan that they could not conceive of it going wrong. This was quite a massive mistake.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E2AE1-21DF-7B45-A44E-6589BD1C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1503318"/>
            <a:ext cx="6022724" cy="489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7" y="154108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(a) </a:t>
            </a:r>
            <a:r>
              <a:rPr lang="en-US" b="1" u="sng" dirty="0">
                <a:solidFill>
                  <a:srgbClr val="00B050"/>
                </a:solidFill>
              </a:rPr>
              <a:t>The Schlieffen Plan fails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15" y="1242625"/>
            <a:ext cx="6880292" cy="5359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Gradually, the Schlieffen Plan (the only plan that Germany had made) began to fall apart:</a:t>
            </a:r>
          </a:p>
          <a:p>
            <a:r>
              <a:rPr lang="en-US" sz="2600" b="1" dirty="0"/>
              <a:t>The German advance through Belgium was slower than expected.</a:t>
            </a:r>
          </a:p>
          <a:p>
            <a:r>
              <a:rPr lang="en-US" sz="2600" b="1" dirty="0"/>
              <a:t>The BEF delayed the German advance at the Battle of Mons, 23-24 August 1914.</a:t>
            </a:r>
          </a:p>
          <a:p>
            <a:r>
              <a:rPr lang="en-US" sz="2600" b="1" dirty="0"/>
              <a:t>Russia mobilized its troops quicker than expected, so Germany had to withdraw their Western Front troops to fight in the East.</a:t>
            </a:r>
          </a:p>
          <a:p>
            <a:r>
              <a:rPr lang="en-US" sz="2600" b="1" dirty="0"/>
              <a:t>The delay in Belgium meant that German troops missed an opportunity to take Paris.</a:t>
            </a:r>
          </a:p>
          <a:p>
            <a:r>
              <a:rPr lang="en-US" sz="2600" b="1" dirty="0"/>
              <a:t>The Germans faced French &amp; British troops at the Battle of the Marne, 5-11 September 1914.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04B8F-9BA3-5B4E-8934-2A4FE6701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607" y="256716"/>
            <a:ext cx="4702471" cy="3947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318CD7-1831-5847-9489-A0890540DE58}"/>
              </a:ext>
            </a:extLst>
          </p:cNvPr>
          <p:cNvSpPr txBox="1"/>
          <p:nvPr/>
        </p:nvSpPr>
        <p:spPr>
          <a:xfrm>
            <a:off x="7220606" y="4354514"/>
            <a:ext cx="47024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After a week of fighting, the German advance was stopped, they retreated 60km and they took up defensive positions along the River Aisne.</a:t>
            </a:r>
          </a:p>
        </p:txBody>
      </p:sp>
    </p:spTree>
    <p:extLst>
      <p:ext uri="{BB962C8B-B14F-4D97-AF65-F5344CB8AC3E}">
        <p14:creationId xmlns:p14="http://schemas.microsoft.com/office/powerpoint/2010/main" val="424965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518D0E-4C8B-AD4C-874F-2A53EE53C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8" t="36600" r="3921" b="22614"/>
          <a:stretch/>
        </p:blipFill>
        <p:spPr>
          <a:xfrm>
            <a:off x="358358" y="649940"/>
            <a:ext cx="11475284" cy="55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3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1C80-D9C1-5B42-AA33-7FB44060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u="sng" dirty="0"/>
              <a:t>Activity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6CE1-4209-094E-83CE-6245DA90E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3" y="1825624"/>
            <a:ext cx="11848289" cy="50323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700" b="1" dirty="0">
                <a:solidFill>
                  <a:srgbClr val="0070C0"/>
                </a:solidFill>
              </a:rPr>
              <a:t>The French Army used an </a:t>
            </a:r>
          </a:p>
          <a:p>
            <a:pPr marL="0" indent="0" algn="ctr">
              <a:buNone/>
            </a:pPr>
            <a:r>
              <a:rPr lang="en-US" sz="4700" b="1" dirty="0">
                <a:solidFill>
                  <a:srgbClr val="0070C0"/>
                </a:solidFill>
              </a:rPr>
              <a:t>unusual form of military </a:t>
            </a:r>
          </a:p>
          <a:p>
            <a:pPr marL="0" indent="0" algn="ctr">
              <a:buNone/>
            </a:pPr>
            <a:r>
              <a:rPr lang="en-US" sz="4700" b="1" dirty="0">
                <a:solidFill>
                  <a:srgbClr val="0070C0"/>
                </a:solidFill>
              </a:rPr>
              <a:t>transportation at the </a:t>
            </a:r>
          </a:p>
          <a:p>
            <a:pPr marL="0" indent="0" algn="ctr">
              <a:buNone/>
            </a:pPr>
            <a:r>
              <a:rPr lang="en-US" sz="4700" b="1" dirty="0">
                <a:solidFill>
                  <a:srgbClr val="0070C0"/>
                </a:solidFill>
              </a:rPr>
              <a:t>Battle of the Marne at </a:t>
            </a:r>
          </a:p>
          <a:p>
            <a:pPr marL="0" indent="0" algn="ctr">
              <a:buNone/>
            </a:pPr>
            <a:r>
              <a:rPr lang="en-US" sz="4700" b="1" dirty="0">
                <a:solidFill>
                  <a:srgbClr val="0070C0"/>
                </a:solidFill>
              </a:rPr>
              <a:t>the start of September 1914.</a:t>
            </a:r>
          </a:p>
          <a:p>
            <a:pPr marL="0" indent="0" algn="ctr">
              <a:buNone/>
            </a:pPr>
            <a:r>
              <a:rPr lang="en-US" sz="4700" dirty="0"/>
              <a:t>Find out </a:t>
            </a:r>
            <a:r>
              <a:rPr lang="en-US" sz="4700" b="1" dirty="0"/>
              <a:t>what</a:t>
            </a:r>
            <a:r>
              <a:rPr lang="en-US" sz="4700" dirty="0"/>
              <a:t> this was. </a:t>
            </a:r>
          </a:p>
          <a:p>
            <a:pPr marL="0" indent="0" algn="ctr">
              <a:buNone/>
            </a:pPr>
            <a:r>
              <a:rPr lang="en-US" sz="4700" dirty="0"/>
              <a:t>Find out </a:t>
            </a:r>
            <a:r>
              <a:rPr lang="en-US" sz="4700" b="1" dirty="0"/>
              <a:t>why</a:t>
            </a:r>
            <a:r>
              <a:rPr lang="en-US" sz="4700" dirty="0"/>
              <a:t> the French did this.</a:t>
            </a:r>
          </a:p>
        </p:txBody>
      </p:sp>
    </p:spTree>
    <p:extLst>
      <p:ext uri="{BB962C8B-B14F-4D97-AF65-F5344CB8AC3E}">
        <p14:creationId xmlns:p14="http://schemas.microsoft.com/office/powerpoint/2010/main" val="76396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555</Words>
  <Application>Microsoft Macintosh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Edexcel IGCSE History P2: Breadth Study A1</vt:lpstr>
      <vt:lpstr>PowerPoint Presentation</vt:lpstr>
      <vt:lpstr>Edexcel IGCSE History P2: Breadth Study A1</vt:lpstr>
      <vt:lpstr>(a) The Schlieffen Plan fails</vt:lpstr>
      <vt:lpstr>PowerPoint Presentation</vt:lpstr>
      <vt:lpstr>(a) The Schlieffen Plan fails</vt:lpstr>
      <vt:lpstr>(a) The Schlieffen Plan fails</vt:lpstr>
      <vt:lpstr>PowerPoint Presentation</vt:lpstr>
      <vt:lpstr>Activity 9</vt:lpstr>
      <vt:lpstr>(a) The Schlieffen Plan fails</vt:lpstr>
      <vt:lpstr>Activity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History Investigation A1</dc:title>
  <dc:creator>Chris Skerry</dc:creator>
  <cp:lastModifiedBy>Chris Skerry</cp:lastModifiedBy>
  <cp:revision>43</cp:revision>
  <dcterms:created xsi:type="dcterms:W3CDTF">2021-05-05T18:42:06Z</dcterms:created>
  <dcterms:modified xsi:type="dcterms:W3CDTF">2022-03-07T15:40:00Z</dcterms:modified>
</cp:coreProperties>
</file>