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8" r:id="rId4"/>
    <p:sldId id="264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99" r:id="rId13"/>
    <p:sldId id="472" r:id="rId14"/>
    <p:sldId id="400" r:id="rId15"/>
    <p:sldId id="473" r:id="rId16"/>
    <p:sldId id="401" r:id="rId17"/>
    <p:sldId id="487" r:id="rId18"/>
    <p:sldId id="402" r:id="rId19"/>
    <p:sldId id="4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90755-375F-2244-BEDD-70BAECD90497}" type="datetimeFigureOut">
              <a:rPr lang="en-US" smtClean="0"/>
              <a:t>2/5/22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13B4D-3BD1-4E4B-A2B0-D198BE80C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6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C3443-B9D3-6444-B5B1-AA82955B4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313CC-26F8-9A4D-BAAA-2E226A857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5A56F-470B-C545-AA54-9D9A78DD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2F0B2-AD6B-9B48-89F3-F6695F4D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10827-465E-8846-90A6-6572347E7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9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740F-5F1C-004A-8D61-289D32D2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3EC0E-84B0-1242-878D-2E61705A8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9B664-F0C5-184B-B3D7-72B4A3A1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D04A1-C358-BF44-9F43-804E6308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589D7-592F-8448-85E5-AD49DA94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1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216323-6857-F54C-84B4-D07497262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84E33-9DE5-8044-96AD-E6A03647B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1BD10-7199-CD4E-A70D-6BFBB8D0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7EB2-0C42-5E4A-A3B3-085ABAC9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375AA-10EA-8A43-8EE2-31678962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3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0001-B610-C64A-A741-055E3615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4380F-8D8D-0542-BE38-11DAAB858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AC8BD-9D9F-F64D-81EF-6FAF4B54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33584-566B-6841-804F-1FB4E803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ED3F7-6C9D-5148-AC26-246EC449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8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465FB-A55E-C84B-B19F-971AF09B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887E9-9024-DA4A-8542-8989FDF08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D36EB-438F-F04A-813A-153E0B1B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9C055-B43E-4646-8CD4-7E696729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D17F8-F452-DB4B-91CE-59DA8178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7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5CBC3-1034-3A49-98DA-91D552F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50566-D7E8-264C-BCA0-5B0BF93E3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94F6F-842B-804B-A059-E2F1074C1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9A8D6-CBD8-5B49-B186-1D291AE1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44545-7A0C-8747-BFE5-3E834F44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909BE-DF96-5D40-90C8-04F8A0E1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5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18F5-B0E3-B143-9D47-CCF4DA428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8ADEC-3768-CB41-ACC8-691AEBC5F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5313A-8AE3-1E42-B50A-470A15BEF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754E6-B58F-EF4E-8224-DEFAA1378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AB8A0-F154-8543-BA09-33E4BD92A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43A9BB-966B-1C4B-877B-6BD7D9A8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2/5/22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76B314-53C8-1547-B8A5-C1F84F81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F7784-FA06-2A43-BF25-6826030B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9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A68E8-739F-6E41-8CB1-8A93ED14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6EF19-A8DF-3946-8406-AF5DF078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2/5/22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4954E-7F41-DB44-BDB5-809BA6D1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FCE67B-CAE5-A645-810A-7BFC1AD1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5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889AB-9E01-2741-9EC8-E64D0DF6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2/5/22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573B2-EE38-C747-957C-647CBE76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FE609-9FAD-9D4C-B38E-C7002AF5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7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49CB5-1E73-3040-B49C-97269729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334B7-906A-384A-99A7-36AF59127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63A03-1BB8-904B-830C-3F52E3B0E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F2C40-00C5-2E40-9EF4-C48E8BC3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3BD48-4F3A-C74B-94C5-E12356FB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B4644-343A-C247-A1C5-5B872A25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2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E9DE-CE6E-C947-838C-A8F870B9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0960C-0219-6E40-9E27-0EB539279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4F7AE-FF0E-ED48-9F14-FB4C75223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1EFAB-F79D-194D-AB2A-B6248EA8F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81DF5-E77E-3F47-9F6C-9069ED20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3FBCA-18B1-C64F-8103-B6180DA8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8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7EBCB7-B0FD-724C-83DF-CF59E500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93DC2-08FA-6443-B18C-5BFE7550D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BD51A-1CB7-E74C-8E08-FFB22224D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00F5-199C-7440-82DF-49BD86033751}" type="datetimeFigureOut">
              <a:rPr lang="en-US" smtClean="0"/>
              <a:t>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EA122-4EBB-6D42-B890-26711A6F3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83E83-B569-3F4C-A3AA-9B922BF96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7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0E2B-22FA-B144-B418-9C8B126E94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Edexcel IGCSE History</a:t>
            </a:r>
            <a:br>
              <a:rPr lang="en-US" sz="8000" b="1" dirty="0"/>
            </a:br>
            <a:r>
              <a:rPr lang="en-US" sz="8000" b="1" dirty="0"/>
              <a:t>P2: Breadth Study A1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ED3F2-BBC7-9F40-B942-F2CBD4778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3602038"/>
            <a:ext cx="10241280" cy="1655762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The Origins &amp; Course of WW1, </a:t>
            </a:r>
          </a:p>
          <a:p>
            <a:r>
              <a:rPr lang="en-US" sz="6000" dirty="0">
                <a:solidFill>
                  <a:srgbClr val="FF0000"/>
                </a:solidFill>
              </a:rPr>
              <a:t>1905-1918</a:t>
            </a:r>
          </a:p>
        </p:txBody>
      </p:sp>
    </p:spTree>
    <p:extLst>
      <p:ext uri="{BB962C8B-B14F-4D97-AF65-F5344CB8AC3E}">
        <p14:creationId xmlns:p14="http://schemas.microsoft.com/office/powerpoint/2010/main" val="2949502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7" y="154108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(c) </a:t>
            </a:r>
            <a:r>
              <a:rPr lang="en-US" b="1" u="sng" dirty="0">
                <a:solidFill>
                  <a:srgbClr val="00B050"/>
                </a:solidFill>
              </a:rPr>
              <a:t>Murder at Sarajevo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77" y="1498404"/>
            <a:ext cx="5953497" cy="5359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THE ROLE OF THE GREAT POWERS IN STARTING WAR</a:t>
            </a:r>
          </a:p>
          <a:p>
            <a:r>
              <a:rPr lang="en-US" b="1" dirty="0">
                <a:solidFill>
                  <a:srgbClr val="0070C0"/>
                </a:solidFill>
              </a:rPr>
              <a:t>Britain</a:t>
            </a:r>
            <a:r>
              <a:rPr lang="en-US" b="1" dirty="0"/>
              <a:t> feared Germany was a threat to its economic &amp; colonial supremacy</a:t>
            </a:r>
          </a:p>
          <a:p>
            <a:r>
              <a:rPr lang="en-US" b="1" dirty="0">
                <a:solidFill>
                  <a:srgbClr val="0070C0"/>
                </a:solidFill>
              </a:rPr>
              <a:t>France</a:t>
            </a:r>
            <a:r>
              <a:rPr lang="en-US" b="1" dirty="0"/>
              <a:t> also felt threatened &amp; wanted Alsace-Lorraine back</a:t>
            </a:r>
          </a:p>
          <a:p>
            <a:r>
              <a:rPr lang="en-US" b="1" dirty="0">
                <a:solidFill>
                  <a:srgbClr val="0070C0"/>
                </a:solidFill>
              </a:rPr>
              <a:t>Germany</a:t>
            </a:r>
            <a:r>
              <a:rPr lang="en-US" b="1" dirty="0"/>
              <a:t> wanted their “place in the sun” + were building a navy to get it</a:t>
            </a:r>
          </a:p>
          <a:p>
            <a:r>
              <a:rPr lang="en-US" b="1" dirty="0">
                <a:solidFill>
                  <a:srgbClr val="0070C0"/>
                </a:solidFill>
              </a:rPr>
              <a:t>Austria-Hungary </a:t>
            </a:r>
            <a:r>
              <a:rPr lang="en-US" b="1" dirty="0"/>
              <a:t>sided with Germany as they were both rivals to Russia.</a:t>
            </a:r>
          </a:p>
          <a:p>
            <a:r>
              <a:rPr lang="en-US" b="1" dirty="0">
                <a:solidFill>
                  <a:srgbClr val="0070C0"/>
                </a:solidFill>
              </a:rPr>
              <a:t>Russia</a:t>
            </a:r>
            <a:r>
              <a:rPr lang="en-US" b="1" dirty="0"/>
              <a:t> wanted to help the Slavs gain independence away from all others.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45064-7F3B-D84A-A99B-790484FE1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174" y="0"/>
            <a:ext cx="5707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7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EB1404-2F06-EE46-83D9-29C228371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" y="201880"/>
            <a:ext cx="11821887" cy="65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3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1C80-D9C1-5B42-AA33-7FB440604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41679"/>
            <a:ext cx="118872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u="sng" dirty="0"/>
              <a:t>Activity 6 – Recall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E6CE1-4209-094E-83CE-6245DA90E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13749"/>
            <a:ext cx="11887200" cy="4883934"/>
          </a:xfrm>
        </p:spPr>
        <p:txBody>
          <a:bodyPr>
            <a:normAutofit lnSpcReduction="10000"/>
          </a:bodyPr>
          <a:lstStyle/>
          <a:p>
            <a:pPr marL="742950" indent="-742950">
              <a:buAutoNum type="arabicPeriod"/>
            </a:pPr>
            <a:r>
              <a:rPr lang="en-US" sz="4000" dirty="0"/>
              <a:t>Name the Moroccan city visited by Kaiser Wilhelm II in 1905.</a:t>
            </a:r>
          </a:p>
          <a:p>
            <a:pPr marL="742950" indent="-742950">
              <a:buAutoNum type="arabicPeriod"/>
            </a:pPr>
            <a:r>
              <a:rPr lang="en-US" sz="4000" dirty="0"/>
              <a:t>In what year was the Algeciras Conference?</a:t>
            </a:r>
          </a:p>
          <a:p>
            <a:pPr marL="742950" indent="-742950">
              <a:buAutoNum type="arabicPeriod"/>
            </a:pPr>
            <a:r>
              <a:rPr lang="en-US" sz="4000" dirty="0"/>
              <a:t>Where did Kaiser Wilhelm II send a gunboat in 1911? </a:t>
            </a:r>
          </a:p>
          <a:p>
            <a:pPr marL="742950" indent="-742950">
              <a:buAutoNum type="arabicPeriod"/>
            </a:pPr>
            <a:r>
              <a:rPr lang="en-US" sz="4000" dirty="0"/>
              <a:t>Between which 2 cities did Kaiser Wilhelm want to build a railway? </a:t>
            </a:r>
          </a:p>
          <a:p>
            <a:pPr marL="742950" indent="-742950">
              <a:buAutoNum type="arabicPeriod"/>
            </a:pPr>
            <a:r>
              <a:rPr lang="en-US" sz="4000" dirty="0"/>
              <a:t>When did Austria-Hungary annex                             Bosnia-Herzegovina?</a:t>
            </a:r>
          </a:p>
          <a:p>
            <a:pPr marL="742950" indent="-742950"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62543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4F0A9-ABE7-6947-9838-4CEBD470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C254-1D41-504B-89E0-F086A322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93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1C80-D9C1-5B42-AA33-7FB440604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41679"/>
            <a:ext cx="118872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u="sng" dirty="0"/>
              <a:t>Activity 6 – Recall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E6CE1-4209-094E-83CE-6245DA90E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7" y="1813749"/>
            <a:ext cx="10725397" cy="479845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 sz="4000" dirty="0"/>
              <a:t>Which 4 countries made up the Balkan League?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sz="4000" dirty="0"/>
              <a:t>Name the secret society formed in Serbia in 1911.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sz="4000" dirty="0"/>
              <a:t>Which town in Bosnia did Archduke Franz Ferdinand and his wife visit in June 1914?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sz="4000" dirty="0"/>
              <a:t>When did Russia mobilize in 1914?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sz="4000" dirty="0"/>
              <a:t>What happened on 4</a:t>
            </a:r>
            <a:r>
              <a:rPr lang="en-US" sz="4000" baseline="30000" dirty="0"/>
              <a:t>th</a:t>
            </a:r>
            <a:r>
              <a:rPr lang="en-US" sz="4000" dirty="0"/>
              <a:t> August 1914?</a:t>
            </a:r>
          </a:p>
        </p:txBody>
      </p:sp>
    </p:spTree>
    <p:extLst>
      <p:ext uri="{BB962C8B-B14F-4D97-AF65-F5344CB8AC3E}">
        <p14:creationId xmlns:p14="http://schemas.microsoft.com/office/powerpoint/2010/main" val="2904233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DEA6-365F-D94D-880D-518F111A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91792-B224-6246-BCE0-99411AF0F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1C80-D9C1-5B42-AA33-7FB440604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41679"/>
            <a:ext cx="118872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u="sng" dirty="0"/>
              <a:t>Activity 7 – Explaining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E6CE1-4209-094E-83CE-6245DA90E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13749"/>
            <a:ext cx="11307288" cy="4943311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4800" dirty="0"/>
              <a:t>Why did Germany become involved in Morocco?</a:t>
            </a:r>
          </a:p>
          <a:p>
            <a:pPr marL="742950" indent="-742950">
              <a:buAutoNum type="arabicPeriod"/>
            </a:pPr>
            <a:r>
              <a:rPr lang="en-US" sz="4800" dirty="0"/>
              <a:t>Give </a:t>
            </a:r>
            <a:r>
              <a:rPr lang="en-US" sz="4800" b="1" dirty="0"/>
              <a:t>two</a:t>
            </a:r>
            <a:r>
              <a:rPr lang="en-US" sz="4800" dirty="0"/>
              <a:t> reasons why the growth of Serbia threatened the stability of Europe.</a:t>
            </a:r>
          </a:p>
          <a:p>
            <a:pPr marL="742950" indent="-742950">
              <a:buAutoNum type="arabicPeriod"/>
            </a:pPr>
            <a:r>
              <a:rPr lang="en-US" sz="4800" dirty="0"/>
              <a:t>What did Britain declare war on Germany in 1914? Give </a:t>
            </a:r>
            <a:r>
              <a:rPr lang="en-US" sz="4800" b="1" dirty="0"/>
              <a:t>two</a:t>
            </a:r>
            <a:r>
              <a:rPr lang="en-US" sz="4800" dirty="0"/>
              <a:t> reasons.</a:t>
            </a:r>
          </a:p>
        </p:txBody>
      </p:sp>
    </p:spTree>
    <p:extLst>
      <p:ext uri="{BB962C8B-B14F-4D97-AF65-F5344CB8AC3E}">
        <p14:creationId xmlns:p14="http://schemas.microsoft.com/office/powerpoint/2010/main" val="2000647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0AAE-AAAD-7047-878F-BE7A8058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A6227-30F6-3F43-844F-86229AB5D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85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1C80-D9C1-5B42-AA33-7FB440604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41679"/>
            <a:ext cx="118872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u="sng" dirty="0"/>
              <a:t>Activity 8 –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E6CE1-4209-094E-83CE-6245DA90E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25624"/>
            <a:ext cx="11712498" cy="5032376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en-US" sz="4700" dirty="0"/>
              <a:t>Explain how the Moroccan situation (1905-1911) strengthened relationships between Britain &amp; France.</a:t>
            </a:r>
          </a:p>
          <a:p>
            <a:pPr marL="742950" indent="-742950">
              <a:buAutoNum type="arabicPeriod"/>
            </a:pPr>
            <a:r>
              <a:rPr lang="en-US" sz="4700" dirty="0"/>
              <a:t>How important was Balkan nationalism in creating tension in Europe, 1912-1914?</a:t>
            </a:r>
          </a:p>
          <a:p>
            <a:pPr marL="742950" indent="-742950">
              <a:buAutoNum type="arabicPeriod"/>
            </a:pPr>
            <a:r>
              <a:rPr lang="en-US" sz="4700" dirty="0"/>
              <a:t>To what extent was Germany to blame for starting the First </a:t>
            </a:r>
            <a:r>
              <a:rPr lang="en-US" sz="4700"/>
              <a:t>World War?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1098211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C6FE0-1F80-F24F-A388-17391C23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BBF3E-CCD8-4341-AFD8-55E9440AD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3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90EDAC-F788-FE43-830C-012BB90C0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038" y="112416"/>
            <a:ext cx="4438184" cy="2485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6F500A-2C16-2E44-A236-8AAF09D04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8" y="112416"/>
            <a:ext cx="5078087" cy="3008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D191EC-C58A-134D-B81A-D1FCE6C818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17" t="2641" r="4198" b="4076"/>
          <a:stretch/>
        </p:blipFill>
        <p:spPr>
          <a:xfrm>
            <a:off x="158705" y="3121046"/>
            <a:ext cx="5203160" cy="3468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A15C6C-4C75-A844-B3C5-065C45C0B3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659" r="12006" b="38265"/>
          <a:stretch/>
        </p:blipFill>
        <p:spPr>
          <a:xfrm>
            <a:off x="5444358" y="112416"/>
            <a:ext cx="1881353" cy="24853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EA7469-0CBC-1B44-8043-58D44EC5D7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4358" y="2762663"/>
            <a:ext cx="2541288" cy="37550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BCC352-A8E5-8749-B8DD-3217E9653A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33" t="4784" r="8295" b="8147"/>
          <a:stretch/>
        </p:blipFill>
        <p:spPr>
          <a:xfrm>
            <a:off x="8068139" y="2762663"/>
            <a:ext cx="3840083" cy="375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0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0E2B-22FA-B144-B418-9C8B126E9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2525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/>
              <a:t>Edexcel IGCSE History</a:t>
            </a:r>
            <a:br>
              <a:rPr lang="en-US" sz="8000" b="1" dirty="0"/>
            </a:br>
            <a:r>
              <a:rPr lang="en-US" sz="8000" b="1" dirty="0"/>
              <a:t>P2: Breadth Study A1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ED3F2-BBC7-9F40-B942-F2CBD4778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951" y="3150093"/>
            <a:ext cx="10258097" cy="2977438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The Origins &amp; Course of WW1, </a:t>
            </a:r>
          </a:p>
          <a:p>
            <a:r>
              <a:rPr lang="en-US" sz="6000" dirty="0">
                <a:solidFill>
                  <a:srgbClr val="FF0000"/>
                </a:solidFill>
              </a:rPr>
              <a:t>1905-1918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srgbClr val="0070C0"/>
                </a:solidFill>
              </a:rPr>
              <a:t>2.3 Murder at Sarajevo</a:t>
            </a:r>
          </a:p>
        </p:txBody>
      </p:sp>
    </p:spTree>
    <p:extLst>
      <p:ext uri="{BB962C8B-B14F-4D97-AF65-F5344CB8AC3E}">
        <p14:creationId xmlns:p14="http://schemas.microsoft.com/office/powerpoint/2010/main" val="309268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7" y="154108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(c) </a:t>
            </a:r>
            <a:r>
              <a:rPr lang="en-US" b="1" u="sng" dirty="0">
                <a:solidFill>
                  <a:srgbClr val="00B050"/>
                </a:solidFill>
              </a:rPr>
              <a:t>Murder at Sarajevo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16" y="1361378"/>
            <a:ext cx="4890765" cy="5359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The spark that ignited all-out war in Europe came on 28 June 1914 in Sarajevo, the capital city of Bosnia.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Black Hand killed the heir to the Austrian throne; Archduke Franz Ferdinand &amp; his pregnant wife, Sophie. </a:t>
            </a:r>
          </a:p>
          <a:p>
            <a:pPr marL="0" indent="0">
              <a:buNone/>
            </a:pPr>
            <a:r>
              <a:rPr lang="en-US" b="1" dirty="0"/>
              <a:t>All of the building Balkan tensions suddenly exploded and led to the First World War in August 1914.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07EF0-B2E8-1240-A0DE-D97A41E3F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729" y="444119"/>
            <a:ext cx="6622551" cy="62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6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7" y="154108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(c) </a:t>
            </a:r>
            <a:r>
              <a:rPr lang="en-US" b="1" u="sng" dirty="0">
                <a:solidFill>
                  <a:srgbClr val="00B050"/>
                </a:solidFill>
              </a:rPr>
              <a:t>Murder at Sarajevo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56" y="1411984"/>
            <a:ext cx="7137071" cy="5359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Franz Ferdinand was making an official visit to Bosnia as the Austro-Hungarian Government needed a show of strength to silence Serbian whispers of rebellion</a:t>
            </a:r>
            <a:r>
              <a:rPr lang="en-US" dirty="0"/>
              <a:t>. As Head of the Army, Franz Ferdinand would watch some Army exercises, then go to the Bosnian capital to meet city officials. </a:t>
            </a:r>
            <a:r>
              <a:rPr lang="en-US" b="1" dirty="0"/>
              <a:t>The date chosen, however, was 28</a:t>
            </a:r>
            <a:r>
              <a:rPr lang="en-US" b="1" baseline="30000" dirty="0"/>
              <a:t>th</a:t>
            </a:r>
            <a:r>
              <a:rPr lang="en-US" b="1" dirty="0"/>
              <a:t> June – the national day of the Serbian people!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Black Hand viewed this as the final insult and, after the Archduke’s route was published in the newspaper, they formulated a plan</a:t>
            </a:r>
            <a:r>
              <a:rPr lang="en-US" dirty="0"/>
              <a:t>. An assassination to strike a blow at a hated Empire.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E5058-8718-044A-9AE5-DBACF04A4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3" t="15758" r="6274" b="9437"/>
          <a:stretch/>
        </p:blipFill>
        <p:spPr>
          <a:xfrm>
            <a:off x="221672" y="1479671"/>
            <a:ext cx="4480957" cy="50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7" y="154108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(c) </a:t>
            </a:r>
            <a:r>
              <a:rPr lang="en-US" b="1" u="sng" dirty="0">
                <a:solidFill>
                  <a:srgbClr val="00B050"/>
                </a:solidFill>
              </a:rPr>
              <a:t>Murder at Sarajevo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222" y="1411984"/>
            <a:ext cx="8569112" cy="5359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After inspecting the troops, the Archduke &amp; Sophie were looking forward to their visit to the city. Aware that he could be a political target, the Archduke wore a specially woven tunic – supposedly bullet-proof. </a:t>
            </a:r>
          </a:p>
          <a:p>
            <a:r>
              <a:rPr lang="en-US" dirty="0"/>
              <a:t>An </a:t>
            </a:r>
            <a:r>
              <a:rPr lang="en-US" b="1" dirty="0"/>
              <a:t>open-top car </a:t>
            </a:r>
            <a:r>
              <a:rPr lang="en-US" dirty="0"/>
              <a:t>was used for the Royal couple.</a:t>
            </a:r>
          </a:p>
          <a:p>
            <a:r>
              <a:rPr lang="en-US" dirty="0"/>
              <a:t>Black Hand </a:t>
            </a:r>
            <a:r>
              <a:rPr lang="en-US" b="1" dirty="0"/>
              <a:t>assassins mingled amid the cheering crowd</a:t>
            </a:r>
            <a:r>
              <a:rPr lang="en-US" dirty="0"/>
              <a:t>.</a:t>
            </a:r>
          </a:p>
          <a:p>
            <a:r>
              <a:rPr lang="en-US" dirty="0"/>
              <a:t>Several assassins faltered &amp; failed to kill the Archduke; </a:t>
            </a:r>
            <a:r>
              <a:rPr lang="en-US" b="1" dirty="0"/>
              <a:t>a bomb was thrown </a:t>
            </a:r>
            <a:r>
              <a:rPr lang="en-US" dirty="0"/>
              <a:t>at the Royal car but missed the pair.</a:t>
            </a:r>
          </a:p>
          <a:p>
            <a:r>
              <a:rPr lang="en-US" dirty="0"/>
              <a:t>Upset at such unpopularity, </a:t>
            </a:r>
            <a:r>
              <a:rPr lang="en-US" b="1" dirty="0"/>
              <a:t>the Archduke cancelled the visit</a:t>
            </a:r>
            <a:r>
              <a:rPr lang="en-US" dirty="0"/>
              <a:t> and ordered his chauffeur to go to the train-station. </a:t>
            </a:r>
          </a:p>
          <a:p>
            <a:r>
              <a:rPr lang="en-US" dirty="0"/>
              <a:t>Taking a wrong turn, as the chauffeur struggled with the reverse gear, </a:t>
            </a:r>
            <a:r>
              <a:rPr lang="en-US" b="1" dirty="0">
                <a:solidFill>
                  <a:srgbClr val="FF0000"/>
                </a:solidFill>
              </a:rPr>
              <a:t>GAVRILLO PRINCIP shot the Royal couple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C96010-D67E-9046-BD63-EDB9EA6D2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85" r="16755" b="38265"/>
          <a:stretch/>
        </p:blipFill>
        <p:spPr>
          <a:xfrm>
            <a:off x="119667" y="1411984"/>
            <a:ext cx="3194463" cy="52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4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7" y="154108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(c) </a:t>
            </a:r>
            <a:r>
              <a:rPr lang="en-US" b="1" u="sng" dirty="0">
                <a:solidFill>
                  <a:srgbClr val="00B050"/>
                </a:solidFill>
              </a:rPr>
              <a:t>Murder at Sarajevo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222" y="1411984"/>
            <a:ext cx="8569112" cy="5359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By midnight on 28</a:t>
            </a:r>
            <a:r>
              <a:rPr lang="en-US" baseline="30000" dirty="0"/>
              <a:t>th</a:t>
            </a:r>
            <a:r>
              <a:rPr lang="en-US" dirty="0"/>
              <a:t> June 1914, Archduke Franz Ferdinand &amp; his pregnant wife, Sophie, were dead.</a:t>
            </a:r>
          </a:p>
          <a:p>
            <a:r>
              <a:rPr lang="en-US" b="1" dirty="0"/>
              <a:t>GAVRILO PRINCIP tried to commit suicide by cyanide pills but, due to them being old, they just made him vomit. </a:t>
            </a:r>
            <a:r>
              <a:rPr lang="en-US" dirty="0"/>
              <a:t>Raising his gun to his head to shoot himself, the Sarajevo Police wrestled him to the ground before he could kill himself. He was arrested and severely beaten during a brutal interrogation.</a:t>
            </a:r>
          </a:p>
          <a:p>
            <a:r>
              <a:rPr lang="en-US" b="1" dirty="0"/>
              <a:t>At trial, GAVRILO PRINCIP was sentenced to 20 years in Prison </a:t>
            </a:r>
            <a:r>
              <a:rPr lang="en-US" dirty="0"/>
              <a:t>– at just 19 years old, he was too young to be executed by hanging. Princip knew he was dying of TB, so had nothing to lose in Prison. </a:t>
            </a:r>
            <a:r>
              <a:rPr lang="en-US" b="1" dirty="0">
                <a:solidFill>
                  <a:srgbClr val="FF0000"/>
                </a:solidFill>
              </a:rPr>
              <a:t>He died in April 1918, just months before the World War he sparked ended.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C96010-D67E-9046-BD63-EDB9EA6D2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85" r="16755" b="38265"/>
          <a:stretch/>
        </p:blipFill>
        <p:spPr>
          <a:xfrm>
            <a:off x="119667" y="1411984"/>
            <a:ext cx="3194463" cy="52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1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7" y="154108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(c) </a:t>
            </a:r>
            <a:r>
              <a:rPr lang="en-US" b="1" u="sng" dirty="0">
                <a:solidFill>
                  <a:srgbClr val="00B050"/>
                </a:solidFill>
              </a:rPr>
              <a:t>Murder at Sarajevo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41" y="1344296"/>
            <a:ext cx="11570636" cy="5513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COUNTDOWN TO WAR</a:t>
            </a:r>
          </a:p>
          <a:p>
            <a:pPr marL="0" indent="0">
              <a:buNone/>
            </a:pPr>
            <a:r>
              <a:rPr lang="en-US" sz="2400" b="1" dirty="0"/>
              <a:t>5 July		Germany agrees to support Austria-Hungary</a:t>
            </a:r>
          </a:p>
          <a:p>
            <a:pPr marL="0" indent="0">
              <a:buNone/>
            </a:pPr>
            <a:r>
              <a:rPr lang="en-US" sz="2400" b="1" dirty="0"/>
              <a:t>23 July		Austria-Hungary sends demands to Serbia</a:t>
            </a:r>
          </a:p>
          <a:p>
            <a:pPr marL="0" indent="0">
              <a:buNone/>
            </a:pPr>
            <a:r>
              <a:rPr lang="en-US" sz="2400" b="1" dirty="0"/>
              <a:t>25 July		Serbia agrees to all demands, except one</a:t>
            </a:r>
          </a:p>
          <a:p>
            <a:pPr marL="0" indent="0">
              <a:buNone/>
            </a:pPr>
            <a:r>
              <a:rPr lang="en-US" sz="2400" b="1" dirty="0"/>
              <a:t>26 July		Russia promises to support Serbia</a:t>
            </a:r>
          </a:p>
          <a:p>
            <a:pPr marL="0" indent="0">
              <a:buNone/>
            </a:pPr>
            <a:r>
              <a:rPr lang="en-US" sz="2400" b="1" dirty="0"/>
              <a:t>28 July		Austria-Hungary declares war on Serbia; Serbia asks Russia for help</a:t>
            </a:r>
          </a:p>
          <a:p>
            <a:pPr marL="0" indent="0">
              <a:buNone/>
            </a:pPr>
            <a:r>
              <a:rPr lang="en-US" sz="2400" b="1" dirty="0"/>
              <a:t>29 July		Germany warns Russia not to intervene; Russia mobilizes</a:t>
            </a:r>
          </a:p>
          <a:p>
            <a:pPr marL="0" indent="0">
              <a:buNone/>
            </a:pPr>
            <a:r>
              <a:rPr lang="en-US" sz="2400" b="1" dirty="0"/>
              <a:t>31 July		Germany warns France not to intervene</a:t>
            </a:r>
          </a:p>
          <a:p>
            <a:pPr marL="0" indent="0">
              <a:buNone/>
            </a:pPr>
            <a:r>
              <a:rPr lang="en-US" sz="2400" b="1" dirty="0"/>
              <a:t>1 August	Germany declares war on Russia; France mobilizes</a:t>
            </a:r>
          </a:p>
          <a:p>
            <a:pPr marL="0" indent="0">
              <a:buNone/>
            </a:pPr>
            <a:r>
              <a:rPr lang="en-US" sz="2400" b="1" dirty="0"/>
              <a:t>2 August	Belgium refuses to permit German troops through to get to France</a:t>
            </a:r>
          </a:p>
          <a:p>
            <a:pPr marL="0" indent="0">
              <a:buNone/>
            </a:pPr>
            <a:r>
              <a:rPr lang="en-US" sz="2400" b="1" dirty="0"/>
              <a:t>3 August	Germany declares war on France; German troops enter Belgium</a:t>
            </a:r>
          </a:p>
          <a:p>
            <a:pPr marL="0" indent="0">
              <a:buNone/>
            </a:pPr>
            <a:r>
              <a:rPr lang="en-US" sz="2400" b="1" dirty="0"/>
              <a:t>4 August	Britain declares war on Germany; Triple Alliance &amp; Triple Entente at War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6D73F-C8C5-9440-B265-BECF9B6A7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649" y="216725"/>
            <a:ext cx="3212275" cy="32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7" y="154108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(c) </a:t>
            </a:r>
            <a:r>
              <a:rPr lang="en-US" b="1" u="sng" dirty="0">
                <a:solidFill>
                  <a:srgbClr val="00B050"/>
                </a:solidFill>
              </a:rPr>
              <a:t>Murder at Sarajevo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78" y="1498404"/>
            <a:ext cx="5684322" cy="5359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THE ROLE OF THE GREAT POWERS IN STARTING WAR</a:t>
            </a:r>
          </a:p>
          <a:p>
            <a:r>
              <a:rPr lang="en-US" b="1" dirty="0"/>
              <a:t>Rivalries between them had got so strong that war could get triggered easily after just one event.</a:t>
            </a:r>
          </a:p>
          <a:p>
            <a:r>
              <a:rPr lang="en-US" b="1" dirty="0"/>
              <a:t>Archduke Franz Ferdinand’s murder was serious, but not really a reason to plunge into 4 years of warfare.</a:t>
            </a:r>
          </a:p>
          <a:p>
            <a:r>
              <a:rPr lang="en-US" b="1" dirty="0">
                <a:solidFill>
                  <a:srgbClr val="0070C0"/>
                </a:solidFill>
              </a:rPr>
              <a:t>IT WAS THE </a:t>
            </a:r>
            <a:r>
              <a:rPr lang="en-US" b="1" dirty="0">
                <a:solidFill>
                  <a:srgbClr val="7030A0"/>
                </a:solidFill>
              </a:rPr>
              <a:t>POLITICAL, ECONOMIC, COLONIAL + MILITARY RIVALRIES </a:t>
            </a:r>
            <a:r>
              <a:rPr lang="en-US" b="1" dirty="0">
                <a:solidFill>
                  <a:srgbClr val="0070C0"/>
                </a:solidFill>
              </a:rPr>
              <a:t>THAT CAUSED WAR TO BREAK OUT.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45064-7F3B-D84A-A99B-790484FE1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009" y="0"/>
            <a:ext cx="5684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75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973</Words>
  <Application>Microsoft Macintosh PowerPoint</Application>
  <PresentationFormat>Widescreen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Edexcel IGCSE History P2: Breadth Study A1</vt:lpstr>
      <vt:lpstr>PowerPoint Presentation</vt:lpstr>
      <vt:lpstr>Edexcel IGCSE History P2: Breadth Study A1</vt:lpstr>
      <vt:lpstr>(c) Murder at Sarajevo</vt:lpstr>
      <vt:lpstr>(c) Murder at Sarajevo</vt:lpstr>
      <vt:lpstr>(c) Murder at Sarajevo</vt:lpstr>
      <vt:lpstr>(c) Murder at Sarajevo</vt:lpstr>
      <vt:lpstr>(c) Murder at Sarajevo</vt:lpstr>
      <vt:lpstr>(c) Murder at Sarajevo</vt:lpstr>
      <vt:lpstr>(c) Murder at Sarajevo</vt:lpstr>
      <vt:lpstr>PowerPoint Presentation</vt:lpstr>
      <vt:lpstr>Activity 6 – Recall Quiz</vt:lpstr>
      <vt:lpstr>PowerPoint Presentation</vt:lpstr>
      <vt:lpstr>Activity 6 – Recall Quiz</vt:lpstr>
      <vt:lpstr>PowerPoint Presentation</vt:lpstr>
      <vt:lpstr>Activity 7 – Explaining</vt:lpstr>
      <vt:lpstr>PowerPoint Presentation</vt:lpstr>
      <vt:lpstr>Activity 8 – Challenge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History Investigation A1</dc:title>
  <dc:creator>Chris Skerry</dc:creator>
  <cp:lastModifiedBy>Chris Skerry</cp:lastModifiedBy>
  <cp:revision>41</cp:revision>
  <dcterms:created xsi:type="dcterms:W3CDTF">2021-05-05T18:42:06Z</dcterms:created>
  <dcterms:modified xsi:type="dcterms:W3CDTF">2022-02-05T22:07:02Z</dcterms:modified>
</cp:coreProperties>
</file>