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9" r:id="rId3"/>
    <p:sldId id="258" r:id="rId4"/>
    <p:sldId id="264" r:id="rId5"/>
    <p:sldId id="310" r:id="rId6"/>
    <p:sldId id="311" r:id="rId7"/>
    <p:sldId id="312" r:id="rId8"/>
    <p:sldId id="313" r:id="rId9"/>
    <p:sldId id="314" r:id="rId10"/>
    <p:sldId id="315" r:id="rId11"/>
    <p:sldId id="316" r:id="rId12"/>
    <p:sldId id="317" r:id="rId13"/>
    <p:sldId id="30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3"/>
  </p:normalViewPr>
  <p:slideViewPr>
    <p:cSldViewPr snapToGrid="0" snapToObjects="1">
      <p:cViewPr varScale="1">
        <p:scale>
          <a:sx n="107" d="100"/>
          <a:sy n="107" d="100"/>
        </p:scale>
        <p:origin x="7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90755-375F-2244-BEDD-70BAECD90497}" type="datetimeFigureOut">
              <a:rPr lang="en-US" smtClean="0"/>
              <a:t>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13B4D-3BD1-4E4B-A2B0-D198BE80C7BF}" type="slidenum">
              <a:rPr lang="en-US" smtClean="0"/>
              <a:t>‹#›</a:t>
            </a:fld>
            <a:endParaRPr lang="en-US"/>
          </a:p>
        </p:txBody>
      </p:sp>
    </p:spTree>
    <p:extLst>
      <p:ext uri="{BB962C8B-B14F-4D97-AF65-F5344CB8AC3E}">
        <p14:creationId xmlns:p14="http://schemas.microsoft.com/office/powerpoint/2010/main" val="3612961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3443-B9D3-6444-B5B1-AA82955B4B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B313CC-26F8-9A4D-BAAA-2E226A8570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B5A56F-470B-C545-AA54-9D9A78DD83A3}"/>
              </a:ext>
            </a:extLst>
          </p:cNvPr>
          <p:cNvSpPr>
            <a:spLocks noGrp="1"/>
          </p:cNvSpPr>
          <p:nvPr>
            <p:ph type="dt" sz="half" idx="10"/>
          </p:nvPr>
        </p:nvSpPr>
        <p:spPr/>
        <p:txBody>
          <a:bodyPr/>
          <a:lstStyle/>
          <a:p>
            <a:fld id="{587600F5-199C-7440-82DF-49BD86033751}" type="datetimeFigureOut">
              <a:rPr lang="en-US" smtClean="0"/>
              <a:t>2/5/22</a:t>
            </a:fld>
            <a:endParaRPr lang="en-US"/>
          </a:p>
        </p:txBody>
      </p:sp>
      <p:sp>
        <p:nvSpPr>
          <p:cNvPr id="5" name="Footer Placeholder 4">
            <a:extLst>
              <a:ext uri="{FF2B5EF4-FFF2-40B4-BE49-F238E27FC236}">
                <a16:creationId xmlns:a16="http://schemas.microsoft.com/office/drawing/2014/main" id="{D602F0B2-AD6B-9B48-89F3-F6695F4DB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10827-465E-8846-90A6-6572347E71CC}"/>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421949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740F-5F1C-004A-8D61-289D32D2D1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C3EC0E-84B0-1242-878D-2E61705A83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9B664-F0C5-184B-B3D7-72B4A3A11B4D}"/>
              </a:ext>
            </a:extLst>
          </p:cNvPr>
          <p:cNvSpPr>
            <a:spLocks noGrp="1"/>
          </p:cNvSpPr>
          <p:nvPr>
            <p:ph type="dt" sz="half" idx="10"/>
          </p:nvPr>
        </p:nvSpPr>
        <p:spPr/>
        <p:txBody>
          <a:bodyPr/>
          <a:lstStyle/>
          <a:p>
            <a:fld id="{587600F5-199C-7440-82DF-49BD86033751}" type="datetimeFigureOut">
              <a:rPr lang="en-US" smtClean="0"/>
              <a:t>2/5/22</a:t>
            </a:fld>
            <a:endParaRPr lang="en-US"/>
          </a:p>
        </p:txBody>
      </p:sp>
      <p:sp>
        <p:nvSpPr>
          <p:cNvPr id="5" name="Footer Placeholder 4">
            <a:extLst>
              <a:ext uri="{FF2B5EF4-FFF2-40B4-BE49-F238E27FC236}">
                <a16:creationId xmlns:a16="http://schemas.microsoft.com/office/drawing/2014/main" id="{C61D04A1-C358-BF44-9F43-804E63082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589D7-592F-8448-85E5-AD49DA949196}"/>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44461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216323-6857-F54C-84B4-D074972623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184E33-9DE5-8044-96AD-E6A03647B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1BD10-7199-CD4E-A70D-6BFBB8D00FF2}"/>
              </a:ext>
            </a:extLst>
          </p:cNvPr>
          <p:cNvSpPr>
            <a:spLocks noGrp="1"/>
          </p:cNvSpPr>
          <p:nvPr>
            <p:ph type="dt" sz="half" idx="10"/>
          </p:nvPr>
        </p:nvSpPr>
        <p:spPr/>
        <p:txBody>
          <a:bodyPr/>
          <a:lstStyle/>
          <a:p>
            <a:fld id="{587600F5-199C-7440-82DF-49BD86033751}" type="datetimeFigureOut">
              <a:rPr lang="en-US" smtClean="0"/>
              <a:t>2/5/22</a:t>
            </a:fld>
            <a:endParaRPr lang="en-US"/>
          </a:p>
        </p:txBody>
      </p:sp>
      <p:sp>
        <p:nvSpPr>
          <p:cNvPr id="5" name="Footer Placeholder 4">
            <a:extLst>
              <a:ext uri="{FF2B5EF4-FFF2-40B4-BE49-F238E27FC236}">
                <a16:creationId xmlns:a16="http://schemas.microsoft.com/office/drawing/2014/main" id="{AFF17EB2-0C42-5E4A-A3B3-085ABAC9A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375AA-10EA-8A43-8EE2-3167896236D2}"/>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48273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70001-B610-C64A-A741-055E36150D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94380F-8D8D-0542-BE38-11DAAB858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AC8BD-9D9F-F64D-81EF-6FAF4B544063}"/>
              </a:ext>
            </a:extLst>
          </p:cNvPr>
          <p:cNvSpPr>
            <a:spLocks noGrp="1"/>
          </p:cNvSpPr>
          <p:nvPr>
            <p:ph type="dt" sz="half" idx="10"/>
          </p:nvPr>
        </p:nvSpPr>
        <p:spPr/>
        <p:txBody>
          <a:bodyPr/>
          <a:lstStyle/>
          <a:p>
            <a:fld id="{587600F5-199C-7440-82DF-49BD86033751}" type="datetimeFigureOut">
              <a:rPr lang="en-US" smtClean="0"/>
              <a:t>2/5/22</a:t>
            </a:fld>
            <a:endParaRPr lang="en-US"/>
          </a:p>
        </p:txBody>
      </p:sp>
      <p:sp>
        <p:nvSpPr>
          <p:cNvPr id="5" name="Footer Placeholder 4">
            <a:extLst>
              <a:ext uri="{FF2B5EF4-FFF2-40B4-BE49-F238E27FC236}">
                <a16:creationId xmlns:a16="http://schemas.microsoft.com/office/drawing/2014/main" id="{09A33584-566B-6841-804F-1FB4E8037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ED3F7-6C9D-5148-AC26-246EC4491CFC}"/>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330858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65FB-A55E-C84B-B19F-971AF09BC7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3887E9-9024-DA4A-8542-8989FDF086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BD36EB-438F-F04A-813A-153E0B1B9810}"/>
              </a:ext>
            </a:extLst>
          </p:cNvPr>
          <p:cNvSpPr>
            <a:spLocks noGrp="1"/>
          </p:cNvSpPr>
          <p:nvPr>
            <p:ph type="dt" sz="half" idx="10"/>
          </p:nvPr>
        </p:nvSpPr>
        <p:spPr/>
        <p:txBody>
          <a:bodyPr/>
          <a:lstStyle/>
          <a:p>
            <a:fld id="{587600F5-199C-7440-82DF-49BD86033751}" type="datetimeFigureOut">
              <a:rPr lang="en-US" smtClean="0"/>
              <a:t>2/5/22</a:t>
            </a:fld>
            <a:endParaRPr lang="en-US"/>
          </a:p>
        </p:txBody>
      </p:sp>
      <p:sp>
        <p:nvSpPr>
          <p:cNvPr id="5" name="Footer Placeholder 4">
            <a:extLst>
              <a:ext uri="{FF2B5EF4-FFF2-40B4-BE49-F238E27FC236}">
                <a16:creationId xmlns:a16="http://schemas.microsoft.com/office/drawing/2014/main" id="{F6F9C055-B43E-4646-8CD4-7E696729A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D17F8-F452-DB4B-91CE-59DA81788C5F}"/>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55887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CBC3-1034-3A49-98DA-91D552FFB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E50566-D7E8-264C-BCA0-5B0BF93E39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194F6F-842B-804B-A059-E2F1074C16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19A8D6-CBD8-5B49-B186-1D291AE195EC}"/>
              </a:ext>
            </a:extLst>
          </p:cNvPr>
          <p:cNvSpPr>
            <a:spLocks noGrp="1"/>
          </p:cNvSpPr>
          <p:nvPr>
            <p:ph type="dt" sz="half" idx="10"/>
          </p:nvPr>
        </p:nvSpPr>
        <p:spPr/>
        <p:txBody>
          <a:bodyPr/>
          <a:lstStyle/>
          <a:p>
            <a:fld id="{587600F5-199C-7440-82DF-49BD86033751}" type="datetimeFigureOut">
              <a:rPr lang="en-US" smtClean="0"/>
              <a:t>2/5/22</a:t>
            </a:fld>
            <a:endParaRPr lang="en-US"/>
          </a:p>
        </p:txBody>
      </p:sp>
      <p:sp>
        <p:nvSpPr>
          <p:cNvPr id="6" name="Footer Placeholder 5">
            <a:extLst>
              <a:ext uri="{FF2B5EF4-FFF2-40B4-BE49-F238E27FC236}">
                <a16:creationId xmlns:a16="http://schemas.microsoft.com/office/drawing/2014/main" id="{FB244545-7A0C-8747-BFE5-3E834F448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909BE-DF96-5D40-90C8-04F8A0E1D89E}"/>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80645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18F5-B0E3-B143-9D47-CCF4DA4282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A8ADEC-3768-CB41-ACC8-691AEBC5F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B5313A-8AE3-1E42-B50A-470A15BEFD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1754E6-B58F-EF4E-8224-DEFAA1378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3AB8A0-F154-8543-BA09-33E4BD92A6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3A9BB-966B-1C4B-877B-6BD7D9A8067A}"/>
              </a:ext>
            </a:extLst>
          </p:cNvPr>
          <p:cNvSpPr>
            <a:spLocks noGrp="1"/>
          </p:cNvSpPr>
          <p:nvPr>
            <p:ph type="dt" sz="half" idx="10"/>
          </p:nvPr>
        </p:nvSpPr>
        <p:spPr/>
        <p:txBody>
          <a:bodyPr/>
          <a:lstStyle/>
          <a:p>
            <a:fld id="{587600F5-199C-7440-82DF-49BD86033751}" type="datetimeFigureOut">
              <a:rPr lang="en-US" smtClean="0"/>
              <a:t>2/5/22</a:t>
            </a:fld>
            <a:endParaRPr lang="en-US"/>
          </a:p>
        </p:txBody>
      </p:sp>
      <p:sp>
        <p:nvSpPr>
          <p:cNvPr id="8" name="Footer Placeholder 7">
            <a:extLst>
              <a:ext uri="{FF2B5EF4-FFF2-40B4-BE49-F238E27FC236}">
                <a16:creationId xmlns:a16="http://schemas.microsoft.com/office/drawing/2014/main" id="{0D76B314-53C8-1547-B8A5-C1F84F8141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9F7784-FA06-2A43-BF25-6826030BF7BD}"/>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15579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68E8-739F-6E41-8CB1-8A93ED146B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D6EF19-A8DF-3946-8406-AF5DF078FF00}"/>
              </a:ext>
            </a:extLst>
          </p:cNvPr>
          <p:cNvSpPr>
            <a:spLocks noGrp="1"/>
          </p:cNvSpPr>
          <p:nvPr>
            <p:ph type="dt" sz="half" idx="10"/>
          </p:nvPr>
        </p:nvSpPr>
        <p:spPr/>
        <p:txBody>
          <a:bodyPr/>
          <a:lstStyle/>
          <a:p>
            <a:fld id="{587600F5-199C-7440-82DF-49BD86033751}" type="datetimeFigureOut">
              <a:rPr lang="en-US" smtClean="0"/>
              <a:t>2/5/22</a:t>
            </a:fld>
            <a:endParaRPr lang="en-US"/>
          </a:p>
        </p:txBody>
      </p:sp>
      <p:sp>
        <p:nvSpPr>
          <p:cNvPr id="4" name="Footer Placeholder 3">
            <a:extLst>
              <a:ext uri="{FF2B5EF4-FFF2-40B4-BE49-F238E27FC236}">
                <a16:creationId xmlns:a16="http://schemas.microsoft.com/office/drawing/2014/main" id="{5E64954E-7F41-DB44-BDB5-809BA6D1A7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FCE67B-CAE5-A645-810A-7BFC1AD1EE1F}"/>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958458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889AB-9E01-2741-9EC8-E64D0DF695DA}"/>
              </a:ext>
            </a:extLst>
          </p:cNvPr>
          <p:cNvSpPr>
            <a:spLocks noGrp="1"/>
          </p:cNvSpPr>
          <p:nvPr>
            <p:ph type="dt" sz="half" idx="10"/>
          </p:nvPr>
        </p:nvSpPr>
        <p:spPr/>
        <p:txBody>
          <a:bodyPr/>
          <a:lstStyle/>
          <a:p>
            <a:fld id="{587600F5-199C-7440-82DF-49BD86033751}" type="datetimeFigureOut">
              <a:rPr lang="en-US" smtClean="0"/>
              <a:t>2/5/22</a:t>
            </a:fld>
            <a:endParaRPr lang="en-US"/>
          </a:p>
        </p:txBody>
      </p:sp>
      <p:sp>
        <p:nvSpPr>
          <p:cNvPr id="3" name="Footer Placeholder 2">
            <a:extLst>
              <a:ext uri="{FF2B5EF4-FFF2-40B4-BE49-F238E27FC236}">
                <a16:creationId xmlns:a16="http://schemas.microsoft.com/office/drawing/2014/main" id="{2BB573B2-EE38-C747-957C-647CBE761C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9FE609-9FAD-9D4C-B38E-C7002AF599DE}"/>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28177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9CB5-1E73-3040-B49C-972697294A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7334B7-906A-384A-99A7-36AF59127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63A03-1BB8-904B-830C-3F52E3B0E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F2C40-00C5-2E40-9EF4-C48E8BC3333D}"/>
              </a:ext>
            </a:extLst>
          </p:cNvPr>
          <p:cNvSpPr>
            <a:spLocks noGrp="1"/>
          </p:cNvSpPr>
          <p:nvPr>
            <p:ph type="dt" sz="half" idx="10"/>
          </p:nvPr>
        </p:nvSpPr>
        <p:spPr/>
        <p:txBody>
          <a:bodyPr/>
          <a:lstStyle/>
          <a:p>
            <a:fld id="{587600F5-199C-7440-82DF-49BD86033751}" type="datetimeFigureOut">
              <a:rPr lang="en-US" smtClean="0"/>
              <a:t>2/5/22</a:t>
            </a:fld>
            <a:endParaRPr lang="en-US"/>
          </a:p>
        </p:txBody>
      </p:sp>
      <p:sp>
        <p:nvSpPr>
          <p:cNvPr id="6" name="Footer Placeholder 5">
            <a:extLst>
              <a:ext uri="{FF2B5EF4-FFF2-40B4-BE49-F238E27FC236}">
                <a16:creationId xmlns:a16="http://schemas.microsoft.com/office/drawing/2014/main" id="{A6F3BD48-4F3A-C74B-94C5-E12356FB71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EB4644-343A-C247-A1C5-5B872A25A126}"/>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05512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E9DE-CE6E-C947-838C-A8F870B90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F0960C-0219-6E40-9E27-0EB539279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84F7AE-FF0E-ED48-9F14-FB4C75223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F1EFAB-F79D-194D-AB2A-B6248EA8FC63}"/>
              </a:ext>
            </a:extLst>
          </p:cNvPr>
          <p:cNvSpPr>
            <a:spLocks noGrp="1"/>
          </p:cNvSpPr>
          <p:nvPr>
            <p:ph type="dt" sz="half" idx="10"/>
          </p:nvPr>
        </p:nvSpPr>
        <p:spPr/>
        <p:txBody>
          <a:bodyPr/>
          <a:lstStyle/>
          <a:p>
            <a:fld id="{587600F5-199C-7440-82DF-49BD86033751}" type="datetimeFigureOut">
              <a:rPr lang="en-US" smtClean="0"/>
              <a:t>2/5/22</a:t>
            </a:fld>
            <a:endParaRPr lang="en-US"/>
          </a:p>
        </p:txBody>
      </p:sp>
      <p:sp>
        <p:nvSpPr>
          <p:cNvPr id="6" name="Footer Placeholder 5">
            <a:extLst>
              <a:ext uri="{FF2B5EF4-FFF2-40B4-BE49-F238E27FC236}">
                <a16:creationId xmlns:a16="http://schemas.microsoft.com/office/drawing/2014/main" id="{11781DF5-E77E-3F47-9F6C-9069ED201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3FBCA-18B1-C64F-8103-B6180DA84573}"/>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80798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7EBCB7-B0FD-724C-83DF-CF59E5001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93DC2-08FA-6443-B18C-5BFE7550D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BD51A-1CB7-E74C-8E08-FFB22224D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600F5-199C-7440-82DF-49BD86033751}" type="datetimeFigureOut">
              <a:rPr lang="en-US" smtClean="0"/>
              <a:t>2/5/22</a:t>
            </a:fld>
            <a:endParaRPr lang="en-US"/>
          </a:p>
        </p:txBody>
      </p:sp>
      <p:sp>
        <p:nvSpPr>
          <p:cNvPr id="5" name="Footer Placeholder 4">
            <a:extLst>
              <a:ext uri="{FF2B5EF4-FFF2-40B4-BE49-F238E27FC236}">
                <a16:creationId xmlns:a16="http://schemas.microsoft.com/office/drawing/2014/main" id="{4E1EA122-4EBB-6D42-B890-26711A6F3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083E83-B569-3F4C-A3AA-9B922BF96E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E93FF-18B3-3D48-BF07-E6FCB4F455CF}" type="slidenum">
              <a:rPr lang="en-US" smtClean="0"/>
              <a:t>‹#›</a:t>
            </a:fld>
            <a:endParaRPr lang="en-US"/>
          </a:p>
        </p:txBody>
      </p:sp>
    </p:spTree>
    <p:extLst>
      <p:ext uri="{BB962C8B-B14F-4D97-AF65-F5344CB8AC3E}">
        <p14:creationId xmlns:p14="http://schemas.microsoft.com/office/powerpoint/2010/main" val="1142572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0E2B-22FA-B144-B418-9C8B126E9406}"/>
              </a:ext>
            </a:extLst>
          </p:cNvPr>
          <p:cNvSpPr>
            <a:spLocks noGrp="1"/>
          </p:cNvSpPr>
          <p:nvPr>
            <p:ph type="ctrTitle"/>
          </p:nvPr>
        </p:nvSpPr>
        <p:spPr/>
        <p:txBody>
          <a:bodyPr>
            <a:normAutofit/>
          </a:bodyPr>
          <a:lstStyle/>
          <a:p>
            <a:r>
              <a:rPr lang="en-US" sz="8000" b="1" dirty="0"/>
              <a:t>Edexcel IGCSE History</a:t>
            </a:r>
            <a:br>
              <a:rPr lang="en-US" sz="8000" b="1" dirty="0"/>
            </a:br>
            <a:r>
              <a:rPr lang="en-US" sz="8000" b="1" dirty="0"/>
              <a:t>P2: Breadth Study A1</a:t>
            </a:r>
          </a:p>
        </p:txBody>
      </p:sp>
      <p:sp>
        <p:nvSpPr>
          <p:cNvPr id="3" name="Subtitle 2">
            <a:extLst>
              <a:ext uri="{FF2B5EF4-FFF2-40B4-BE49-F238E27FC236}">
                <a16:creationId xmlns:a16="http://schemas.microsoft.com/office/drawing/2014/main" id="{131ED3F2-BBC7-9F40-B942-F2CBD4778B09}"/>
              </a:ext>
            </a:extLst>
          </p:cNvPr>
          <p:cNvSpPr>
            <a:spLocks noGrp="1"/>
          </p:cNvSpPr>
          <p:nvPr>
            <p:ph type="subTitle" idx="1"/>
          </p:nvPr>
        </p:nvSpPr>
        <p:spPr>
          <a:xfrm>
            <a:off x="960120" y="3602038"/>
            <a:ext cx="10241280" cy="1655762"/>
          </a:xfrm>
        </p:spPr>
        <p:txBody>
          <a:bodyPr>
            <a:noAutofit/>
          </a:bodyPr>
          <a:lstStyle/>
          <a:p>
            <a:r>
              <a:rPr lang="en-US" sz="6000" dirty="0">
                <a:solidFill>
                  <a:srgbClr val="FF0000"/>
                </a:solidFill>
              </a:rPr>
              <a:t>The Origins &amp; Course of WW1, </a:t>
            </a:r>
          </a:p>
          <a:p>
            <a:r>
              <a:rPr lang="en-US" sz="6000" dirty="0">
                <a:solidFill>
                  <a:srgbClr val="FF0000"/>
                </a:solidFill>
              </a:rPr>
              <a:t>1905-1918</a:t>
            </a:r>
          </a:p>
        </p:txBody>
      </p:sp>
    </p:spTree>
    <p:extLst>
      <p:ext uri="{BB962C8B-B14F-4D97-AF65-F5344CB8AC3E}">
        <p14:creationId xmlns:p14="http://schemas.microsoft.com/office/powerpoint/2010/main" val="2949502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(b) </a:t>
            </a:r>
            <a:r>
              <a:rPr lang="en-US" b="1" u="sng" dirty="0">
                <a:solidFill>
                  <a:srgbClr val="00B050"/>
                </a:solidFill>
              </a:rPr>
              <a:t>Crisis in the Balkans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20089" y="1344296"/>
            <a:ext cx="5875911" cy="5359596"/>
          </a:xfrm>
        </p:spPr>
        <p:txBody>
          <a:bodyPr>
            <a:noAutofit/>
          </a:bodyPr>
          <a:lstStyle/>
          <a:p>
            <a:pPr marL="0" indent="0">
              <a:buNone/>
            </a:pPr>
            <a:r>
              <a:rPr lang="en-US" b="1" u="sng" dirty="0">
                <a:solidFill>
                  <a:srgbClr val="FF0000"/>
                </a:solidFill>
              </a:rPr>
              <a:t>Results of the Balkan Wars, 1912-13</a:t>
            </a:r>
          </a:p>
          <a:p>
            <a:r>
              <a:rPr lang="en-US" b="1" dirty="0">
                <a:solidFill>
                  <a:srgbClr val="0070C0"/>
                </a:solidFill>
              </a:rPr>
              <a:t>Serbia doubled in size + grew more aggressive</a:t>
            </a:r>
          </a:p>
          <a:p>
            <a:r>
              <a:rPr lang="en-US" b="1" dirty="0">
                <a:solidFill>
                  <a:srgbClr val="0070C0"/>
                </a:solidFill>
              </a:rPr>
              <a:t>Serbs in Bosnia-Herzegovina wanted to join Serbia</a:t>
            </a:r>
          </a:p>
          <a:p>
            <a:r>
              <a:rPr lang="en-US" b="1" dirty="0">
                <a:solidFill>
                  <a:srgbClr val="0070C0"/>
                </a:solidFill>
              </a:rPr>
              <a:t>Austria-Hungary feared a revolt in its Empire</a:t>
            </a:r>
          </a:p>
          <a:p>
            <a:r>
              <a:rPr lang="en-US" b="1" dirty="0">
                <a:solidFill>
                  <a:srgbClr val="0070C0"/>
                </a:solidFill>
              </a:rPr>
              <a:t>Austria-Hungary was determined to control Serbia</a:t>
            </a:r>
          </a:p>
          <a:p>
            <a:r>
              <a:rPr lang="en-US" b="1" dirty="0">
                <a:solidFill>
                  <a:srgbClr val="0070C0"/>
                </a:solidFill>
              </a:rPr>
              <a:t>Bulgaria was determined to take revenge on Serbia</a:t>
            </a:r>
          </a:p>
        </p:txBody>
      </p:sp>
      <p:pic>
        <p:nvPicPr>
          <p:cNvPr id="4" name="Picture 3">
            <a:extLst>
              <a:ext uri="{FF2B5EF4-FFF2-40B4-BE49-F238E27FC236}">
                <a16:creationId xmlns:a16="http://schemas.microsoft.com/office/drawing/2014/main" id="{01E7EEBF-6709-5A41-A22D-2CE5CA1E399F}"/>
              </a:ext>
            </a:extLst>
          </p:cNvPr>
          <p:cNvPicPr>
            <a:picLocks noChangeAspect="1"/>
          </p:cNvPicPr>
          <p:nvPr/>
        </p:nvPicPr>
        <p:blipFill>
          <a:blip r:embed="rId2"/>
          <a:stretch>
            <a:fillRect/>
          </a:stretch>
        </p:blipFill>
        <p:spPr>
          <a:xfrm>
            <a:off x="6096000" y="48194"/>
            <a:ext cx="6096000" cy="6809806"/>
          </a:xfrm>
          <a:prstGeom prst="rect">
            <a:avLst/>
          </a:prstGeom>
        </p:spPr>
      </p:pic>
    </p:spTree>
    <p:extLst>
      <p:ext uri="{BB962C8B-B14F-4D97-AF65-F5344CB8AC3E}">
        <p14:creationId xmlns:p14="http://schemas.microsoft.com/office/powerpoint/2010/main" val="2949406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(b) </a:t>
            </a:r>
            <a:r>
              <a:rPr lang="en-US" b="1" u="sng" dirty="0">
                <a:solidFill>
                  <a:srgbClr val="00B050"/>
                </a:solidFill>
              </a:rPr>
              <a:t>Crisis in the Balkans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5082639" y="1417633"/>
            <a:ext cx="6989695" cy="5359596"/>
          </a:xfrm>
        </p:spPr>
        <p:txBody>
          <a:bodyPr>
            <a:noAutofit/>
          </a:bodyPr>
          <a:lstStyle/>
          <a:p>
            <a:pPr marL="0" indent="0">
              <a:buNone/>
            </a:pPr>
            <a:r>
              <a:rPr lang="en-US" b="1" u="sng" dirty="0">
                <a:solidFill>
                  <a:srgbClr val="FF0000"/>
                </a:solidFill>
              </a:rPr>
              <a:t>Balkan Nationalism</a:t>
            </a:r>
          </a:p>
          <a:p>
            <a:pPr marL="0" indent="0">
              <a:buNone/>
            </a:pPr>
            <a:r>
              <a:rPr lang="en-US" dirty="0"/>
              <a:t>The Bosnian Crisis strengthened the growth of nationalism in the Balkans. It had been shared Slav identity that brought the Balkan League together. It was nationalism that made King Ferdinand demand more for Bulgaria after the 1</a:t>
            </a:r>
            <a:r>
              <a:rPr lang="en-US" baseline="30000" dirty="0"/>
              <a:t>st</a:t>
            </a:r>
            <a:r>
              <a:rPr lang="en-US" dirty="0"/>
              <a:t> war, leading to the 2</a:t>
            </a:r>
            <a:r>
              <a:rPr lang="en-US" baseline="30000" dirty="0"/>
              <a:t>nd</a:t>
            </a:r>
            <a:r>
              <a:rPr lang="en-US" dirty="0"/>
              <a:t>. </a:t>
            </a:r>
          </a:p>
          <a:p>
            <a:pPr marL="0" indent="0">
              <a:buNone/>
            </a:pPr>
            <a:r>
              <a:rPr lang="en-US" b="1" u="sng" dirty="0">
                <a:solidFill>
                  <a:srgbClr val="0070C0"/>
                </a:solidFill>
              </a:rPr>
              <a:t>The Black Hand</a:t>
            </a:r>
          </a:p>
          <a:p>
            <a:pPr marL="0" indent="0">
              <a:buNone/>
            </a:pPr>
            <a:r>
              <a:rPr lang="en-US" dirty="0"/>
              <a:t>On 22 May 1911, ten Serbian officers met in Belgrade to form “Unity or Death” – also known as the “Black Hand” after their symbol. Their leader was </a:t>
            </a:r>
            <a:r>
              <a:rPr lang="en-US" b="1" dirty="0"/>
              <a:t>Col. </a:t>
            </a:r>
            <a:r>
              <a:rPr lang="en-US" b="1" dirty="0" err="1"/>
              <a:t>Dragutin</a:t>
            </a:r>
            <a:r>
              <a:rPr lang="en-US" b="1" dirty="0"/>
              <a:t> </a:t>
            </a:r>
            <a:r>
              <a:rPr lang="en-US" b="1" dirty="0" err="1"/>
              <a:t>Dimitrievic</a:t>
            </a:r>
            <a:r>
              <a:rPr lang="en-US" dirty="0"/>
              <a:t>, known as </a:t>
            </a:r>
            <a:r>
              <a:rPr lang="en-US" b="1" dirty="0" err="1"/>
              <a:t>Apis</a:t>
            </a:r>
            <a:r>
              <a:rPr lang="en-US" b="1" dirty="0"/>
              <a:t>; </a:t>
            </a:r>
            <a:r>
              <a:rPr lang="en-US" dirty="0"/>
              <a:t>they soon had 2,500 members. </a:t>
            </a:r>
          </a:p>
        </p:txBody>
      </p:sp>
      <p:pic>
        <p:nvPicPr>
          <p:cNvPr id="6" name="Picture 5">
            <a:extLst>
              <a:ext uri="{FF2B5EF4-FFF2-40B4-BE49-F238E27FC236}">
                <a16:creationId xmlns:a16="http://schemas.microsoft.com/office/drawing/2014/main" id="{E6690E52-8F21-8948-8D18-3ADBC660BCF1}"/>
              </a:ext>
            </a:extLst>
          </p:cNvPr>
          <p:cNvPicPr>
            <a:picLocks noChangeAspect="1"/>
          </p:cNvPicPr>
          <p:nvPr/>
        </p:nvPicPr>
        <p:blipFill rotWithShape="1">
          <a:blip r:embed="rId2"/>
          <a:srcRect l="6416" r="5603"/>
          <a:stretch/>
        </p:blipFill>
        <p:spPr>
          <a:xfrm>
            <a:off x="119668" y="1417632"/>
            <a:ext cx="4856094" cy="5320103"/>
          </a:xfrm>
          <a:prstGeom prst="rect">
            <a:avLst/>
          </a:prstGeom>
        </p:spPr>
      </p:pic>
    </p:spTree>
    <p:extLst>
      <p:ext uri="{BB962C8B-B14F-4D97-AF65-F5344CB8AC3E}">
        <p14:creationId xmlns:p14="http://schemas.microsoft.com/office/powerpoint/2010/main" val="3062204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(b) </a:t>
            </a:r>
            <a:r>
              <a:rPr lang="en-US" b="1" u="sng" dirty="0">
                <a:solidFill>
                  <a:srgbClr val="00B050"/>
                </a:solidFill>
              </a:rPr>
              <a:t>Crisis in the Balkans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20089" y="1344296"/>
            <a:ext cx="5990706" cy="5359596"/>
          </a:xfrm>
        </p:spPr>
        <p:txBody>
          <a:bodyPr>
            <a:noAutofit/>
          </a:bodyPr>
          <a:lstStyle/>
          <a:p>
            <a:pPr marL="0" indent="0">
              <a:buNone/>
            </a:pPr>
            <a:r>
              <a:rPr lang="en-US" b="1" u="sng" dirty="0">
                <a:solidFill>
                  <a:srgbClr val="FF0000"/>
                </a:solidFill>
              </a:rPr>
              <a:t>Aims of the ‘Black Hand’</a:t>
            </a:r>
          </a:p>
          <a:p>
            <a:r>
              <a:rPr lang="en-US" b="1" dirty="0">
                <a:solidFill>
                  <a:srgbClr val="0070C0"/>
                </a:solidFill>
              </a:rPr>
              <a:t>Unite all Serbs in Bosnia under Serbian rule.</a:t>
            </a:r>
          </a:p>
          <a:p>
            <a:r>
              <a:rPr lang="en-US" b="1" dirty="0">
                <a:solidFill>
                  <a:srgbClr val="0070C0"/>
                </a:solidFill>
              </a:rPr>
              <a:t>Propaganda campaigns to inspire Revolutionary Units.</a:t>
            </a:r>
          </a:p>
          <a:p>
            <a:r>
              <a:rPr lang="en-US" b="1" dirty="0">
                <a:solidFill>
                  <a:srgbClr val="0070C0"/>
                </a:solidFill>
              </a:rPr>
              <a:t>Establish a network of terrorists to cross from Serbia into Bosnia.</a:t>
            </a:r>
          </a:p>
          <a:p>
            <a:r>
              <a:rPr lang="en-US" b="1" dirty="0">
                <a:solidFill>
                  <a:srgbClr val="0070C0"/>
                </a:solidFill>
              </a:rPr>
              <a:t>In Bosnia, plant bombs, cut telegraph wires &amp; carry out assassinations.</a:t>
            </a:r>
          </a:p>
          <a:p>
            <a:pPr marL="0" indent="0">
              <a:buNone/>
            </a:pPr>
            <a:r>
              <a:rPr lang="en-US" dirty="0"/>
              <a:t>In 1914, the Balkans was a seething mix of hatred, resentment, suspicion and aggression. A powder-keg …… a spark?</a:t>
            </a:r>
          </a:p>
          <a:p>
            <a:endParaRPr lang="en-US" b="1" dirty="0">
              <a:solidFill>
                <a:srgbClr val="0070C0"/>
              </a:solidFill>
            </a:endParaRPr>
          </a:p>
        </p:txBody>
      </p:sp>
      <p:pic>
        <p:nvPicPr>
          <p:cNvPr id="7" name="Picture 6">
            <a:extLst>
              <a:ext uri="{FF2B5EF4-FFF2-40B4-BE49-F238E27FC236}">
                <a16:creationId xmlns:a16="http://schemas.microsoft.com/office/drawing/2014/main" id="{BC2868F8-E43A-4845-BF47-E4A741BD0F51}"/>
              </a:ext>
            </a:extLst>
          </p:cNvPr>
          <p:cNvPicPr>
            <a:picLocks noChangeAspect="1"/>
          </p:cNvPicPr>
          <p:nvPr/>
        </p:nvPicPr>
        <p:blipFill>
          <a:blip r:embed="rId2"/>
          <a:stretch>
            <a:fillRect/>
          </a:stretch>
        </p:blipFill>
        <p:spPr>
          <a:xfrm>
            <a:off x="6311217" y="1344296"/>
            <a:ext cx="5660694" cy="5249624"/>
          </a:xfrm>
          <a:prstGeom prst="rect">
            <a:avLst/>
          </a:prstGeom>
        </p:spPr>
      </p:pic>
    </p:spTree>
    <p:extLst>
      <p:ext uri="{BB962C8B-B14F-4D97-AF65-F5344CB8AC3E}">
        <p14:creationId xmlns:p14="http://schemas.microsoft.com/office/powerpoint/2010/main" val="4104903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p:txBody>
          <a:bodyPr>
            <a:noAutofit/>
          </a:bodyPr>
          <a:lstStyle/>
          <a:p>
            <a:pPr algn="ctr"/>
            <a:r>
              <a:rPr lang="en-US" sz="9600" b="1" u="sng" dirty="0"/>
              <a:t>Exam-Style Question</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483476" y="1825625"/>
            <a:ext cx="11288110" cy="4777194"/>
          </a:xfrm>
        </p:spPr>
        <p:txBody>
          <a:bodyPr>
            <a:normAutofit lnSpcReduction="10000"/>
          </a:bodyPr>
          <a:lstStyle/>
          <a:p>
            <a:pPr marL="0" indent="0" algn="ctr">
              <a:buNone/>
            </a:pPr>
            <a:r>
              <a:rPr lang="en-US" sz="7200" dirty="0"/>
              <a:t>Describe </a:t>
            </a:r>
            <a:r>
              <a:rPr lang="en-US" sz="7200" b="1" dirty="0"/>
              <a:t>two</a:t>
            </a:r>
            <a:r>
              <a:rPr lang="en-US" sz="7200" dirty="0"/>
              <a:t> features </a:t>
            </a:r>
          </a:p>
          <a:p>
            <a:pPr marL="0" indent="0" algn="ctr">
              <a:buNone/>
            </a:pPr>
            <a:r>
              <a:rPr lang="en-US" sz="7200" dirty="0"/>
              <a:t>of the Balkan Wars </a:t>
            </a:r>
          </a:p>
          <a:p>
            <a:pPr marL="0" indent="0" algn="ctr">
              <a:buNone/>
            </a:pPr>
            <a:r>
              <a:rPr lang="en-US" sz="7200" dirty="0"/>
              <a:t>(1912-13). </a:t>
            </a:r>
            <a:r>
              <a:rPr lang="en-US" sz="7200" b="1" dirty="0">
                <a:solidFill>
                  <a:srgbClr val="FF0000"/>
                </a:solidFill>
              </a:rPr>
              <a:t>(6 marks)</a:t>
            </a:r>
          </a:p>
          <a:p>
            <a:pPr marL="0" indent="0" algn="ctr">
              <a:buNone/>
            </a:pPr>
            <a:endParaRPr lang="en-US" sz="2000" b="1" dirty="0">
              <a:solidFill>
                <a:srgbClr val="FF0000"/>
              </a:solidFill>
            </a:endParaRPr>
          </a:p>
          <a:p>
            <a:pPr marL="0" indent="0" algn="ctr">
              <a:buNone/>
            </a:pPr>
            <a:r>
              <a:rPr lang="en-US" sz="4800" b="1" dirty="0">
                <a:solidFill>
                  <a:srgbClr val="0070C0"/>
                </a:solidFill>
              </a:rPr>
              <a:t>Hint – Identify two clear features,                 don’t just say what they were – support!</a:t>
            </a:r>
          </a:p>
        </p:txBody>
      </p:sp>
    </p:spTree>
    <p:extLst>
      <p:ext uri="{BB962C8B-B14F-4D97-AF65-F5344CB8AC3E}">
        <p14:creationId xmlns:p14="http://schemas.microsoft.com/office/powerpoint/2010/main" val="3131517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90EDAC-F788-FE43-830C-012BB90C06C2}"/>
              </a:ext>
            </a:extLst>
          </p:cNvPr>
          <p:cNvPicPr>
            <a:picLocks noChangeAspect="1"/>
          </p:cNvPicPr>
          <p:nvPr/>
        </p:nvPicPr>
        <p:blipFill>
          <a:blip r:embed="rId2"/>
          <a:stretch>
            <a:fillRect/>
          </a:stretch>
        </p:blipFill>
        <p:spPr>
          <a:xfrm>
            <a:off x="7470038" y="112416"/>
            <a:ext cx="4438184" cy="2485383"/>
          </a:xfrm>
          <a:prstGeom prst="rect">
            <a:avLst/>
          </a:prstGeom>
        </p:spPr>
      </p:pic>
      <p:pic>
        <p:nvPicPr>
          <p:cNvPr id="5" name="Picture 4">
            <a:extLst>
              <a:ext uri="{FF2B5EF4-FFF2-40B4-BE49-F238E27FC236}">
                <a16:creationId xmlns:a16="http://schemas.microsoft.com/office/drawing/2014/main" id="{796F500A-2C16-2E44-A236-8AAF09D04595}"/>
              </a:ext>
            </a:extLst>
          </p:cNvPr>
          <p:cNvPicPr>
            <a:picLocks noChangeAspect="1"/>
          </p:cNvPicPr>
          <p:nvPr/>
        </p:nvPicPr>
        <p:blipFill>
          <a:blip r:embed="rId3"/>
          <a:stretch>
            <a:fillRect/>
          </a:stretch>
        </p:blipFill>
        <p:spPr>
          <a:xfrm>
            <a:off x="283778" y="112416"/>
            <a:ext cx="5078087" cy="3008630"/>
          </a:xfrm>
          <a:prstGeom prst="rect">
            <a:avLst/>
          </a:prstGeom>
        </p:spPr>
      </p:pic>
      <p:pic>
        <p:nvPicPr>
          <p:cNvPr id="8" name="Picture 7">
            <a:extLst>
              <a:ext uri="{FF2B5EF4-FFF2-40B4-BE49-F238E27FC236}">
                <a16:creationId xmlns:a16="http://schemas.microsoft.com/office/drawing/2014/main" id="{8FD191EC-C58A-134D-B81A-D1FCE6C8181B}"/>
              </a:ext>
            </a:extLst>
          </p:cNvPr>
          <p:cNvPicPr>
            <a:picLocks noChangeAspect="1"/>
          </p:cNvPicPr>
          <p:nvPr/>
        </p:nvPicPr>
        <p:blipFill rotWithShape="1">
          <a:blip r:embed="rId4"/>
          <a:srcRect l="6617" t="2641" r="4198" b="4076"/>
          <a:stretch/>
        </p:blipFill>
        <p:spPr>
          <a:xfrm>
            <a:off x="158705" y="3121046"/>
            <a:ext cx="5203160" cy="3468941"/>
          </a:xfrm>
          <a:prstGeom prst="rect">
            <a:avLst/>
          </a:prstGeom>
        </p:spPr>
      </p:pic>
      <p:pic>
        <p:nvPicPr>
          <p:cNvPr id="15" name="Picture 14">
            <a:extLst>
              <a:ext uri="{FF2B5EF4-FFF2-40B4-BE49-F238E27FC236}">
                <a16:creationId xmlns:a16="http://schemas.microsoft.com/office/drawing/2014/main" id="{01A15C6C-4C75-A844-B3C5-065C45C0B302}"/>
              </a:ext>
            </a:extLst>
          </p:cNvPr>
          <p:cNvPicPr>
            <a:picLocks noChangeAspect="1"/>
          </p:cNvPicPr>
          <p:nvPr/>
        </p:nvPicPr>
        <p:blipFill rotWithShape="1">
          <a:blip r:embed="rId5"/>
          <a:srcRect l="20659" r="12006" b="38265"/>
          <a:stretch/>
        </p:blipFill>
        <p:spPr>
          <a:xfrm>
            <a:off x="5444358" y="112416"/>
            <a:ext cx="1881353" cy="2485383"/>
          </a:xfrm>
          <a:prstGeom prst="rect">
            <a:avLst/>
          </a:prstGeom>
        </p:spPr>
      </p:pic>
      <p:pic>
        <p:nvPicPr>
          <p:cNvPr id="16" name="Picture 15">
            <a:extLst>
              <a:ext uri="{FF2B5EF4-FFF2-40B4-BE49-F238E27FC236}">
                <a16:creationId xmlns:a16="http://schemas.microsoft.com/office/drawing/2014/main" id="{44EA7469-0CBC-1B44-8043-58D44EC5D7FD}"/>
              </a:ext>
            </a:extLst>
          </p:cNvPr>
          <p:cNvPicPr>
            <a:picLocks noChangeAspect="1"/>
          </p:cNvPicPr>
          <p:nvPr/>
        </p:nvPicPr>
        <p:blipFill>
          <a:blip r:embed="rId6"/>
          <a:stretch>
            <a:fillRect/>
          </a:stretch>
        </p:blipFill>
        <p:spPr>
          <a:xfrm>
            <a:off x="5444358" y="2762663"/>
            <a:ext cx="2541288" cy="3755038"/>
          </a:xfrm>
          <a:prstGeom prst="rect">
            <a:avLst/>
          </a:prstGeom>
        </p:spPr>
      </p:pic>
      <p:pic>
        <p:nvPicPr>
          <p:cNvPr id="17" name="Picture 16">
            <a:extLst>
              <a:ext uri="{FF2B5EF4-FFF2-40B4-BE49-F238E27FC236}">
                <a16:creationId xmlns:a16="http://schemas.microsoft.com/office/drawing/2014/main" id="{6ABCC352-A8E5-8749-B8DD-3217E9653AB6}"/>
              </a:ext>
            </a:extLst>
          </p:cNvPr>
          <p:cNvPicPr>
            <a:picLocks noChangeAspect="1"/>
          </p:cNvPicPr>
          <p:nvPr/>
        </p:nvPicPr>
        <p:blipFill rotWithShape="1">
          <a:blip r:embed="rId7"/>
          <a:srcRect l="3733" t="4784" r="8295" b="8147"/>
          <a:stretch/>
        </p:blipFill>
        <p:spPr>
          <a:xfrm>
            <a:off x="8068139" y="2762663"/>
            <a:ext cx="3840083" cy="3755038"/>
          </a:xfrm>
          <a:prstGeom prst="rect">
            <a:avLst/>
          </a:prstGeom>
        </p:spPr>
      </p:pic>
    </p:spTree>
    <p:extLst>
      <p:ext uri="{BB962C8B-B14F-4D97-AF65-F5344CB8AC3E}">
        <p14:creationId xmlns:p14="http://schemas.microsoft.com/office/powerpoint/2010/main" val="3064704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0E2B-22FA-B144-B418-9C8B126E9406}"/>
              </a:ext>
            </a:extLst>
          </p:cNvPr>
          <p:cNvSpPr>
            <a:spLocks noGrp="1"/>
          </p:cNvSpPr>
          <p:nvPr>
            <p:ph type="ctrTitle"/>
          </p:nvPr>
        </p:nvSpPr>
        <p:spPr>
          <a:xfrm>
            <a:off x="1524000" y="532525"/>
            <a:ext cx="9144000" cy="2387600"/>
          </a:xfrm>
        </p:spPr>
        <p:txBody>
          <a:bodyPr>
            <a:normAutofit/>
          </a:bodyPr>
          <a:lstStyle/>
          <a:p>
            <a:r>
              <a:rPr lang="en-US" sz="8000" b="1" dirty="0"/>
              <a:t>Edexcel IGCSE History</a:t>
            </a:r>
            <a:br>
              <a:rPr lang="en-US" sz="8000" b="1" dirty="0"/>
            </a:br>
            <a:r>
              <a:rPr lang="en-US" sz="8000" b="1" dirty="0"/>
              <a:t>P2: Breadth Study A1</a:t>
            </a:r>
          </a:p>
        </p:txBody>
      </p:sp>
      <p:sp>
        <p:nvSpPr>
          <p:cNvPr id="3" name="Subtitle 2">
            <a:extLst>
              <a:ext uri="{FF2B5EF4-FFF2-40B4-BE49-F238E27FC236}">
                <a16:creationId xmlns:a16="http://schemas.microsoft.com/office/drawing/2014/main" id="{131ED3F2-BBC7-9F40-B942-F2CBD4778B09}"/>
              </a:ext>
            </a:extLst>
          </p:cNvPr>
          <p:cNvSpPr>
            <a:spLocks noGrp="1"/>
          </p:cNvSpPr>
          <p:nvPr>
            <p:ph type="subTitle" idx="1"/>
          </p:nvPr>
        </p:nvSpPr>
        <p:spPr>
          <a:xfrm>
            <a:off x="966951" y="3150093"/>
            <a:ext cx="10258097" cy="2977438"/>
          </a:xfrm>
        </p:spPr>
        <p:txBody>
          <a:bodyPr>
            <a:noAutofit/>
          </a:bodyPr>
          <a:lstStyle/>
          <a:p>
            <a:r>
              <a:rPr lang="en-US" sz="6000" dirty="0">
                <a:solidFill>
                  <a:srgbClr val="FF0000"/>
                </a:solidFill>
              </a:rPr>
              <a:t>The Origins &amp; Course of WW1, </a:t>
            </a:r>
          </a:p>
          <a:p>
            <a:r>
              <a:rPr lang="en-US" sz="6000" dirty="0">
                <a:solidFill>
                  <a:srgbClr val="FF0000"/>
                </a:solidFill>
              </a:rPr>
              <a:t>1905-1918</a:t>
            </a:r>
            <a:endParaRPr lang="en-US" sz="1000" dirty="0">
              <a:solidFill>
                <a:srgbClr val="FF0000"/>
              </a:solidFill>
            </a:endParaRPr>
          </a:p>
          <a:p>
            <a:r>
              <a:rPr lang="en-US" sz="4000" b="1" dirty="0">
                <a:solidFill>
                  <a:srgbClr val="0070C0"/>
                </a:solidFill>
              </a:rPr>
              <a:t>2.2 Crisis in the Balkans</a:t>
            </a:r>
          </a:p>
        </p:txBody>
      </p:sp>
    </p:spTree>
    <p:extLst>
      <p:ext uri="{BB962C8B-B14F-4D97-AF65-F5344CB8AC3E}">
        <p14:creationId xmlns:p14="http://schemas.microsoft.com/office/powerpoint/2010/main" val="3092689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(b) </a:t>
            </a:r>
            <a:r>
              <a:rPr lang="en-US" b="1" u="sng" dirty="0">
                <a:solidFill>
                  <a:srgbClr val="00B050"/>
                </a:solidFill>
              </a:rPr>
              <a:t>Crisis in the Balkans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03749" y="1344296"/>
            <a:ext cx="6113924" cy="5359596"/>
          </a:xfrm>
        </p:spPr>
        <p:txBody>
          <a:bodyPr>
            <a:noAutofit/>
          </a:bodyPr>
          <a:lstStyle/>
          <a:p>
            <a:pPr marL="0" indent="0">
              <a:buNone/>
            </a:pPr>
            <a:r>
              <a:rPr lang="en-US" b="1" dirty="0"/>
              <a:t>The Balkans had once been part of the mighty Ottoman Empire &amp; ruled over by the Turkish Sultan. </a:t>
            </a:r>
            <a:r>
              <a:rPr lang="en-US" dirty="0"/>
              <a:t>As the power of the Empire weakened, Turkey lost control of Slavs living in the Balkans. Rebellions erupted amid Slavs demanding independence. At the start of the 20</a:t>
            </a:r>
            <a:r>
              <a:rPr lang="en-US" baseline="30000" dirty="0"/>
              <a:t>th</a:t>
            </a:r>
            <a:r>
              <a:rPr lang="en-US" dirty="0"/>
              <a:t> Century, the Balkans was a very unstable part of Eastern Europe. </a:t>
            </a:r>
            <a:r>
              <a:rPr lang="en-US" b="1" dirty="0"/>
              <a:t>Great Powers that bordered the Balkans began to take an interest in events there and they hoped to take advantage of Turkey’s weakness to increase their own influence in the area.</a:t>
            </a:r>
          </a:p>
        </p:txBody>
      </p:sp>
      <p:pic>
        <p:nvPicPr>
          <p:cNvPr id="4" name="Picture 3">
            <a:extLst>
              <a:ext uri="{FF2B5EF4-FFF2-40B4-BE49-F238E27FC236}">
                <a16:creationId xmlns:a16="http://schemas.microsoft.com/office/drawing/2014/main" id="{6C93DCF9-0976-8E45-9C1A-93321DBD3E62}"/>
              </a:ext>
            </a:extLst>
          </p:cNvPr>
          <p:cNvPicPr>
            <a:picLocks noChangeAspect="1"/>
          </p:cNvPicPr>
          <p:nvPr/>
        </p:nvPicPr>
        <p:blipFill rotWithShape="1">
          <a:blip r:embed="rId2"/>
          <a:srcRect l="1441" t="2526" r="1382" b="2552"/>
          <a:stretch/>
        </p:blipFill>
        <p:spPr>
          <a:xfrm>
            <a:off x="6317672" y="1344296"/>
            <a:ext cx="5874327" cy="5359596"/>
          </a:xfrm>
          <a:prstGeom prst="rect">
            <a:avLst/>
          </a:prstGeom>
        </p:spPr>
      </p:pic>
    </p:spTree>
    <p:extLst>
      <p:ext uri="{BB962C8B-B14F-4D97-AF65-F5344CB8AC3E}">
        <p14:creationId xmlns:p14="http://schemas.microsoft.com/office/powerpoint/2010/main" val="336096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(b) </a:t>
            </a:r>
            <a:r>
              <a:rPr lang="en-US" b="1" u="sng" dirty="0">
                <a:solidFill>
                  <a:srgbClr val="00B050"/>
                </a:solidFill>
              </a:rPr>
              <a:t>Crisis in the Balkans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4247084" y="1411984"/>
            <a:ext cx="7723243" cy="5359596"/>
          </a:xfrm>
        </p:spPr>
        <p:txBody>
          <a:bodyPr>
            <a:noAutofit/>
          </a:bodyPr>
          <a:lstStyle/>
          <a:p>
            <a:pPr marL="0" indent="0">
              <a:buNone/>
            </a:pPr>
            <a:r>
              <a:rPr lang="en-US" dirty="0"/>
              <a:t>Politicians in 3 major powers in Europe were monitoring events in the Balkans:</a:t>
            </a:r>
          </a:p>
          <a:p>
            <a:r>
              <a:rPr lang="en-US" b="1" dirty="0">
                <a:solidFill>
                  <a:srgbClr val="FF0000"/>
                </a:solidFill>
              </a:rPr>
              <a:t>AUSTRIA-HUNGARY</a:t>
            </a:r>
            <a:r>
              <a:rPr lang="en-US" dirty="0"/>
              <a:t> was an empire made up of multiple nationalities + were already struggling to keep them united under the Emperor. They did not want Serbs under their control joining Serbia after seeing Slavs gain independence from Turkey. More land with a coastline on the Adriatic Seas would also help them expand their empire.</a:t>
            </a:r>
          </a:p>
          <a:p>
            <a:r>
              <a:rPr lang="en-US" b="1" dirty="0">
                <a:solidFill>
                  <a:srgbClr val="FF0000"/>
                </a:solidFill>
              </a:rPr>
              <a:t>RUSSIA</a:t>
            </a:r>
            <a:r>
              <a:rPr lang="en-US" dirty="0"/>
              <a:t> were the self-appointed protectors of the Serbs. Fellow Slavs, they shared language, culture + customs. Control over the Dardanelles would guarantee their Black Sea fleet access to the Med.</a:t>
            </a:r>
          </a:p>
        </p:txBody>
      </p:sp>
      <p:pic>
        <p:nvPicPr>
          <p:cNvPr id="7" name="Picture 6">
            <a:extLst>
              <a:ext uri="{FF2B5EF4-FFF2-40B4-BE49-F238E27FC236}">
                <a16:creationId xmlns:a16="http://schemas.microsoft.com/office/drawing/2014/main" id="{FDE017AA-E2F0-B648-94A1-97F2A1787DC5}"/>
              </a:ext>
            </a:extLst>
          </p:cNvPr>
          <p:cNvPicPr>
            <a:picLocks noChangeAspect="1"/>
          </p:cNvPicPr>
          <p:nvPr/>
        </p:nvPicPr>
        <p:blipFill>
          <a:blip r:embed="rId2"/>
          <a:stretch>
            <a:fillRect/>
          </a:stretch>
        </p:blipFill>
        <p:spPr>
          <a:xfrm>
            <a:off x="221673" y="1411985"/>
            <a:ext cx="3923405" cy="5291908"/>
          </a:xfrm>
          <a:prstGeom prst="rect">
            <a:avLst/>
          </a:prstGeom>
        </p:spPr>
      </p:pic>
    </p:spTree>
    <p:extLst>
      <p:ext uri="{BB962C8B-B14F-4D97-AF65-F5344CB8AC3E}">
        <p14:creationId xmlns:p14="http://schemas.microsoft.com/office/powerpoint/2010/main" val="289811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(b) </a:t>
            </a:r>
            <a:r>
              <a:rPr lang="en-US" b="1" u="sng" dirty="0">
                <a:solidFill>
                  <a:srgbClr val="00B050"/>
                </a:solidFill>
              </a:rPr>
              <a:t>Crisis in the Balkans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4247084" y="1411984"/>
            <a:ext cx="7723243" cy="5359596"/>
          </a:xfrm>
        </p:spPr>
        <p:txBody>
          <a:bodyPr>
            <a:noAutofit/>
          </a:bodyPr>
          <a:lstStyle/>
          <a:p>
            <a:r>
              <a:rPr lang="en-US" b="1" dirty="0">
                <a:solidFill>
                  <a:srgbClr val="FF0000"/>
                </a:solidFill>
              </a:rPr>
              <a:t>GERMANY</a:t>
            </a:r>
            <a:r>
              <a:rPr lang="en-US" dirty="0"/>
              <a:t> was not interested in Balkan land for power; they were much more interested in its economic &amp; industrial wealth. Extensive oil fields in Iraq could provide Germany with resources to power its quest for dominance and Kaiser Wilhelm aimed to build a railway from Baghdad to Berlin. Any direct oil transportation between the 2 capitals, of course, would have to cross the Balkans, so Germany could not afford to let other European powers gain influence over the area they needed to lay railway track upon.</a:t>
            </a:r>
          </a:p>
          <a:p>
            <a:pPr marL="0" indent="0">
              <a:buNone/>
            </a:pPr>
            <a:r>
              <a:rPr lang="en-US" b="1" dirty="0">
                <a:solidFill>
                  <a:srgbClr val="0070C0"/>
                </a:solidFill>
              </a:rPr>
              <a:t>ALL 3 NATIONS HAD SOMETHING TO GAIN + THEIR CHANCE TO TAKE IT CAME IN 1908.</a:t>
            </a:r>
          </a:p>
        </p:txBody>
      </p:sp>
      <p:pic>
        <p:nvPicPr>
          <p:cNvPr id="7" name="Picture 6">
            <a:extLst>
              <a:ext uri="{FF2B5EF4-FFF2-40B4-BE49-F238E27FC236}">
                <a16:creationId xmlns:a16="http://schemas.microsoft.com/office/drawing/2014/main" id="{FDE017AA-E2F0-B648-94A1-97F2A1787DC5}"/>
              </a:ext>
            </a:extLst>
          </p:cNvPr>
          <p:cNvPicPr>
            <a:picLocks noChangeAspect="1"/>
          </p:cNvPicPr>
          <p:nvPr/>
        </p:nvPicPr>
        <p:blipFill>
          <a:blip r:embed="rId2"/>
          <a:stretch>
            <a:fillRect/>
          </a:stretch>
        </p:blipFill>
        <p:spPr>
          <a:xfrm>
            <a:off x="221673" y="1411985"/>
            <a:ext cx="3923405" cy="5291908"/>
          </a:xfrm>
          <a:prstGeom prst="rect">
            <a:avLst/>
          </a:prstGeom>
        </p:spPr>
      </p:pic>
    </p:spTree>
    <p:extLst>
      <p:ext uri="{BB962C8B-B14F-4D97-AF65-F5344CB8AC3E}">
        <p14:creationId xmlns:p14="http://schemas.microsoft.com/office/powerpoint/2010/main" val="222391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(b) </a:t>
            </a:r>
            <a:r>
              <a:rPr lang="en-US" b="1" u="sng" dirty="0">
                <a:solidFill>
                  <a:srgbClr val="00B050"/>
                </a:solidFill>
              </a:rPr>
              <a:t>Crisis in the Balkans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03747" y="1344296"/>
            <a:ext cx="7622092" cy="5513704"/>
          </a:xfrm>
        </p:spPr>
        <p:txBody>
          <a:bodyPr>
            <a:noAutofit/>
          </a:bodyPr>
          <a:lstStyle/>
          <a:p>
            <a:pPr marL="0" indent="0">
              <a:buNone/>
            </a:pPr>
            <a:r>
              <a:rPr lang="en-US" b="1" u="sng" dirty="0"/>
              <a:t>The Bosnian Crisis, 1908-09</a:t>
            </a:r>
          </a:p>
          <a:p>
            <a:pPr marL="0" indent="0">
              <a:buNone/>
            </a:pPr>
            <a:r>
              <a:rPr lang="en-US" dirty="0"/>
              <a:t>Revolution in Turkey, 1908, led by ‘Young Turks’, forced Sultan Abdul Hamid to restore Turkey’s democratic constitution. During the chaos, Austrian Emperor Franz Joseph annexed the provinces of Bosnia &amp; Herzegovina. The ripple effect began: </a:t>
            </a:r>
          </a:p>
          <a:p>
            <a:r>
              <a:rPr lang="en-US" sz="2400" dirty="0"/>
              <a:t>The King of Serbia claimed both provinces, full of Serbs, should belong to Serbia. He  protested to Austria-Hungary.</a:t>
            </a:r>
          </a:p>
          <a:p>
            <a:r>
              <a:rPr lang="en-US" sz="2400" dirty="0"/>
              <a:t>Russia supported Serbia &amp; protested too.</a:t>
            </a:r>
          </a:p>
          <a:p>
            <a:r>
              <a:rPr lang="en-US" sz="2400" dirty="0"/>
              <a:t>Germany staunchly supported Austria-Hungary.</a:t>
            </a:r>
          </a:p>
          <a:p>
            <a:r>
              <a:rPr lang="en-US" sz="2400" dirty="0"/>
              <a:t>Bulgarian ruler, Prince Ferdinand , crowned himself King and declared Bulgarian independence from Turkey.</a:t>
            </a:r>
          </a:p>
          <a:p>
            <a:r>
              <a:rPr lang="en-US" sz="2400" b="1" dirty="0"/>
              <a:t>NOBODY WISHED TO RISK A WAR OVER THE ISSUE.</a:t>
            </a:r>
          </a:p>
          <a:p>
            <a:pPr marL="0" indent="0">
              <a:buNone/>
            </a:pPr>
            <a:endParaRPr lang="en-US" b="1" dirty="0"/>
          </a:p>
        </p:txBody>
      </p:sp>
      <p:pic>
        <p:nvPicPr>
          <p:cNvPr id="6" name="Picture 5">
            <a:extLst>
              <a:ext uri="{FF2B5EF4-FFF2-40B4-BE49-F238E27FC236}">
                <a16:creationId xmlns:a16="http://schemas.microsoft.com/office/drawing/2014/main" id="{6F76C5D0-8F67-C140-B3A1-FB5FCDCEC311}"/>
              </a:ext>
            </a:extLst>
          </p:cNvPr>
          <p:cNvPicPr>
            <a:picLocks noChangeAspect="1"/>
          </p:cNvPicPr>
          <p:nvPr/>
        </p:nvPicPr>
        <p:blipFill>
          <a:blip r:embed="rId2"/>
          <a:stretch>
            <a:fillRect/>
          </a:stretch>
        </p:blipFill>
        <p:spPr>
          <a:xfrm>
            <a:off x="7825838" y="0"/>
            <a:ext cx="4366161" cy="6858000"/>
          </a:xfrm>
          <a:prstGeom prst="rect">
            <a:avLst/>
          </a:prstGeom>
        </p:spPr>
      </p:pic>
    </p:spTree>
    <p:extLst>
      <p:ext uri="{BB962C8B-B14F-4D97-AF65-F5344CB8AC3E}">
        <p14:creationId xmlns:p14="http://schemas.microsoft.com/office/powerpoint/2010/main" val="3717060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(b) </a:t>
            </a:r>
            <a:r>
              <a:rPr lang="en-US" b="1" u="sng" dirty="0">
                <a:solidFill>
                  <a:srgbClr val="00B050"/>
                </a:solidFill>
              </a:rPr>
              <a:t>Crisis in the Balkans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5100847" y="1378140"/>
            <a:ext cx="6869480" cy="5359596"/>
          </a:xfrm>
        </p:spPr>
        <p:txBody>
          <a:bodyPr>
            <a:noAutofit/>
          </a:bodyPr>
          <a:lstStyle/>
          <a:p>
            <a:pPr marL="0" indent="0">
              <a:buNone/>
            </a:pPr>
            <a:r>
              <a:rPr lang="en-US" b="1" u="sng" dirty="0">
                <a:solidFill>
                  <a:srgbClr val="FF0000"/>
                </a:solidFill>
              </a:rPr>
              <a:t>The Balkan Wars, 1912-13</a:t>
            </a:r>
          </a:p>
          <a:p>
            <a:pPr marL="0" indent="0">
              <a:buNone/>
            </a:pPr>
            <a:r>
              <a:rPr lang="en-US" dirty="0"/>
              <a:t>The Kings of Bulgaria, Greece, Montenegro + Serbia joined together to form the Balkan League. Their main aim was to force Turkey out of Europe.</a:t>
            </a:r>
          </a:p>
          <a:p>
            <a:pPr marL="0" indent="0">
              <a:buNone/>
            </a:pPr>
            <a:r>
              <a:rPr lang="en-US" b="1" u="sng" dirty="0">
                <a:solidFill>
                  <a:srgbClr val="0070C0"/>
                </a:solidFill>
              </a:rPr>
              <a:t>1</a:t>
            </a:r>
            <a:r>
              <a:rPr lang="en-US" b="1" u="sng" baseline="30000" dirty="0">
                <a:solidFill>
                  <a:srgbClr val="0070C0"/>
                </a:solidFill>
              </a:rPr>
              <a:t>st</a:t>
            </a:r>
            <a:r>
              <a:rPr lang="en-US" b="1" u="sng" dirty="0">
                <a:solidFill>
                  <a:srgbClr val="0070C0"/>
                </a:solidFill>
              </a:rPr>
              <a:t> Balkan War (Oct 1912 – May 1913)</a:t>
            </a:r>
          </a:p>
          <a:p>
            <a:pPr marL="0" indent="0">
              <a:buNone/>
            </a:pPr>
            <a:r>
              <a:rPr lang="en-US" b="1" dirty="0"/>
              <a:t>Short &amp; bloody, the Turks surrendered after just 50 days of fighting. </a:t>
            </a:r>
            <a:r>
              <a:rPr lang="en-US" dirty="0"/>
              <a:t>They could not compete against the combined forces of Bulgaria, Greece, Montenegro &amp; Serbia</a:t>
            </a:r>
            <a:r>
              <a:rPr lang="en-US" b="1" dirty="0"/>
              <a:t>. At the resulting peace conference in London, Turkey agreed to give up all European land to the 4 members of the Balkan League.</a:t>
            </a:r>
          </a:p>
          <a:p>
            <a:pPr marL="0" indent="0">
              <a:buNone/>
            </a:pPr>
            <a:endParaRPr lang="en-US" b="1" dirty="0">
              <a:solidFill>
                <a:srgbClr val="0070C0"/>
              </a:solidFill>
            </a:endParaRPr>
          </a:p>
        </p:txBody>
      </p:sp>
      <p:pic>
        <p:nvPicPr>
          <p:cNvPr id="4" name="Picture 3">
            <a:extLst>
              <a:ext uri="{FF2B5EF4-FFF2-40B4-BE49-F238E27FC236}">
                <a16:creationId xmlns:a16="http://schemas.microsoft.com/office/drawing/2014/main" id="{3DD149F4-2F9D-7847-9011-402B484FCC4B}"/>
              </a:ext>
            </a:extLst>
          </p:cNvPr>
          <p:cNvPicPr>
            <a:picLocks noChangeAspect="1"/>
          </p:cNvPicPr>
          <p:nvPr/>
        </p:nvPicPr>
        <p:blipFill rotWithShape="1">
          <a:blip r:embed="rId2"/>
          <a:srcRect l="9337" t="11078" r="9227" b="12438"/>
          <a:stretch/>
        </p:blipFill>
        <p:spPr>
          <a:xfrm>
            <a:off x="221673" y="1411984"/>
            <a:ext cx="4789714" cy="5291908"/>
          </a:xfrm>
          <a:prstGeom prst="rect">
            <a:avLst/>
          </a:prstGeom>
        </p:spPr>
      </p:pic>
    </p:spTree>
    <p:extLst>
      <p:ext uri="{BB962C8B-B14F-4D97-AF65-F5344CB8AC3E}">
        <p14:creationId xmlns:p14="http://schemas.microsoft.com/office/powerpoint/2010/main" val="4011339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(b) </a:t>
            </a:r>
            <a:r>
              <a:rPr lang="en-US" b="1" u="sng" dirty="0">
                <a:solidFill>
                  <a:srgbClr val="00B050"/>
                </a:solidFill>
              </a:rPr>
              <a:t>Crisis in the Balkans</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20089" y="1344296"/>
            <a:ext cx="6869480" cy="5359596"/>
          </a:xfrm>
        </p:spPr>
        <p:txBody>
          <a:bodyPr>
            <a:noAutofit/>
          </a:bodyPr>
          <a:lstStyle/>
          <a:p>
            <a:pPr marL="0" indent="0">
              <a:buNone/>
            </a:pPr>
            <a:r>
              <a:rPr lang="en-US" b="1" u="sng" dirty="0">
                <a:solidFill>
                  <a:srgbClr val="0070C0"/>
                </a:solidFill>
              </a:rPr>
              <a:t>2</a:t>
            </a:r>
            <a:r>
              <a:rPr lang="en-US" b="1" u="sng" baseline="30000" dirty="0">
                <a:solidFill>
                  <a:srgbClr val="0070C0"/>
                </a:solidFill>
              </a:rPr>
              <a:t>nd</a:t>
            </a:r>
            <a:r>
              <a:rPr lang="en-US" b="1" u="sng" dirty="0">
                <a:solidFill>
                  <a:srgbClr val="0070C0"/>
                </a:solidFill>
              </a:rPr>
              <a:t> Balkan War (Oct 1912 – May 1913)</a:t>
            </a:r>
          </a:p>
          <a:p>
            <a:pPr marL="0" indent="0">
              <a:buNone/>
            </a:pPr>
            <a:r>
              <a:rPr lang="en-US" b="1" dirty="0"/>
              <a:t>Unsatisfied with the division of land between the Balkan League, King Ferdinand of Bulgaria ordered his troops to attack 2 League members – Serbia &amp; Greece! </a:t>
            </a:r>
            <a:r>
              <a:rPr lang="en-US" dirty="0"/>
              <a:t>They invaded Bulgaria, supported by an old enemy of Bulgaria – ROMANIA – igniting Turkey’s interest in their lost land, who also sent troops to attack Bulgaria. </a:t>
            </a:r>
            <a:r>
              <a:rPr lang="en-US" b="1" dirty="0"/>
              <a:t>Fighting only ended when Bulgaria asked for an armistice – they eventually lost land gained in the 1</a:t>
            </a:r>
            <a:r>
              <a:rPr lang="en-US" b="1" baseline="30000" dirty="0"/>
              <a:t>st</a:t>
            </a:r>
            <a:r>
              <a:rPr lang="en-US" b="1" dirty="0"/>
              <a:t> Balkan War to Serbia and, somehow, Turkey also regained land lost from the Balkan League.</a:t>
            </a:r>
          </a:p>
          <a:p>
            <a:pPr marL="0" indent="0">
              <a:buNone/>
            </a:pPr>
            <a:endParaRPr lang="en-US" b="1" dirty="0">
              <a:solidFill>
                <a:srgbClr val="0070C0"/>
              </a:solidFill>
            </a:endParaRPr>
          </a:p>
        </p:txBody>
      </p:sp>
      <p:pic>
        <p:nvPicPr>
          <p:cNvPr id="5" name="Picture 4">
            <a:extLst>
              <a:ext uri="{FF2B5EF4-FFF2-40B4-BE49-F238E27FC236}">
                <a16:creationId xmlns:a16="http://schemas.microsoft.com/office/drawing/2014/main" id="{19F110B0-918E-7641-BD9F-147DDE90202B}"/>
              </a:ext>
            </a:extLst>
          </p:cNvPr>
          <p:cNvPicPr>
            <a:picLocks noChangeAspect="1"/>
          </p:cNvPicPr>
          <p:nvPr/>
        </p:nvPicPr>
        <p:blipFill rotWithShape="1">
          <a:blip r:embed="rId2"/>
          <a:srcRect b="15993"/>
          <a:stretch/>
        </p:blipFill>
        <p:spPr>
          <a:xfrm>
            <a:off x="7089568" y="0"/>
            <a:ext cx="5102431" cy="6858000"/>
          </a:xfrm>
          <a:prstGeom prst="rect">
            <a:avLst/>
          </a:prstGeom>
        </p:spPr>
      </p:pic>
    </p:spTree>
    <p:extLst>
      <p:ext uri="{BB962C8B-B14F-4D97-AF65-F5344CB8AC3E}">
        <p14:creationId xmlns:p14="http://schemas.microsoft.com/office/powerpoint/2010/main" val="1985423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2742</TotalTime>
  <Words>972</Words>
  <Application>Microsoft Macintosh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Edexcel IGCSE History P2: Breadth Study A1</vt:lpstr>
      <vt:lpstr>PowerPoint Presentation</vt:lpstr>
      <vt:lpstr>Edexcel IGCSE History P2: Breadth Study A1</vt:lpstr>
      <vt:lpstr>(b) Crisis in the Balkans</vt:lpstr>
      <vt:lpstr>(b) Crisis in the Balkans</vt:lpstr>
      <vt:lpstr>(b) Crisis in the Balkans</vt:lpstr>
      <vt:lpstr>(b) Crisis in the Balkans</vt:lpstr>
      <vt:lpstr>(b) Crisis in the Balkans</vt:lpstr>
      <vt:lpstr>(b) Crisis in the Balkans</vt:lpstr>
      <vt:lpstr>(b) Crisis in the Balkans</vt:lpstr>
      <vt:lpstr>(b) Crisis in the Balkans</vt:lpstr>
      <vt:lpstr>(b) Crisis in the Balkans</vt:lpstr>
      <vt:lpstr>Exam-Style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Edexcel IGCSE History Investigation A1</dc:title>
  <dc:creator>Chris Skerry</dc:creator>
  <cp:lastModifiedBy>Chris Skerry</cp:lastModifiedBy>
  <cp:revision>38</cp:revision>
  <dcterms:created xsi:type="dcterms:W3CDTF">2021-05-05T18:42:06Z</dcterms:created>
  <dcterms:modified xsi:type="dcterms:W3CDTF">2022-02-05T19:46:31Z</dcterms:modified>
</cp:coreProperties>
</file>