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58" r:id="rId4"/>
    <p:sldId id="264" r:id="rId5"/>
    <p:sldId id="310" r:id="rId6"/>
    <p:sldId id="311" r:id="rId7"/>
    <p:sldId id="312" r:id="rId8"/>
    <p:sldId id="313" r:id="rId9"/>
    <p:sldId id="314" r:id="rId10"/>
    <p:sldId id="315" r:id="rId11"/>
    <p:sldId id="316" r:id="rId12"/>
    <p:sldId id="30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snapToGrid="0" snapToObjects="1">
      <p:cViewPr varScale="1">
        <p:scale>
          <a:sx n="107" d="100"/>
          <a:sy n="107" d="100"/>
        </p:scale>
        <p:origin x="7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2/3/22</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2/3/22</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A1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0120" y="3602038"/>
            <a:ext cx="10241280" cy="1655762"/>
          </a:xfrm>
        </p:spPr>
        <p:txBody>
          <a:bodyPr>
            <a:noAutofit/>
          </a:bodyPr>
          <a:lstStyle/>
          <a:p>
            <a:r>
              <a:rPr lang="en-US" sz="6000" dirty="0">
                <a:solidFill>
                  <a:srgbClr val="FF0000"/>
                </a:solidFill>
              </a:rPr>
              <a:t>The Origins &amp; Course of WW1, </a:t>
            </a:r>
          </a:p>
          <a:p>
            <a:r>
              <a:rPr lang="en-US" sz="6000" dirty="0">
                <a:solidFill>
                  <a:srgbClr val="FF0000"/>
                </a:solidFill>
              </a:rPr>
              <a:t>1905-1918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(a) </a:t>
            </a:r>
            <a:r>
              <a:rPr lang="en-US" b="1" u="sng" dirty="0">
                <a:solidFill>
                  <a:srgbClr val="00B050"/>
                </a:solidFill>
              </a:rPr>
              <a:t>The Moroccan Crisis, 1905-1906 + 1911</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74317" y="1344296"/>
            <a:ext cx="7337766" cy="5359596"/>
          </a:xfrm>
        </p:spPr>
        <p:txBody>
          <a:bodyPr>
            <a:noAutofit/>
          </a:bodyPr>
          <a:lstStyle/>
          <a:p>
            <a:pPr marL="0" indent="0">
              <a:buNone/>
            </a:pPr>
            <a:r>
              <a:rPr lang="en-US" dirty="0"/>
              <a:t>The French reaction to the </a:t>
            </a:r>
            <a:r>
              <a:rPr lang="en-US" b="1" dirty="0"/>
              <a:t>“AGADIR INCIDENT” </a:t>
            </a:r>
            <a:r>
              <a:rPr lang="en-US" dirty="0"/>
              <a:t>was to increase French troops in Morocco. British politicians tried to persuade France to avoid more tension, but the French were determined to assert their authority over Morocco. Britain </a:t>
            </a:r>
            <a:r>
              <a:rPr lang="en-US" b="1" u="sng" dirty="0"/>
              <a:t>HAD</a:t>
            </a:r>
            <a:r>
              <a:rPr lang="en-US" dirty="0"/>
              <a:t> to support the French position, while still worried about British Naval dominance being threatened by a German military base in the Med. Just when tensions were about to tip over, an unexpected financial crisis in Germany took the wind from their sails &amp; they signed the </a:t>
            </a:r>
            <a:r>
              <a:rPr lang="en-US" b="1" dirty="0"/>
              <a:t>Treaty of Fez in November 1911 – France retained Morocco, in return for Germany being granted land in the Congo (a French colony).</a:t>
            </a:r>
          </a:p>
        </p:txBody>
      </p:sp>
      <p:pic>
        <p:nvPicPr>
          <p:cNvPr id="1026" name="Picture 2" descr="HarpWeek: Cartoon of the Day: Large">
            <a:extLst>
              <a:ext uri="{FF2B5EF4-FFF2-40B4-BE49-F238E27FC236}">
                <a16:creationId xmlns:a16="http://schemas.microsoft.com/office/drawing/2014/main" id="{8BE06642-4316-A043-802E-6384DC02B4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3" t="24589" r="6305" b="16883"/>
          <a:stretch/>
        </p:blipFill>
        <p:spPr bwMode="auto">
          <a:xfrm>
            <a:off x="7612083" y="1344295"/>
            <a:ext cx="4305600" cy="535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69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(a) </a:t>
            </a:r>
            <a:r>
              <a:rPr lang="en-US" b="1" u="sng" dirty="0">
                <a:solidFill>
                  <a:srgbClr val="00B050"/>
                </a:solidFill>
              </a:rPr>
              <a:t>The Moroccan Crisis, 1905-1906 + 1911</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708469" y="1463051"/>
            <a:ext cx="6270171" cy="5224221"/>
          </a:xfrm>
        </p:spPr>
        <p:txBody>
          <a:bodyPr>
            <a:noAutofit/>
          </a:bodyPr>
          <a:lstStyle/>
          <a:p>
            <a:pPr marL="0" indent="0">
              <a:buNone/>
            </a:pPr>
            <a:r>
              <a:rPr lang="en-US" dirty="0"/>
              <a:t>There were long-term effects once the Moroccan Crises were over:</a:t>
            </a:r>
          </a:p>
          <a:p>
            <a:r>
              <a:rPr lang="en-US" b="1" dirty="0">
                <a:solidFill>
                  <a:srgbClr val="FF0000"/>
                </a:solidFill>
              </a:rPr>
              <a:t>British support for France strengthened the Entente Cordiale of 1904.</a:t>
            </a:r>
          </a:p>
          <a:p>
            <a:r>
              <a:rPr lang="en-US" b="1" dirty="0">
                <a:solidFill>
                  <a:srgbClr val="0070C0"/>
                </a:solidFill>
              </a:rPr>
              <a:t>The division between the Entente powers and Germany increased; Germany utterly isolated.</a:t>
            </a:r>
          </a:p>
          <a:p>
            <a:r>
              <a:rPr lang="en-US" b="1" dirty="0">
                <a:solidFill>
                  <a:srgbClr val="FF0000"/>
                </a:solidFill>
              </a:rPr>
              <a:t>Britain &amp; France signed a Naval Agreement; Britain would protect France from German attack, while French fleet would protect British interests in the Mediterranean.</a:t>
            </a:r>
          </a:p>
        </p:txBody>
      </p:sp>
      <p:pic>
        <p:nvPicPr>
          <p:cNvPr id="5" name="Picture 4">
            <a:extLst>
              <a:ext uri="{FF2B5EF4-FFF2-40B4-BE49-F238E27FC236}">
                <a16:creationId xmlns:a16="http://schemas.microsoft.com/office/drawing/2014/main" id="{6D51609C-B9C1-7048-944F-80F245B32821}"/>
              </a:ext>
            </a:extLst>
          </p:cNvPr>
          <p:cNvPicPr>
            <a:picLocks noChangeAspect="1"/>
          </p:cNvPicPr>
          <p:nvPr/>
        </p:nvPicPr>
        <p:blipFill>
          <a:blip r:embed="rId2"/>
          <a:stretch>
            <a:fillRect/>
          </a:stretch>
        </p:blipFill>
        <p:spPr>
          <a:xfrm>
            <a:off x="213360" y="1364705"/>
            <a:ext cx="5356167" cy="5339187"/>
          </a:xfrm>
          <a:prstGeom prst="rect">
            <a:avLst/>
          </a:prstGeom>
        </p:spPr>
      </p:pic>
    </p:spTree>
    <p:extLst>
      <p:ext uri="{BB962C8B-B14F-4D97-AF65-F5344CB8AC3E}">
        <p14:creationId xmlns:p14="http://schemas.microsoft.com/office/powerpoint/2010/main" val="241745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Exam-Style Question</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483476" y="1825625"/>
            <a:ext cx="11288110" cy="4777194"/>
          </a:xfrm>
        </p:spPr>
        <p:txBody>
          <a:bodyPr>
            <a:normAutofit lnSpcReduction="10000"/>
          </a:bodyPr>
          <a:lstStyle/>
          <a:p>
            <a:pPr marL="0" indent="0" algn="ctr">
              <a:buNone/>
            </a:pPr>
            <a:r>
              <a:rPr lang="en-US" sz="7200" dirty="0"/>
              <a:t>Describe </a:t>
            </a:r>
            <a:r>
              <a:rPr lang="en-US" sz="7200" b="1" dirty="0"/>
              <a:t>two</a:t>
            </a:r>
            <a:r>
              <a:rPr lang="en-US" sz="7200" dirty="0"/>
              <a:t> features </a:t>
            </a:r>
          </a:p>
          <a:p>
            <a:pPr marL="0" indent="0" algn="ctr">
              <a:buNone/>
            </a:pPr>
            <a:r>
              <a:rPr lang="en-US" sz="7200" dirty="0"/>
              <a:t>of the second Moroccan Crisis (1911-12). </a:t>
            </a:r>
            <a:r>
              <a:rPr lang="en-US" sz="7200" b="1" dirty="0">
                <a:solidFill>
                  <a:srgbClr val="FF0000"/>
                </a:solidFill>
              </a:rPr>
              <a:t>(6 marks)</a:t>
            </a:r>
          </a:p>
          <a:p>
            <a:pPr marL="0" indent="0" algn="ctr">
              <a:buNone/>
            </a:pPr>
            <a:endParaRPr lang="en-US" sz="2000" b="1" dirty="0">
              <a:solidFill>
                <a:srgbClr val="FF0000"/>
              </a:solidFill>
            </a:endParaRPr>
          </a:p>
          <a:p>
            <a:pPr marL="0" indent="0" algn="ctr">
              <a:buNone/>
            </a:pPr>
            <a:r>
              <a:rPr lang="en-US" sz="4800" b="1" dirty="0">
                <a:solidFill>
                  <a:srgbClr val="0070C0"/>
                </a:solidFill>
              </a:rPr>
              <a:t>Hint – Identify two clear features</a:t>
            </a:r>
            <a:r>
              <a:rPr lang="en-US" sz="4800" b="1">
                <a:solidFill>
                  <a:srgbClr val="0070C0"/>
                </a:solidFill>
              </a:rPr>
              <a:t>,                 don’t </a:t>
            </a:r>
            <a:r>
              <a:rPr lang="en-US" sz="4800" b="1" dirty="0">
                <a:solidFill>
                  <a:srgbClr val="0070C0"/>
                </a:solidFill>
              </a:rPr>
              <a:t>just say what they </a:t>
            </a:r>
            <a:r>
              <a:rPr lang="en-US" sz="4800" b="1">
                <a:solidFill>
                  <a:srgbClr val="0070C0"/>
                </a:solidFill>
              </a:rPr>
              <a:t>were – support!</a:t>
            </a:r>
            <a:endParaRPr lang="en-US" sz="4800" b="1" dirty="0">
              <a:solidFill>
                <a:srgbClr val="0070C0"/>
              </a:solidFill>
            </a:endParaRPr>
          </a:p>
        </p:txBody>
      </p:sp>
    </p:spTree>
    <p:extLst>
      <p:ext uri="{BB962C8B-B14F-4D97-AF65-F5344CB8AC3E}">
        <p14:creationId xmlns:p14="http://schemas.microsoft.com/office/powerpoint/2010/main" val="3131517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90EDAC-F788-FE43-830C-012BB90C06C2}"/>
              </a:ext>
            </a:extLst>
          </p:cNvPr>
          <p:cNvPicPr>
            <a:picLocks noChangeAspect="1"/>
          </p:cNvPicPr>
          <p:nvPr/>
        </p:nvPicPr>
        <p:blipFill>
          <a:blip r:embed="rId2"/>
          <a:stretch>
            <a:fillRect/>
          </a:stretch>
        </p:blipFill>
        <p:spPr>
          <a:xfrm>
            <a:off x="7470038" y="112416"/>
            <a:ext cx="4438184" cy="2485383"/>
          </a:xfrm>
          <a:prstGeom prst="rect">
            <a:avLst/>
          </a:prstGeom>
        </p:spPr>
      </p:pic>
      <p:pic>
        <p:nvPicPr>
          <p:cNvPr id="5" name="Picture 4">
            <a:extLst>
              <a:ext uri="{FF2B5EF4-FFF2-40B4-BE49-F238E27FC236}">
                <a16:creationId xmlns:a16="http://schemas.microsoft.com/office/drawing/2014/main" id="{796F500A-2C16-2E44-A236-8AAF09D04595}"/>
              </a:ext>
            </a:extLst>
          </p:cNvPr>
          <p:cNvPicPr>
            <a:picLocks noChangeAspect="1"/>
          </p:cNvPicPr>
          <p:nvPr/>
        </p:nvPicPr>
        <p:blipFill>
          <a:blip r:embed="rId3"/>
          <a:stretch>
            <a:fillRect/>
          </a:stretch>
        </p:blipFill>
        <p:spPr>
          <a:xfrm>
            <a:off x="283778" y="112416"/>
            <a:ext cx="5078087" cy="3008630"/>
          </a:xfrm>
          <a:prstGeom prst="rect">
            <a:avLst/>
          </a:prstGeom>
        </p:spPr>
      </p:pic>
      <p:pic>
        <p:nvPicPr>
          <p:cNvPr id="8" name="Picture 7">
            <a:extLst>
              <a:ext uri="{FF2B5EF4-FFF2-40B4-BE49-F238E27FC236}">
                <a16:creationId xmlns:a16="http://schemas.microsoft.com/office/drawing/2014/main" id="{8FD191EC-C58A-134D-B81A-D1FCE6C8181B}"/>
              </a:ext>
            </a:extLst>
          </p:cNvPr>
          <p:cNvPicPr>
            <a:picLocks noChangeAspect="1"/>
          </p:cNvPicPr>
          <p:nvPr/>
        </p:nvPicPr>
        <p:blipFill rotWithShape="1">
          <a:blip r:embed="rId4"/>
          <a:srcRect l="6617" t="2641" r="4198" b="4076"/>
          <a:stretch/>
        </p:blipFill>
        <p:spPr>
          <a:xfrm>
            <a:off x="158705" y="3121046"/>
            <a:ext cx="5203160" cy="3468941"/>
          </a:xfrm>
          <a:prstGeom prst="rect">
            <a:avLst/>
          </a:prstGeom>
        </p:spPr>
      </p:pic>
      <p:pic>
        <p:nvPicPr>
          <p:cNvPr id="15" name="Picture 14">
            <a:extLst>
              <a:ext uri="{FF2B5EF4-FFF2-40B4-BE49-F238E27FC236}">
                <a16:creationId xmlns:a16="http://schemas.microsoft.com/office/drawing/2014/main" id="{01A15C6C-4C75-A844-B3C5-065C45C0B302}"/>
              </a:ext>
            </a:extLst>
          </p:cNvPr>
          <p:cNvPicPr>
            <a:picLocks noChangeAspect="1"/>
          </p:cNvPicPr>
          <p:nvPr/>
        </p:nvPicPr>
        <p:blipFill rotWithShape="1">
          <a:blip r:embed="rId5"/>
          <a:srcRect l="20659" r="12006" b="38265"/>
          <a:stretch/>
        </p:blipFill>
        <p:spPr>
          <a:xfrm>
            <a:off x="5444358" y="112416"/>
            <a:ext cx="1881353" cy="2485383"/>
          </a:xfrm>
          <a:prstGeom prst="rect">
            <a:avLst/>
          </a:prstGeom>
        </p:spPr>
      </p:pic>
      <p:pic>
        <p:nvPicPr>
          <p:cNvPr id="16" name="Picture 15">
            <a:extLst>
              <a:ext uri="{FF2B5EF4-FFF2-40B4-BE49-F238E27FC236}">
                <a16:creationId xmlns:a16="http://schemas.microsoft.com/office/drawing/2014/main" id="{44EA7469-0CBC-1B44-8043-58D44EC5D7FD}"/>
              </a:ext>
            </a:extLst>
          </p:cNvPr>
          <p:cNvPicPr>
            <a:picLocks noChangeAspect="1"/>
          </p:cNvPicPr>
          <p:nvPr/>
        </p:nvPicPr>
        <p:blipFill>
          <a:blip r:embed="rId6"/>
          <a:stretch>
            <a:fillRect/>
          </a:stretch>
        </p:blipFill>
        <p:spPr>
          <a:xfrm>
            <a:off x="5444358" y="2762663"/>
            <a:ext cx="2541288" cy="3755038"/>
          </a:xfrm>
          <a:prstGeom prst="rect">
            <a:avLst/>
          </a:prstGeom>
        </p:spPr>
      </p:pic>
      <p:pic>
        <p:nvPicPr>
          <p:cNvPr id="17" name="Picture 16">
            <a:extLst>
              <a:ext uri="{FF2B5EF4-FFF2-40B4-BE49-F238E27FC236}">
                <a16:creationId xmlns:a16="http://schemas.microsoft.com/office/drawing/2014/main" id="{6ABCC352-A8E5-8749-B8DD-3217E9653AB6}"/>
              </a:ext>
            </a:extLst>
          </p:cNvPr>
          <p:cNvPicPr>
            <a:picLocks noChangeAspect="1"/>
          </p:cNvPicPr>
          <p:nvPr/>
        </p:nvPicPr>
        <p:blipFill rotWithShape="1">
          <a:blip r:embed="rId7"/>
          <a:srcRect l="3733" t="4784" r="8295" b="8147"/>
          <a:stretch/>
        </p:blipFill>
        <p:spPr>
          <a:xfrm>
            <a:off x="8068139" y="2762663"/>
            <a:ext cx="3840083" cy="3755038"/>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A1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The Origins &amp; Course of WW1, </a:t>
            </a:r>
          </a:p>
          <a:p>
            <a:r>
              <a:rPr lang="en-US" sz="6000" dirty="0">
                <a:solidFill>
                  <a:srgbClr val="FF0000"/>
                </a:solidFill>
              </a:rPr>
              <a:t>1905-1918</a:t>
            </a:r>
            <a:endParaRPr lang="en-US" sz="1000" dirty="0">
              <a:solidFill>
                <a:srgbClr val="FF0000"/>
              </a:solidFill>
            </a:endParaRPr>
          </a:p>
          <a:p>
            <a:r>
              <a:rPr lang="en-US" sz="4000" b="1" dirty="0">
                <a:solidFill>
                  <a:srgbClr val="0070C0"/>
                </a:solidFill>
              </a:rPr>
              <a:t>2.1 The Moroccan Crisis, 1905-1906 + 1911</a:t>
            </a:r>
          </a:p>
        </p:txBody>
      </p:sp>
    </p:spTree>
    <p:extLst>
      <p:ext uri="{BB962C8B-B14F-4D97-AF65-F5344CB8AC3E}">
        <p14:creationId xmlns:p14="http://schemas.microsoft.com/office/powerpoint/2010/main" val="309268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(a) </a:t>
            </a:r>
            <a:r>
              <a:rPr lang="en-US" b="1" u="sng" dirty="0">
                <a:solidFill>
                  <a:srgbClr val="00B050"/>
                </a:solidFill>
              </a:rPr>
              <a:t>The Moroccan Crisis, 1905-1906 + 1911</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03749" y="1344296"/>
            <a:ext cx="8358360" cy="5359596"/>
          </a:xfrm>
        </p:spPr>
        <p:txBody>
          <a:bodyPr>
            <a:noAutofit/>
          </a:bodyPr>
          <a:lstStyle/>
          <a:p>
            <a:pPr marL="0" indent="0">
              <a:buNone/>
            </a:pPr>
            <a:r>
              <a:rPr lang="en-US" dirty="0"/>
              <a:t>In 1902, Morocco was one of the few African states not occupied by a European power after “The Scramble for Africa”. </a:t>
            </a:r>
            <a:endParaRPr lang="en-US" sz="800" dirty="0"/>
          </a:p>
          <a:p>
            <a:pPr marL="0" indent="0">
              <a:buNone/>
            </a:pPr>
            <a:r>
              <a:rPr lang="en-US" b="1" dirty="0">
                <a:solidFill>
                  <a:srgbClr val="FF0000"/>
                </a:solidFill>
              </a:rPr>
              <a:t>Sultan Abdul Aziz </a:t>
            </a:r>
            <a:r>
              <a:rPr lang="en-US" dirty="0"/>
              <a:t>was facing challenges to his rule – the Berbers of the Atlas Mountains were fighting for their independence. By 1903, the Moroccan capital, FEZ, was under attack &amp; Sultan Aziz had lost control of most of the country as Moroccans chose to support the rebel Berbers. In April 1904, France &amp; Britain agreed France would have a mandate over Morocco in return for French interests in Egypt going to Britain. Nobody had consulted Germany, who really wanted an Empire, so the Kaiser was sure to have a strong opinion on this.</a:t>
            </a:r>
          </a:p>
        </p:txBody>
      </p:sp>
      <p:pic>
        <p:nvPicPr>
          <p:cNvPr id="5" name="Picture 4">
            <a:extLst>
              <a:ext uri="{FF2B5EF4-FFF2-40B4-BE49-F238E27FC236}">
                <a16:creationId xmlns:a16="http://schemas.microsoft.com/office/drawing/2014/main" id="{78FD4AB7-62E4-E74A-B20C-26BE75CEE5AA}"/>
              </a:ext>
            </a:extLst>
          </p:cNvPr>
          <p:cNvPicPr>
            <a:picLocks noChangeAspect="1"/>
          </p:cNvPicPr>
          <p:nvPr/>
        </p:nvPicPr>
        <p:blipFill>
          <a:blip r:embed="rId2"/>
          <a:stretch>
            <a:fillRect/>
          </a:stretch>
        </p:blipFill>
        <p:spPr>
          <a:xfrm>
            <a:off x="8653548" y="1344296"/>
            <a:ext cx="3334701" cy="5395564"/>
          </a:xfrm>
          <a:prstGeom prst="rect">
            <a:avLst/>
          </a:prstGeom>
        </p:spPr>
      </p:pic>
    </p:spTree>
    <p:extLst>
      <p:ext uri="{BB962C8B-B14F-4D97-AF65-F5344CB8AC3E}">
        <p14:creationId xmlns:p14="http://schemas.microsoft.com/office/powerpoint/2010/main" val="336096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(a) </a:t>
            </a:r>
            <a:r>
              <a:rPr lang="en-US" b="1" u="sng" dirty="0">
                <a:solidFill>
                  <a:srgbClr val="00B050"/>
                </a:solidFill>
              </a:rPr>
              <a:t>The Moroccan Crisis, 1905-1906 + 1911</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5843846" y="1402485"/>
            <a:ext cx="6134793" cy="5359596"/>
          </a:xfrm>
        </p:spPr>
        <p:txBody>
          <a:bodyPr>
            <a:noAutofit/>
          </a:bodyPr>
          <a:lstStyle/>
          <a:p>
            <a:pPr marL="0" indent="0">
              <a:buNone/>
            </a:pPr>
            <a:r>
              <a:rPr lang="en-US" dirty="0"/>
              <a:t>Indeed, Kaiser Wilhelm II publicly declared that all he was interested in was </a:t>
            </a:r>
            <a:r>
              <a:rPr lang="en-US" b="1" dirty="0"/>
              <a:t>“equal economic rights in Morocco to those of other European countries.” </a:t>
            </a:r>
            <a:r>
              <a:rPr lang="en-US" dirty="0"/>
              <a:t>German politicians went further than their leader; aiming to stem French power in the Med &amp; North Africa, </a:t>
            </a:r>
            <a:r>
              <a:rPr lang="en-US" b="1" dirty="0"/>
              <a:t>Sultan Abdul Aziz was assured of support and encouraged to resist France. </a:t>
            </a:r>
            <a:r>
              <a:rPr lang="en-US" dirty="0"/>
              <a:t>The Germans did not really care about the Sultan, of course, but they were keener for Britain &amp; France to see that Germany wanted </a:t>
            </a:r>
            <a:r>
              <a:rPr lang="en-US" b="1" dirty="0"/>
              <a:t>“a place in the sun” </a:t>
            </a:r>
            <a:r>
              <a:rPr lang="en-US" dirty="0"/>
              <a:t>to rule too.</a:t>
            </a:r>
          </a:p>
        </p:txBody>
      </p:sp>
      <p:pic>
        <p:nvPicPr>
          <p:cNvPr id="4" name="Picture 3">
            <a:extLst>
              <a:ext uri="{FF2B5EF4-FFF2-40B4-BE49-F238E27FC236}">
                <a16:creationId xmlns:a16="http://schemas.microsoft.com/office/drawing/2014/main" id="{BA2B7412-19DB-9C41-8AD7-AD9581AAC6FC}"/>
              </a:ext>
            </a:extLst>
          </p:cNvPr>
          <p:cNvPicPr>
            <a:picLocks noChangeAspect="1"/>
          </p:cNvPicPr>
          <p:nvPr/>
        </p:nvPicPr>
        <p:blipFill>
          <a:blip r:embed="rId2"/>
          <a:stretch>
            <a:fillRect/>
          </a:stretch>
        </p:blipFill>
        <p:spPr>
          <a:xfrm>
            <a:off x="213361" y="1479670"/>
            <a:ext cx="5526842" cy="5023871"/>
          </a:xfrm>
          <a:prstGeom prst="rect">
            <a:avLst/>
          </a:prstGeom>
        </p:spPr>
      </p:pic>
    </p:spTree>
    <p:extLst>
      <p:ext uri="{BB962C8B-B14F-4D97-AF65-F5344CB8AC3E}">
        <p14:creationId xmlns:p14="http://schemas.microsoft.com/office/powerpoint/2010/main" val="289811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(a) </a:t>
            </a:r>
            <a:r>
              <a:rPr lang="en-US" b="1" u="sng" dirty="0">
                <a:solidFill>
                  <a:srgbClr val="00B050"/>
                </a:solidFill>
              </a:rPr>
              <a:t>The Moroccan Crisis, 1905-1906 + 1911</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74319" y="1344296"/>
            <a:ext cx="6134793" cy="5359596"/>
          </a:xfrm>
        </p:spPr>
        <p:txBody>
          <a:bodyPr>
            <a:noAutofit/>
          </a:bodyPr>
          <a:lstStyle/>
          <a:p>
            <a:pPr marL="0" indent="0">
              <a:buNone/>
            </a:pPr>
            <a:r>
              <a:rPr lang="en-US" dirty="0"/>
              <a:t>On 31 March 1905, the Kaiser landed at Tangier to demonstrate German interest in North Africa. He went straight to the German Embassy, met with Moroccan, German &amp; French officials, assuring them that the independence of Morocco &amp; Sultan Aziz had his full support. He also stated </a:t>
            </a:r>
            <a:r>
              <a:rPr lang="en-US" b="1" dirty="0"/>
              <a:t>“Germany knows best how to protect independence”.</a:t>
            </a:r>
            <a:r>
              <a:rPr lang="en-US" dirty="0"/>
              <a:t> When he left the building, he toured Tangier on a white horse, surrounded by officials &amp; supporters – a dramatic display of support for Sultan Abdul Aziz.</a:t>
            </a:r>
          </a:p>
        </p:txBody>
      </p:sp>
      <p:pic>
        <p:nvPicPr>
          <p:cNvPr id="5" name="Picture 4">
            <a:extLst>
              <a:ext uri="{FF2B5EF4-FFF2-40B4-BE49-F238E27FC236}">
                <a16:creationId xmlns:a16="http://schemas.microsoft.com/office/drawing/2014/main" id="{EC7A4ACA-9C7A-8943-9D42-2C2E6F0031B1}"/>
              </a:ext>
            </a:extLst>
          </p:cNvPr>
          <p:cNvPicPr>
            <a:picLocks noChangeAspect="1"/>
          </p:cNvPicPr>
          <p:nvPr/>
        </p:nvPicPr>
        <p:blipFill>
          <a:blip r:embed="rId2"/>
          <a:stretch>
            <a:fillRect/>
          </a:stretch>
        </p:blipFill>
        <p:spPr>
          <a:xfrm>
            <a:off x="6409112" y="1479671"/>
            <a:ext cx="5601606" cy="5051758"/>
          </a:xfrm>
          <a:prstGeom prst="rect">
            <a:avLst/>
          </a:prstGeom>
        </p:spPr>
      </p:pic>
    </p:spTree>
    <p:extLst>
      <p:ext uri="{BB962C8B-B14F-4D97-AF65-F5344CB8AC3E}">
        <p14:creationId xmlns:p14="http://schemas.microsoft.com/office/powerpoint/2010/main" val="379834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(a) </a:t>
            </a:r>
            <a:r>
              <a:rPr lang="en-US" b="1" u="sng" dirty="0">
                <a:solidFill>
                  <a:srgbClr val="00B050"/>
                </a:solidFill>
              </a:rPr>
              <a:t>The Moroccan Crisis, 1905-1906 + 1911</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588868" y="1479671"/>
            <a:ext cx="7389772" cy="5378328"/>
          </a:xfrm>
        </p:spPr>
        <p:txBody>
          <a:bodyPr>
            <a:noAutofit/>
          </a:bodyPr>
          <a:lstStyle/>
          <a:p>
            <a:pPr marL="0" indent="0">
              <a:buNone/>
            </a:pPr>
            <a:r>
              <a:rPr lang="en-US" dirty="0"/>
              <a:t>France &amp; Britain were shocked:</a:t>
            </a:r>
            <a:endParaRPr lang="en-US" sz="500" dirty="0"/>
          </a:p>
          <a:p>
            <a:pPr marL="0" indent="0">
              <a:buNone/>
            </a:pPr>
            <a:r>
              <a:rPr lang="en-US" b="1" dirty="0"/>
              <a:t>The French press were furious </a:t>
            </a:r>
            <a:r>
              <a:rPr lang="en-US" dirty="0"/>
              <a:t>– they had assumed aggreging French control over Morocco would be simple. While the French Government refused to risk war with Germany over the matter, all military leave for soldiers was cancelled … just in case.</a:t>
            </a:r>
            <a:endParaRPr lang="en-US" sz="500" dirty="0"/>
          </a:p>
          <a:p>
            <a:pPr marL="0" indent="0">
              <a:buNone/>
            </a:pPr>
            <a:r>
              <a:rPr lang="en-US" b="1" dirty="0"/>
              <a:t>The British Government did not hide their displeasure. </a:t>
            </a:r>
            <a:r>
              <a:rPr lang="en-US" dirty="0"/>
              <a:t>They feared a German naval base in a Moroccan port threatening British dominance + the British Naval Base at Gibraltar.</a:t>
            </a:r>
          </a:p>
          <a:p>
            <a:pPr marL="0" indent="0">
              <a:buNone/>
            </a:pPr>
            <a:r>
              <a:rPr lang="en-US" dirty="0"/>
              <a:t>A conference was held in 1906 to settle things.</a:t>
            </a:r>
          </a:p>
        </p:txBody>
      </p:sp>
      <p:pic>
        <p:nvPicPr>
          <p:cNvPr id="5" name="Picture 4">
            <a:extLst>
              <a:ext uri="{FF2B5EF4-FFF2-40B4-BE49-F238E27FC236}">
                <a16:creationId xmlns:a16="http://schemas.microsoft.com/office/drawing/2014/main" id="{F048BEF6-53A1-2D45-AFFD-A561F604B45F}"/>
              </a:ext>
            </a:extLst>
          </p:cNvPr>
          <p:cNvPicPr>
            <a:picLocks noChangeAspect="1"/>
          </p:cNvPicPr>
          <p:nvPr/>
        </p:nvPicPr>
        <p:blipFill rotWithShape="1">
          <a:blip r:embed="rId2"/>
          <a:srcRect l="6046" t="7446" r="3149" b="4242"/>
          <a:stretch/>
        </p:blipFill>
        <p:spPr>
          <a:xfrm>
            <a:off x="213361" y="1479671"/>
            <a:ext cx="4281812" cy="5224221"/>
          </a:xfrm>
          <a:prstGeom prst="rect">
            <a:avLst/>
          </a:prstGeom>
        </p:spPr>
      </p:pic>
    </p:spTree>
    <p:extLst>
      <p:ext uri="{BB962C8B-B14F-4D97-AF65-F5344CB8AC3E}">
        <p14:creationId xmlns:p14="http://schemas.microsoft.com/office/powerpoint/2010/main" val="272476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(a) </a:t>
            </a:r>
            <a:r>
              <a:rPr lang="en-US" b="1" u="sng" dirty="0">
                <a:solidFill>
                  <a:srgbClr val="00B050"/>
                </a:solidFill>
              </a:rPr>
              <a:t>The Moroccan Crisis, 1905-1906 + 1911</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74317" y="1344296"/>
            <a:ext cx="7207137" cy="5359596"/>
          </a:xfrm>
        </p:spPr>
        <p:txBody>
          <a:bodyPr>
            <a:noAutofit/>
          </a:bodyPr>
          <a:lstStyle/>
          <a:p>
            <a:pPr marL="0" indent="0">
              <a:buNone/>
            </a:pPr>
            <a:r>
              <a:rPr lang="en-US" b="1" dirty="0">
                <a:solidFill>
                  <a:srgbClr val="7030A0"/>
                </a:solidFill>
              </a:rPr>
              <a:t>THE ALGECIRAS CONFERENCE </a:t>
            </a:r>
            <a:r>
              <a:rPr lang="en-US" dirty="0"/>
              <a:t>lasted from 16</a:t>
            </a:r>
            <a:r>
              <a:rPr lang="en-US" baseline="30000" dirty="0"/>
              <a:t>th</a:t>
            </a:r>
            <a:r>
              <a:rPr lang="en-US" dirty="0"/>
              <a:t> January to 7</a:t>
            </a:r>
            <a:r>
              <a:rPr lang="en-US" baseline="30000" dirty="0"/>
              <a:t>th</a:t>
            </a:r>
            <a:r>
              <a:rPr lang="en-US" dirty="0"/>
              <a:t> April and was attended by 12 European countries + USA. The only country to support Germany was their old ally, Austria-Hungary. The final agreement was that </a:t>
            </a:r>
            <a:r>
              <a:rPr lang="en-US" b="1" dirty="0">
                <a:solidFill>
                  <a:srgbClr val="FF0000"/>
                </a:solidFill>
              </a:rPr>
              <a:t>FRANCE WOULD HAVE A CONTROLLING INTEREST IN MOROCCO, BUT EVERY NATION WAS FREE TO TRADE WITH MOROCCO. </a:t>
            </a:r>
            <a:r>
              <a:rPr lang="en-US" dirty="0"/>
              <a:t>Furthermore, ACTION IN MOROCCO BY ANY COUNTRY HAD TO BE AGREED BY ALL THE SIGNATORIES TO THE FINAL AGREEMENT. It was a temporary solution – worsening tensions in Europe, as Britain had supported France to embarrass the Kaiser. Wilhelm II saw the Entente Cordiale was ‘solid’.</a:t>
            </a:r>
            <a:endParaRPr lang="en-US" b="1" dirty="0">
              <a:solidFill>
                <a:srgbClr val="FF0000"/>
              </a:solidFill>
            </a:endParaRPr>
          </a:p>
        </p:txBody>
      </p:sp>
      <p:pic>
        <p:nvPicPr>
          <p:cNvPr id="4" name="Picture 3">
            <a:extLst>
              <a:ext uri="{FF2B5EF4-FFF2-40B4-BE49-F238E27FC236}">
                <a16:creationId xmlns:a16="http://schemas.microsoft.com/office/drawing/2014/main" id="{7C60F1A3-8EE2-9246-AE86-AC0DC49F3DAE}"/>
              </a:ext>
            </a:extLst>
          </p:cNvPr>
          <p:cNvPicPr>
            <a:picLocks noChangeAspect="1"/>
          </p:cNvPicPr>
          <p:nvPr/>
        </p:nvPicPr>
        <p:blipFill rotWithShape="1">
          <a:blip r:embed="rId2"/>
          <a:srcRect b="6549"/>
          <a:stretch/>
        </p:blipFill>
        <p:spPr>
          <a:xfrm>
            <a:off x="7636103" y="1201792"/>
            <a:ext cx="4281579" cy="5485743"/>
          </a:xfrm>
          <a:prstGeom prst="rect">
            <a:avLst/>
          </a:prstGeom>
        </p:spPr>
      </p:pic>
    </p:spTree>
    <p:extLst>
      <p:ext uri="{BB962C8B-B14F-4D97-AF65-F5344CB8AC3E}">
        <p14:creationId xmlns:p14="http://schemas.microsoft.com/office/powerpoint/2010/main" val="2167136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119667" y="154108"/>
            <a:ext cx="11469189" cy="1325563"/>
          </a:xfrm>
        </p:spPr>
        <p:txBody>
          <a:bodyPr/>
          <a:lstStyle/>
          <a:p>
            <a:r>
              <a:rPr lang="en-US" b="1" dirty="0">
                <a:solidFill>
                  <a:srgbClr val="00B050"/>
                </a:solidFill>
              </a:rPr>
              <a:t>(a) </a:t>
            </a:r>
            <a:r>
              <a:rPr lang="en-US" b="1" u="sng" dirty="0">
                <a:solidFill>
                  <a:srgbClr val="00B050"/>
                </a:solidFill>
              </a:rPr>
              <a:t>The Moroccan Crisis, 1905-1906 + 1911</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916384" y="1479671"/>
            <a:ext cx="7062256" cy="5378328"/>
          </a:xfrm>
        </p:spPr>
        <p:txBody>
          <a:bodyPr>
            <a:noAutofit/>
          </a:bodyPr>
          <a:lstStyle/>
          <a:p>
            <a:pPr marL="0" indent="0">
              <a:buNone/>
            </a:pPr>
            <a:r>
              <a:rPr lang="en-US" dirty="0"/>
              <a:t>In March 1911, rebels rose up against the Sultan and surrounded the capital city, Fez. The Sultan appealed to France for help – </a:t>
            </a:r>
            <a:r>
              <a:rPr lang="en-US" b="1" dirty="0"/>
              <a:t>in May 1911, French troops &amp; Spanish troops arrived … to protect their nationals living there.</a:t>
            </a:r>
          </a:p>
          <a:p>
            <a:pPr marL="0" indent="0">
              <a:buNone/>
            </a:pPr>
            <a:r>
              <a:rPr lang="en-US" dirty="0"/>
              <a:t>Germany, however, reacted very differently. They felt the French had deliberately encouraged a tribal revolt to justify occupying Morocco – in breach of the Algeciras Conference agreement. </a:t>
            </a:r>
            <a:r>
              <a:rPr lang="en-US" b="1" dirty="0"/>
              <a:t>On 1</a:t>
            </a:r>
            <a:r>
              <a:rPr lang="en-US" b="1" baseline="30000" dirty="0"/>
              <a:t>st</a:t>
            </a:r>
            <a:r>
              <a:rPr lang="en-US" b="1" dirty="0"/>
              <a:t> July 1911, the German gunboat SMS Panther arrived at the port of Agadir … to protect Germans in Morocco too.</a:t>
            </a:r>
          </a:p>
        </p:txBody>
      </p:sp>
      <p:pic>
        <p:nvPicPr>
          <p:cNvPr id="4" name="Picture 3">
            <a:extLst>
              <a:ext uri="{FF2B5EF4-FFF2-40B4-BE49-F238E27FC236}">
                <a16:creationId xmlns:a16="http://schemas.microsoft.com/office/drawing/2014/main" id="{92DB3AFB-2706-684A-9205-C8054AEBBB66}"/>
              </a:ext>
            </a:extLst>
          </p:cNvPr>
          <p:cNvPicPr>
            <a:picLocks noChangeAspect="1"/>
          </p:cNvPicPr>
          <p:nvPr/>
        </p:nvPicPr>
        <p:blipFill>
          <a:blip r:embed="rId2"/>
          <a:stretch>
            <a:fillRect/>
          </a:stretch>
        </p:blipFill>
        <p:spPr>
          <a:xfrm>
            <a:off x="213360" y="1480266"/>
            <a:ext cx="4601689" cy="5223625"/>
          </a:xfrm>
          <a:prstGeom prst="rect">
            <a:avLst/>
          </a:prstGeom>
        </p:spPr>
      </p:pic>
    </p:spTree>
    <p:extLst>
      <p:ext uri="{BB962C8B-B14F-4D97-AF65-F5344CB8AC3E}">
        <p14:creationId xmlns:p14="http://schemas.microsoft.com/office/powerpoint/2010/main" val="3176331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2512</TotalTime>
  <Words>950</Words>
  <Application>Microsoft Macintosh PowerPoint</Application>
  <PresentationFormat>Widescreen</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Edexcel IGCSE History P2: Breadth Study A1</vt:lpstr>
      <vt:lpstr>PowerPoint Presentation</vt:lpstr>
      <vt:lpstr>Edexcel IGCSE History P2: Breadth Study A1</vt:lpstr>
      <vt:lpstr>(a) The Moroccan Crisis, 1905-1906 + 1911</vt:lpstr>
      <vt:lpstr>(a) The Moroccan Crisis, 1905-1906 + 1911</vt:lpstr>
      <vt:lpstr>(a) The Moroccan Crisis, 1905-1906 + 1911</vt:lpstr>
      <vt:lpstr>(a) The Moroccan Crisis, 1905-1906 + 1911</vt:lpstr>
      <vt:lpstr>(a) The Moroccan Crisis, 1905-1906 + 1911</vt:lpstr>
      <vt:lpstr>(a) The Moroccan Crisis, 1905-1906 + 1911</vt:lpstr>
      <vt:lpstr>(a) The Moroccan Crisis, 1905-1906 + 1911</vt:lpstr>
      <vt:lpstr>(a) The Moroccan Crisis, 1905-1906 + 1911</vt:lpstr>
      <vt:lpstr>Exam-Style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37</cp:revision>
  <dcterms:created xsi:type="dcterms:W3CDTF">2021-05-05T18:42:06Z</dcterms:created>
  <dcterms:modified xsi:type="dcterms:W3CDTF">2022-02-03T21:05:14Z</dcterms:modified>
</cp:coreProperties>
</file>