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9" r:id="rId3"/>
    <p:sldId id="258" r:id="rId4"/>
    <p:sldId id="264" r:id="rId5"/>
    <p:sldId id="310" r:id="rId6"/>
    <p:sldId id="323" r:id="rId7"/>
    <p:sldId id="301" r:id="rId8"/>
    <p:sldId id="324" r:id="rId9"/>
    <p:sldId id="315" r:id="rId10"/>
    <p:sldId id="325" r:id="rId11"/>
    <p:sldId id="326" r:id="rId12"/>
    <p:sldId id="327" r:id="rId13"/>
    <p:sldId id="328" r:id="rId14"/>
    <p:sldId id="330" r:id="rId15"/>
    <p:sldId id="329" r:id="rId16"/>
    <p:sldId id="331" r:id="rId17"/>
    <p:sldId id="309" r:id="rId18"/>
    <p:sldId id="489" r:id="rId19"/>
    <p:sldId id="399" r:id="rId20"/>
    <p:sldId id="472" r:id="rId21"/>
    <p:sldId id="400" r:id="rId22"/>
    <p:sldId id="473" r:id="rId23"/>
    <p:sldId id="401" r:id="rId24"/>
    <p:sldId id="487" r:id="rId25"/>
    <p:sldId id="402" r:id="rId26"/>
    <p:sldId id="4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7"/>
    <p:restoredTop sz="94673"/>
  </p:normalViewPr>
  <p:slideViewPr>
    <p:cSldViewPr snapToGrid="0" snapToObjects="1">
      <p:cViewPr varScale="1">
        <p:scale>
          <a:sx n="107" d="100"/>
          <a:sy n="107" d="100"/>
        </p:scale>
        <p:origin x="9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2/5/22</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2/5/22</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A1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0120" y="3602038"/>
            <a:ext cx="10241280" cy="1655762"/>
          </a:xfrm>
        </p:spPr>
        <p:txBody>
          <a:bodyPr>
            <a:noAutofit/>
          </a:bodyPr>
          <a:lstStyle/>
          <a:p>
            <a:r>
              <a:rPr lang="en-US" sz="6000" dirty="0">
                <a:solidFill>
                  <a:srgbClr val="FF0000"/>
                </a:solidFill>
              </a:rPr>
              <a:t>The Origins &amp; Course of WW1, </a:t>
            </a:r>
          </a:p>
          <a:p>
            <a:r>
              <a:rPr lang="en-US" sz="6000" dirty="0">
                <a:solidFill>
                  <a:srgbClr val="FF0000"/>
                </a:solidFill>
              </a:rPr>
              <a:t>1905-1918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03751" y="1479670"/>
            <a:ext cx="4498878" cy="5224221"/>
          </a:xfrm>
        </p:spPr>
        <p:txBody>
          <a:bodyPr>
            <a:noAutofit/>
          </a:bodyPr>
          <a:lstStyle/>
          <a:p>
            <a:pPr marL="0" indent="0">
              <a:buNone/>
            </a:pPr>
            <a:r>
              <a:rPr lang="en-US" b="1" dirty="0">
                <a:solidFill>
                  <a:srgbClr val="FF0000"/>
                </a:solidFill>
              </a:rPr>
              <a:t>What was so different about HMS Dreadnought?</a:t>
            </a:r>
          </a:p>
          <a:p>
            <a:r>
              <a:rPr lang="en-US" b="1" dirty="0">
                <a:solidFill>
                  <a:srgbClr val="0070C0"/>
                </a:solidFill>
              </a:rPr>
              <a:t>More heavily </a:t>
            </a:r>
            <a:r>
              <a:rPr lang="en-US" b="1" dirty="0" err="1">
                <a:solidFill>
                  <a:srgbClr val="0070C0"/>
                </a:solidFill>
              </a:rPr>
              <a:t>armoured</a:t>
            </a:r>
            <a:r>
              <a:rPr lang="en-US" dirty="0"/>
              <a:t>; </a:t>
            </a:r>
            <a:r>
              <a:rPr lang="en-US" b="1" dirty="0"/>
              <a:t>28cm thick </a:t>
            </a:r>
            <a:r>
              <a:rPr lang="en-US" dirty="0"/>
              <a:t>on the sides &amp; </a:t>
            </a:r>
            <a:r>
              <a:rPr lang="en-US" b="1" dirty="0"/>
              <a:t>35cm thick </a:t>
            </a:r>
            <a:r>
              <a:rPr lang="en-US" dirty="0"/>
              <a:t>on the decks</a:t>
            </a:r>
          </a:p>
          <a:p>
            <a:r>
              <a:rPr lang="en-US" b="1" dirty="0">
                <a:solidFill>
                  <a:srgbClr val="0070C0"/>
                </a:solidFill>
              </a:rPr>
              <a:t>Fired shells further </a:t>
            </a:r>
            <a:r>
              <a:rPr lang="en-US" dirty="0"/>
              <a:t>than any other ship could</a:t>
            </a:r>
          </a:p>
          <a:p>
            <a:r>
              <a:rPr lang="en-US" b="1" dirty="0">
                <a:solidFill>
                  <a:srgbClr val="0070C0"/>
                </a:solidFill>
              </a:rPr>
              <a:t>Designed to fight from a distance</a:t>
            </a:r>
            <a:r>
              <a:rPr lang="en-US" dirty="0"/>
              <a:t>; blows up ships </a:t>
            </a:r>
            <a:r>
              <a:rPr lang="en-US" b="1" dirty="0"/>
              <a:t>32km away</a:t>
            </a:r>
          </a:p>
          <a:p>
            <a:r>
              <a:rPr lang="en-US" b="1" dirty="0">
                <a:solidFill>
                  <a:srgbClr val="0070C0"/>
                </a:solidFill>
              </a:rPr>
              <a:t>Fast</a:t>
            </a:r>
            <a:r>
              <a:rPr lang="en-US" dirty="0"/>
              <a:t>; Could carry </a:t>
            </a:r>
            <a:r>
              <a:rPr lang="en-US" b="1" dirty="0"/>
              <a:t>800 sailors </a:t>
            </a:r>
            <a:r>
              <a:rPr lang="en-US" dirty="0"/>
              <a:t>&amp; travel at </a:t>
            </a:r>
            <a:r>
              <a:rPr lang="en-US" b="1" dirty="0"/>
              <a:t>22 knots </a:t>
            </a:r>
          </a:p>
        </p:txBody>
      </p:sp>
      <p:pic>
        <p:nvPicPr>
          <p:cNvPr id="5" name="Picture 4">
            <a:extLst>
              <a:ext uri="{FF2B5EF4-FFF2-40B4-BE49-F238E27FC236}">
                <a16:creationId xmlns:a16="http://schemas.microsoft.com/office/drawing/2014/main" id="{CE003D8C-A76F-5140-9476-51A70F85DCD0}"/>
              </a:ext>
            </a:extLst>
          </p:cNvPr>
          <p:cNvPicPr>
            <a:picLocks noChangeAspect="1"/>
          </p:cNvPicPr>
          <p:nvPr/>
        </p:nvPicPr>
        <p:blipFill>
          <a:blip r:embed="rId2"/>
          <a:stretch>
            <a:fillRect/>
          </a:stretch>
        </p:blipFill>
        <p:spPr>
          <a:xfrm>
            <a:off x="4698999" y="334041"/>
            <a:ext cx="7289250" cy="6369850"/>
          </a:xfrm>
          <a:prstGeom prst="rect">
            <a:avLst/>
          </a:prstGeom>
        </p:spPr>
      </p:pic>
    </p:spTree>
    <p:extLst>
      <p:ext uri="{BB962C8B-B14F-4D97-AF65-F5344CB8AC3E}">
        <p14:creationId xmlns:p14="http://schemas.microsoft.com/office/powerpoint/2010/main" val="1936641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633545" y="1500932"/>
            <a:ext cx="6438789" cy="5202960"/>
          </a:xfrm>
        </p:spPr>
        <p:txBody>
          <a:bodyPr>
            <a:noAutofit/>
          </a:bodyPr>
          <a:lstStyle/>
          <a:p>
            <a:pPr marL="0" indent="0">
              <a:buNone/>
            </a:pPr>
            <a:r>
              <a:rPr lang="en-US" dirty="0"/>
              <a:t>The Arms Race was not just about ships &amp; Navies. All European powers were building up their land forces &amp; armaments:</a:t>
            </a:r>
          </a:p>
          <a:p>
            <a:r>
              <a:rPr lang="en-US" b="1" dirty="0">
                <a:solidFill>
                  <a:srgbClr val="FF0000"/>
                </a:solidFill>
              </a:rPr>
              <a:t>Russia’s defeat in the Russo-Japanese War, 1905, led the Government to form a State </a:t>
            </a:r>
            <a:r>
              <a:rPr lang="en-US" b="1" dirty="0" err="1">
                <a:solidFill>
                  <a:srgbClr val="FF0000"/>
                </a:solidFill>
              </a:rPr>
              <a:t>Defence</a:t>
            </a:r>
            <a:r>
              <a:rPr lang="en-US" b="1" dirty="0">
                <a:solidFill>
                  <a:srgbClr val="FF0000"/>
                </a:solidFill>
              </a:rPr>
              <a:t> Council. </a:t>
            </a:r>
            <a:r>
              <a:rPr lang="en-US" dirty="0"/>
              <a:t>The new Main Directorate of General Staff dealt with recruitment &amp; training the new soldiers. Though huge, however, the Russian Army was badly equipped.</a:t>
            </a:r>
          </a:p>
          <a:p>
            <a:r>
              <a:rPr lang="en-US" b="1" dirty="0">
                <a:solidFill>
                  <a:srgbClr val="FF0000"/>
                </a:solidFill>
              </a:rPr>
              <a:t>Austria-Hungary secretly started making massive cannons in the Skoda works.</a:t>
            </a:r>
          </a:p>
        </p:txBody>
      </p:sp>
      <p:pic>
        <p:nvPicPr>
          <p:cNvPr id="5" name="Picture 4">
            <a:extLst>
              <a:ext uri="{FF2B5EF4-FFF2-40B4-BE49-F238E27FC236}">
                <a16:creationId xmlns:a16="http://schemas.microsoft.com/office/drawing/2014/main" id="{23947549-D369-A248-9C3F-01D07193A16F}"/>
              </a:ext>
            </a:extLst>
          </p:cNvPr>
          <p:cNvPicPr>
            <a:picLocks noChangeAspect="1"/>
          </p:cNvPicPr>
          <p:nvPr/>
        </p:nvPicPr>
        <p:blipFill rotWithShape="1">
          <a:blip r:embed="rId2"/>
          <a:srcRect r="3010"/>
          <a:stretch/>
        </p:blipFill>
        <p:spPr>
          <a:xfrm>
            <a:off x="119667" y="1500932"/>
            <a:ext cx="5419285" cy="5116830"/>
          </a:xfrm>
          <a:prstGeom prst="rect">
            <a:avLst/>
          </a:prstGeom>
        </p:spPr>
      </p:pic>
    </p:spTree>
    <p:extLst>
      <p:ext uri="{BB962C8B-B14F-4D97-AF65-F5344CB8AC3E}">
        <p14:creationId xmlns:p14="http://schemas.microsoft.com/office/powerpoint/2010/main" val="19023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03751" y="1479670"/>
            <a:ext cx="5440304" cy="5224221"/>
          </a:xfrm>
        </p:spPr>
        <p:txBody>
          <a:bodyPr>
            <a:noAutofit/>
          </a:bodyPr>
          <a:lstStyle/>
          <a:p>
            <a:r>
              <a:rPr lang="en-US" b="1" dirty="0">
                <a:solidFill>
                  <a:srgbClr val="FF0000"/>
                </a:solidFill>
              </a:rPr>
              <a:t>Britain’s War Minister, Richard Haldane, formed a British Expeditionary Force of 144,000 soldiers, ready for deployment. </a:t>
            </a:r>
            <a:r>
              <a:rPr lang="en-US" dirty="0"/>
              <a:t>This BEF could move immediately to support France if any war was declared. Haldane also set up a </a:t>
            </a:r>
            <a:r>
              <a:rPr lang="en-US" b="1" dirty="0">
                <a:solidFill>
                  <a:srgbClr val="FF0000"/>
                </a:solidFill>
              </a:rPr>
              <a:t>Territorial Army of Volunteers</a:t>
            </a:r>
            <a:r>
              <a:rPr lang="en-US" dirty="0"/>
              <a:t>, to back up the regular Army, plus an Officer Training Corps in schools.</a:t>
            </a:r>
          </a:p>
          <a:p>
            <a:r>
              <a:rPr lang="en-US" b="1" dirty="0">
                <a:solidFill>
                  <a:srgbClr val="FF0000"/>
                </a:solidFill>
              </a:rPr>
              <a:t>Germany &amp; France drew up war plans</a:t>
            </a:r>
            <a:r>
              <a:rPr lang="en-US" dirty="0"/>
              <a:t>, to work out how they’d fight their enemies if war began.</a:t>
            </a:r>
          </a:p>
        </p:txBody>
      </p:sp>
      <p:pic>
        <p:nvPicPr>
          <p:cNvPr id="4" name="Picture 3">
            <a:extLst>
              <a:ext uri="{FF2B5EF4-FFF2-40B4-BE49-F238E27FC236}">
                <a16:creationId xmlns:a16="http://schemas.microsoft.com/office/drawing/2014/main" id="{7CE33DC8-CA0A-DD4A-ADAB-92B7B84C2756}"/>
              </a:ext>
            </a:extLst>
          </p:cNvPr>
          <p:cNvPicPr>
            <a:picLocks noChangeAspect="1"/>
          </p:cNvPicPr>
          <p:nvPr/>
        </p:nvPicPr>
        <p:blipFill>
          <a:blip r:embed="rId2"/>
          <a:stretch>
            <a:fillRect/>
          </a:stretch>
        </p:blipFill>
        <p:spPr>
          <a:xfrm>
            <a:off x="5728139" y="1479668"/>
            <a:ext cx="6256936" cy="5224221"/>
          </a:xfrm>
          <a:prstGeom prst="rect">
            <a:avLst/>
          </a:prstGeom>
        </p:spPr>
      </p:pic>
    </p:spTree>
    <p:extLst>
      <p:ext uri="{BB962C8B-B14F-4D97-AF65-F5344CB8AC3E}">
        <p14:creationId xmlns:p14="http://schemas.microsoft.com/office/powerpoint/2010/main" val="1255817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03750" y="1479670"/>
            <a:ext cx="6217799" cy="5224221"/>
          </a:xfrm>
        </p:spPr>
        <p:txBody>
          <a:bodyPr>
            <a:noAutofit/>
          </a:bodyPr>
          <a:lstStyle/>
          <a:p>
            <a:pPr marL="0" indent="0">
              <a:buNone/>
            </a:pPr>
            <a:r>
              <a:rPr lang="en-US" b="1" u="sng" dirty="0">
                <a:solidFill>
                  <a:srgbClr val="7030A0"/>
                </a:solidFill>
              </a:rPr>
              <a:t>THE SCHLIEFFEN PLAN </a:t>
            </a:r>
            <a:r>
              <a:rPr lang="en-US" dirty="0"/>
              <a:t>was created in 1905 by Count Alfred von Schlieffen. It was obvious that Germany could not win a war fought on two fronts, with France in the West &amp; Russia in the East, so the plan was to capitalize on the poor road &amp; rail network in Russia. Estimating that it would take 6 weeks for Russia to </a:t>
            </a:r>
            <a:r>
              <a:rPr lang="en-US" dirty="0" err="1"/>
              <a:t>mobilise</a:t>
            </a:r>
            <a:r>
              <a:rPr lang="en-US" dirty="0"/>
              <a:t>, the German Army would attack &amp; defeat France first and, with Paris captured in 6 weeks, the German Army would hurry Eastwards (via superior rail &amp; road) to attack and defeat Russia.</a:t>
            </a:r>
          </a:p>
        </p:txBody>
      </p:sp>
      <p:pic>
        <p:nvPicPr>
          <p:cNvPr id="5" name="Picture 4">
            <a:extLst>
              <a:ext uri="{FF2B5EF4-FFF2-40B4-BE49-F238E27FC236}">
                <a16:creationId xmlns:a16="http://schemas.microsoft.com/office/drawing/2014/main" id="{BBC9025F-0FD0-E449-A5F9-F9BAF5623823}"/>
              </a:ext>
            </a:extLst>
          </p:cNvPr>
          <p:cNvPicPr>
            <a:picLocks noChangeAspect="1"/>
          </p:cNvPicPr>
          <p:nvPr/>
        </p:nvPicPr>
        <p:blipFill>
          <a:blip r:embed="rId2"/>
          <a:stretch>
            <a:fillRect/>
          </a:stretch>
        </p:blipFill>
        <p:spPr>
          <a:xfrm>
            <a:off x="6421549" y="258700"/>
            <a:ext cx="5650784" cy="6445191"/>
          </a:xfrm>
          <a:prstGeom prst="rect">
            <a:avLst/>
          </a:prstGeom>
        </p:spPr>
      </p:pic>
    </p:spTree>
    <p:extLst>
      <p:ext uri="{BB962C8B-B14F-4D97-AF65-F5344CB8AC3E}">
        <p14:creationId xmlns:p14="http://schemas.microsoft.com/office/powerpoint/2010/main" val="3940146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03750" y="1479670"/>
            <a:ext cx="6217799" cy="5224221"/>
          </a:xfrm>
        </p:spPr>
        <p:txBody>
          <a:bodyPr>
            <a:noAutofit/>
          </a:bodyPr>
          <a:lstStyle/>
          <a:p>
            <a:pPr marL="0" indent="0">
              <a:buNone/>
            </a:pPr>
            <a:r>
              <a:rPr lang="en-US" b="1" u="sng" dirty="0">
                <a:solidFill>
                  <a:srgbClr val="7030A0"/>
                </a:solidFill>
              </a:rPr>
              <a:t>PLAN 17 </a:t>
            </a:r>
            <a:r>
              <a:rPr lang="en-US" dirty="0"/>
              <a:t>was created in 1913 by French Army chief, General Joffre. It was even simpler than the Schlieffen Plan – if war broke out, French troops would launch an all-out attack on Alsace-Lorraine. After securing these former French provinces, the French troops would then cross the River Rhine and advance on Berlin.</a:t>
            </a:r>
          </a:p>
          <a:p>
            <a:pPr marL="0" indent="0">
              <a:buNone/>
            </a:pPr>
            <a:r>
              <a:rPr lang="en-US" dirty="0"/>
              <a:t>After years of planning for war, this very basic plan was the only strategy that the French had developed. Like the Schlieffen Plan, Plan 17 made no alternative arrangements if things didn’t go to plan. </a:t>
            </a:r>
          </a:p>
        </p:txBody>
      </p:sp>
      <p:pic>
        <p:nvPicPr>
          <p:cNvPr id="4" name="Picture 3">
            <a:extLst>
              <a:ext uri="{FF2B5EF4-FFF2-40B4-BE49-F238E27FC236}">
                <a16:creationId xmlns:a16="http://schemas.microsoft.com/office/drawing/2014/main" id="{C333AE0E-BC65-9E42-81DE-817702A1A116}"/>
              </a:ext>
            </a:extLst>
          </p:cNvPr>
          <p:cNvPicPr>
            <a:picLocks noChangeAspect="1"/>
          </p:cNvPicPr>
          <p:nvPr/>
        </p:nvPicPr>
        <p:blipFill>
          <a:blip r:embed="rId2"/>
          <a:stretch>
            <a:fillRect/>
          </a:stretch>
        </p:blipFill>
        <p:spPr>
          <a:xfrm>
            <a:off x="6505632" y="119256"/>
            <a:ext cx="5482618" cy="6619487"/>
          </a:xfrm>
          <a:prstGeom prst="rect">
            <a:avLst/>
          </a:prstGeom>
        </p:spPr>
      </p:pic>
    </p:spTree>
    <p:extLst>
      <p:ext uri="{BB962C8B-B14F-4D97-AF65-F5344CB8AC3E}">
        <p14:creationId xmlns:p14="http://schemas.microsoft.com/office/powerpoint/2010/main" val="397084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66245F-9A08-624A-A52A-2DA68A69E244}"/>
              </a:ext>
            </a:extLst>
          </p:cNvPr>
          <p:cNvPicPr>
            <a:picLocks noChangeAspect="1"/>
          </p:cNvPicPr>
          <p:nvPr/>
        </p:nvPicPr>
        <p:blipFill rotWithShape="1">
          <a:blip r:embed="rId2"/>
          <a:srcRect l="18788" t="13940" r="5031" b="1939"/>
          <a:stretch/>
        </p:blipFill>
        <p:spPr>
          <a:xfrm>
            <a:off x="257695" y="157943"/>
            <a:ext cx="11737570" cy="6608916"/>
          </a:xfrm>
          <a:prstGeom prst="rect">
            <a:avLst/>
          </a:prstGeom>
        </p:spPr>
      </p:pic>
    </p:spTree>
    <p:extLst>
      <p:ext uri="{BB962C8B-B14F-4D97-AF65-F5344CB8AC3E}">
        <p14:creationId xmlns:p14="http://schemas.microsoft.com/office/powerpoint/2010/main" val="22600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431285" y="1240818"/>
            <a:ext cx="7641049" cy="5202960"/>
          </a:xfrm>
        </p:spPr>
        <p:txBody>
          <a:bodyPr>
            <a:noAutofit/>
          </a:bodyPr>
          <a:lstStyle/>
          <a:p>
            <a:pPr marL="0" indent="0">
              <a:buNone/>
            </a:pPr>
            <a:r>
              <a:rPr lang="en-US" dirty="0"/>
              <a:t>The Arms Race made Europe a dangerous place, </a:t>
            </a:r>
            <a:r>
              <a:rPr lang="en-US" b="1" dirty="0"/>
              <a:t>BUT IT DID NOT AUTOMATICALLY LEAD TO WAR</a:t>
            </a:r>
            <a:r>
              <a:rPr lang="en-US" dirty="0"/>
              <a:t>.</a:t>
            </a:r>
          </a:p>
          <a:p>
            <a:pPr marL="0" indent="0">
              <a:buNone/>
            </a:pPr>
            <a:endParaRPr lang="en-US" sz="800" b="1" dirty="0">
              <a:solidFill>
                <a:srgbClr val="FF0000"/>
              </a:solidFill>
            </a:endParaRPr>
          </a:p>
          <a:p>
            <a:pPr marL="0" indent="0">
              <a:buNone/>
            </a:pPr>
            <a:r>
              <a:rPr lang="en-US" b="1" dirty="0">
                <a:solidFill>
                  <a:srgbClr val="FF0000"/>
                </a:solidFill>
              </a:rPr>
              <a:t>In the 1890s, to actively prevent a war, a PERMANENT COURT OF ARBITRATION had been set up … but it was a voluntary court.</a:t>
            </a:r>
          </a:p>
          <a:p>
            <a:pPr marL="0" indent="0">
              <a:buNone/>
            </a:pPr>
            <a:endParaRPr lang="en-US" sz="800" b="1" dirty="0">
              <a:solidFill>
                <a:srgbClr val="FF0000"/>
              </a:solidFill>
            </a:endParaRPr>
          </a:p>
          <a:p>
            <a:pPr marL="0" indent="0">
              <a:buNone/>
            </a:pPr>
            <a:r>
              <a:rPr lang="en-US" b="1" dirty="0">
                <a:solidFill>
                  <a:srgbClr val="FF0000"/>
                </a:solidFill>
              </a:rPr>
              <a:t>In Feb. 1912, Richard Haldane made a secret visit to Berlin – he hoped to persuade the Germans to accept a voluntary limit on arms. Haldane failed.</a:t>
            </a:r>
          </a:p>
          <a:p>
            <a:pPr marL="0" indent="0">
              <a:buNone/>
            </a:pPr>
            <a:endParaRPr lang="en-US" sz="800" dirty="0"/>
          </a:p>
          <a:p>
            <a:pPr marL="0" indent="0">
              <a:buNone/>
            </a:pPr>
            <a:r>
              <a:rPr lang="en-US" dirty="0"/>
              <a:t>Tensions remained high between the Great Powers; a serious crisis could tip tension over into War.</a:t>
            </a:r>
          </a:p>
        </p:txBody>
      </p:sp>
      <p:pic>
        <p:nvPicPr>
          <p:cNvPr id="6" name="Picture 5">
            <a:extLst>
              <a:ext uri="{FF2B5EF4-FFF2-40B4-BE49-F238E27FC236}">
                <a16:creationId xmlns:a16="http://schemas.microsoft.com/office/drawing/2014/main" id="{F6D39A6A-84DB-674E-901A-397B9AB9FFEF}"/>
              </a:ext>
            </a:extLst>
          </p:cNvPr>
          <p:cNvPicPr>
            <a:picLocks noChangeAspect="1"/>
          </p:cNvPicPr>
          <p:nvPr/>
        </p:nvPicPr>
        <p:blipFill>
          <a:blip r:embed="rId2"/>
          <a:stretch>
            <a:fillRect/>
          </a:stretch>
        </p:blipFill>
        <p:spPr>
          <a:xfrm>
            <a:off x="245792" y="1240818"/>
            <a:ext cx="4059368" cy="5463074"/>
          </a:xfrm>
          <a:prstGeom prst="rect">
            <a:avLst/>
          </a:prstGeom>
        </p:spPr>
      </p:pic>
    </p:spTree>
    <p:extLst>
      <p:ext uri="{BB962C8B-B14F-4D97-AF65-F5344CB8AC3E}">
        <p14:creationId xmlns:p14="http://schemas.microsoft.com/office/powerpoint/2010/main" val="779019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83476" y="2045367"/>
            <a:ext cx="11288110" cy="4557451"/>
          </a:xfrm>
        </p:spPr>
        <p:txBody>
          <a:bodyPr>
            <a:normAutofit/>
          </a:bodyPr>
          <a:lstStyle/>
          <a:p>
            <a:pPr marL="0" indent="0" algn="ctr">
              <a:buNone/>
            </a:pPr>
            <a:r>
              <a:rPr lang="en-US" sz="7200" dirty="0"/>
              <a:t>Describe </a:t>
            </a:r>
            <a:r>
              <a:rPr lang="en-US" sz="7200" b="1" dirty="0"/>
              <a:t>two</a:t>
            </a:r>
            <a:r>
              <a:rPr lang="en-US" sz="7200" dirty="0"/>
              <a:t> features of </a:t>
            </a:r>
          </a:p>
          <a:p>
            <a:pPr marL="0" indent="0" algn="ctr">
              <a:buNone/>
            </a:pPr>
            <a:r>
              <a:rPr lang="en-US" sz="7200" dirty="0"/>
              <a:t>the Naval Race. </a:t>
            </a:r>
            <a:r>
              <a:rPr lang="en-US" sz="7200" b="1" dirty="0">
                <a:solidFill>
                  <a:srgbClr val="FF0000"/>
                </a:solidFill>
              </a:rPr>
              <a:t>(6 marks)</a:t>
            </a:r>
          </a:p>
          <a:p>
            <a:pPr marL="0" indent="0" algn="ctr">
              <a:buNone/>
            </a:pPr>
            <a:endParaRPr lang="en-US" sz="2000" b="1" dirty="0">
              <a:solidFill>
                <a:srgbClr val="FF0000"/>
              </a:solidFill>
            </a:endParaRPr>
          </a:p>
          <a:p>
            <a:pPr marL="0" indent="0" algn="ctr">
              <a:buNone/>
            </a:pPr>
            <a:r>
              <a:rPr lang="en-US" sz="4800" b="1" dirty="0">
                <a:solidFill>
                  <a:srgbClr val="0070C0"/>
                </a:solidFill>
              </a:rPr>
              <a:t>Hint – Identify two clear features,                      don’t just say what they were – support!</a:t>
            </a:r>
          </a:p>
        </p:txBody>
      </p:sp>
    </p:spTree>
    <p:extLst>
      <p:ext uri="{BB962C8B-B14F-4D97-AF65-F5344CB8AC3E}">
        <p14:creationId xmlns:p14="http://schemas.microsoft.com/office/powerpoint/2010/main" val="313151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20A8-2BED-414F-8DC6-0775D3511C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096B86-EDD9-4C4C-A196-86870924D9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5527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0" y="1825624"/>
            <a:ext cx="12191999" cy="5032376"/>
          </a:xfrm>
        </p:spPr>
        <p:txBody>
          <a:bodyPr>
            <a:normAutofit/>
          </a:bodyPr>
          <a:lstStyle/>
          <a:p>
            <a:pPr marL="742950" indent="-742950">
              <a:buAutoNum type="arabicPeriod"/>
            </a:pPr>
            <a:r>
              <a:rPr lang="en-US" sz="4000" dirty="0"/>
              <a:t>In what year was the Triple Entente formed?</a:t>
            </a:r>
          </a:p>
          <a:p>
            <a:pPr marL="742950" indent="-742950">
              <a:buAutoNum type="arabicPeriod"/>
            </a:pPr>
            <a:r>
              <a:rPr lang="en-US" sz="4000" dirty="0"/>
              <a:t>Who were the members of the Triple Entente?</a:t>
            </a:r>
          </a:p>
          <a:p>
            <a:pPr marL="742950" indent="-742950">
              <a:buAutoNum type="arabicPeriod"/>
            </a:pPr>
            <a:r>
              <a:rPr lang="en-US" sz="4000" dirty="0"/>
              <a:t>Which 2 provinces did France really want to regain from Germany? </a:t>
            </a:r>
          </a:p>
          <a:p>
            <a:pPr marL="742950" indent="-742950">
              <a:buAutoNum type="arabicPeriod"/>
            </a:pPr>
            <a:r>
              <a:rPr lang="en-US" sz="4000" dirty="0"/>
              <a:t>What was the name of the German Kaiser, the Russian Tsar &amp; the British King? </a:t>
            </a:r>
          </a:p>
          <a:p>
            <a:pPr marL="742950" indent="-742950">
              <a:buAutoNum type="arabicPeriod"/>
            </a:pPr>
            <a:r>
              <a:rPr lang="en-US" sz="4000" dirty="0"/>
              <a:t>Why did Germany want colonies?</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0EDAC-F788-FE43-830C-012BB90C06C2}"/>
              </a:ext>
            </a:extLst>
          </p:cNvPr>
          <p:cNvPicPr>
            <a:picLocks noChangeAspect="1"/>
          </p:cNvPicPr>
          <p:nvPr/>
        </p:nvPicPr>
        <p:blipFill>
          <a:blip r:embed="rId2"/>
          <a:stretch>
            <a:fillRect/>
          </a:stretch>
        </p:blipFill>
        <p:spPr>
          <a:xfrm>
            <a:off x="7470038" y="112416"/>
            <a:ext cx="4438184" cy="2485383"/>
          </a:xfrm>
          <a:prstGeom prst="rect">
            <a:avLst/>
          </a:prstGeom>
        </p:spPr>
      </p:pic>
      <p:pic>
        <p:nvPicPr>
          <p:cNvPr id="5" name="Picture 4">
            <a:extLst>
              <a:ext uri="{FF2B5EF4-FFF2-40B4-BE49-F238E27FC236}">
                <a16:creationId xmlns:a16="http://schemas.microsoft.com/office/drawing/2014/main" id="{796F500A-2C16-2E44-A236-8AAF09D04595}"/>
              </a:ext>
            </a:extLst>
          </p:cNvPr>
          <p:cNvPicPr>
            <a:picLocks noChangeAspect="1"/>
          </p:cNvPicPr>
          <p:nvPr/>
        </p:nvPicPr>
        <p:blipFill>
          <a:blip r:embed="rId3"/>
          <a:stretch>
            <a:fillRect/>
          </a:stretch>
        </p:blipFill>
        <p:spPr>
          <a:xfrm>
            <a:off x="283778" y="112416"/>
            <a:ext cx="5078087" cy="3008630"/>
          </a:xfrm>
          <a:prstGeom prst="rect">
            <a:avLst/>
          </a:prstGeom>
        </p:spPr>
      </p:pic>
      <p:pic>
        <p:nvPicPr>
          <p:cNvPr id="8" name="Picture 7">
            <a:extLst>
              <a:ext uri="{FF2B5EF4-FFF2-40B4-BE49-F238E27FC236}">
                <a16:creationId xmlns:a16="http://schemas.microsoft.com/office/drawing/2014/main" id="{8FD191EC-C58A-134D-B81A-D1FCE6C8181B}"/>
              </a:ext>
            </a:extLst>
          </p:cNvPr>
          <p:cNvPicPr>
            <a:picLocks noChangeAspect="1"/>
          </p:cNvPicPr>
          <p:nvPr/>
        </p:nvPicPr>
        <p:blipFill rotWithShape="1">
          <a:blip r:embed="rId4"/>
          <a:srcRect l="6617" t="2641" r="4198" b="4076"/>
          <a:stretch/>
        </p:blipFill>
        <p:spPr>
          <a:xfrm>
            <a:off x="158705" y="3121046"/>
            <a:ext cx="5203160" cy="3468941"/>
          </a:xfrm>
          <a:prstGeom prst="rect">
            <a:avLst/>
          </a:prstGeom>
        </p:spPr>
      </p:pic>
      <p:pic>
        <p:nvPicPr>
          <p:cNvPr id="15" name="Picture 14">
            <a:extLst>
              <a:ext uri="{FF2B5EF4-FFF2-40B4-BE49-F238E27FC236}">
                <a16:creationId xmlns:a16="http://schemas.microsoft.com/office/drawing/2014/main" id="{01A15C6C-4C75-A844-B3C5-065C45C0B302}"/>
              </a:ext>
            </a:extLst>
          </p:cNvPr>
          <p:cNvPicPr>
            <a:picLocks noChangeAspect="1"/>
          </p:cNvPicPr>
          <p:nvPr/>
        </p:nvPicPr>
        <p:blipFill rotWithShape="1">
          <a:blip r:embed="rId5"/>
          <a:srcRect l="20659" r="12006" b="38265"/>
          <a:stretch/>
        </p:blipFill>
        <p:spPr>
          <a:xfrm>
            <a:off x="5444358" y="112416"/>
            <a:ext cx="1881353" cy="2485383"/>
          </a:xfrm>
          <a:prstGeom prst="rect">
            <a:avLst/>
          </a:prstGeom>
        </p:spPr>
      </p:pic>
      <p:pic>
        <p:nvPicPr>
          <p:cNvPr id="16" name="Picture 15">
            <a:extLst>
              <a:ext uri="{FF2B5EF4-FFF2-40B4-BE49-F238E27FC236}">
                <a16:creationId xmlns:a16="http://schemas.microsoft.com/office/drawing/2014/main" id="{44EA7469-0CBC-1B44-8043-58D44EC5D7FD}"/>
              </a:ext>
            </a:extLst>
          </p:cNvPr>
          <p:cNvPicPr>
            <a:picLocks noChangeAspect="1"/>
          </p:cNvPicPr>
          <p:nvPr/>
        </p:nvPicPr>
        <p:blipFill>
          <a:blip r:embed="rId6"/>
          <a:stretch>
            <a:fillRect/>
          </a:stretch>
        </p:blipFill>
        <p:spPr>
          <a:xfrm>
            <a:off x="5444358" y="2762663"/>
            <a:ext cx="2541288" cy="3755038"/>
          </a:xfrm>
          <a:prstGeom prst="rect">
            <a:avLst/>
          </a:prstGeom>
        </p:spPr>
      </p:pic>
      <p:pic>
        <p:nvPicPr>
          <p:cNvPr id="17" name="Picture 16">
            <a:extLst>
              <a:ext uri="{FF2B5EF4-FFF2-40B4-BE49-F238E27FC236}">
                <a16:creationId xmlns:a16="http://schemas.microsoft.com/office/drawing/2014/main" id="{6ABCC352-A8E5-8749-B8DD-3217E9653AB6}"/>
              </a:ext>
            </a:extLst>
          </p:cNvPr>
          <p:cNvPicPr>
            <a:picLocks noChangeAspect="1"/>
          </p:cNvPicPr>
          <p:nvPr/>
        </p:nvPicPr>
        <p:blipFill rotWithShape="1">
          <a:blip r:embed="rId7"/>
          <a:srcRect l="3733" t="4784" r="8295" b="8147"/>
          <a:stretch/>
        </p:blipFill>
        <p:spPr>
          <a:xfrm>
            <a:off x="8068139" y="2762663"/>
            <a:ext cx="3840083" cy="375503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F0A9-ABE7-6947-9838-4CEBD47024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11C254-1D41-504B-89E0-F086A32212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3193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3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887200" cy="4798459"/>
          </a:xfrm>
        </p:spPr>
        <p:txBody>
          <a:bodyPr>
            <a:normAutofit/>
          </a:bodyPr>
          <a:lstStyle/>
          <a:p>
            <a:pPr marL="742950" indent="-742950">
              <a:buFont typeface="+mj-lt"/>
              <a:buAutoNum type="arabicPeriod" startAt="6"/>
            </a:pPr>
            <a:r>
              <a:rPr lang="en-US" sz="4000" dirty="0"/>
              <a:t>How big was the British Empire?</a:t>
            </a:r>
          </a:p>
          <a:p>
            <a:pPr marL="742950" indent="-742950">
              <a:buFont typeface="+mj-lt"/>
              <a:buAutoNum type="arabicPeriod" startAt="6"/>
            </a:pPr>
            <a:r>
              <a:rPr lang="en-US" sz="4000" dirty="0"/>
              <a:t>Why was the Navy important to Britain?</a:t>
            </a:r>
          </a:p>
          <a:p>
            <a:pPr marL="742950" indent="-742950">
              <a:buFont typeface="+mj-lt"/>
              <a:buAutoNum type="arabicPeriod" startAt="6"/>
            </a:pPr>
            <a:r>
              <a:rPr lang="en-US" sz="4000" dirty="0"/>
              <a:t>When was HMS Dreadnought launched and how did Germany respond to it?</a:t>
            </a:r>
          </a:p>
          <a:p>
            <a:pPr marL="742950" indent="-742950">
              <a:buFont typeface="+mj-lt"/>
              <a:buAutoNum type="arabicPeriod" startAt="6"/>
            </a:pPr>
            <a:r>
              <a:rPr lang="en-US" sz="4000" dirty="0"/>
              <a:t>What was the name of the German war plan created in 1905 and how did it work?</a:t>
            </a:r>
          </a:p>
          <a:p>
            <a:pPr marL="742950" indent="-742950">
              <a:buFont typeface="+mj-lt"/>
              <a:buAutoNum type="arabicPeriod" startAt="6"/>
            </a:pPr>
            <a:r>
              <a:rPr lang="en-US" sz="4000" dirty="0"/>
              <a:t>What was Plan 17?</a:t>
            </a:r>
          </a:p>
        </p:txBody>
      </p:sp>
    </p:spTree>
    <p:extLst>
      <p:ext uri="{BB962C8B-B14F-4D97-AF65-F5344CB8AC3E}">
        <p14:creationId xmlns:p14="http://schemas.microsoft.com/office/powerpoint/2010/main" val="290423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DEA6-365F-D94D-880D-518F111A9D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91792-B224-6246-BCE0-99411AF0F6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7797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4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13749"/>
            <a:ext cx="10809890" cy="4943311"/>
          </a:xfrm>
        </p:spPr>
        <p:txBody>
          <a:bodyPr>
            <a:normAutofit/>
          </a:bodyPr>
          <a:lstStyle/>
          <a:p>
            <a:pPr marL="742950" indent="-742950">
              <a:buAutoNum type="arabicPeriod"/>
            </a:pPr>
            <a:r>
              <a:rPr lang="en-US" sz="4800" dirty="0"/>
              <a:t>Why were the Triple Alliance &amp; the Triple Entente formed?</a:t>
            </a:r>
          </a:p>
          <a:p>
            <a:pPr marL="742950" indent="-742950">
              <a:buAutoNum type="arabicPeriod"/>
            </a:pPr>
            <a:r>
              <a:rPr lang="en-US" sz="4800" dirty="0"/>
              <a:t>Give </a:t>
            </a:r>
            <a:r>
              <a:rPr lang="en-US" sz="4800" b="1" dirty="0"/>
              <a:t>two</a:t>
            </a:r>
            <a:r>
              <a:rPr lang="en-US" sz="4800" dirty="0"/>
              <a:t> examples of the reasons why colonies were important to the Great Powers.</a:t>
            </a:r>
          </a:p>
          <a:p>
            <a:pPr marL="742950" indent="-742950">
              <a:buAutoNum type="arabicPeriod"/>
            </a:pPr>
            <a:r>
              <a:rPr lang="en-US" sz="4800" dirty="0"/>
              <a:t>What was the Arms Race?</a:t>
            </a:r>
          </a:p>
        </p:txBody>
      </p:sp>
    </p:spTree>
    <p:extLst>
      <p:ext uri="{BB962C8B-B14F-4D97-AF65-F5344CB8AC3E}">
        <p14:creationId xmlns:p14="http://schemas.microsoft.com/office/powerpoint/2010/main" val="2000647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0AAE-AAAD-7047-878F-BE7A805856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2A6227-30F6-3F43-844F-86229AB5D92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798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5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400" y="1825624"/>
            <a:ext cx="11712498" cy="5032376"/>
          </a:xfrm>
        </p:spPr>
        <p:txBody>
          <a:bodyPr>
            <a:noAutofit/>
          </a:bodyPr>
          <a:lstStyle/>
          <a:p>
            <a:pPr marL="742950" indent="-742950">
              <a:buAutoNum type="arabicPeriod"/>
            </a:pPr>
            <a:r>
              <a:rPr lang="en-US" sz="4700" dirty="0"/>
              <a:t>Explain how the alliance system could be seen as (a) maintaining peace + (b) making an European war more likely.</a:t>
            </a:r>
          </a:p>
          <a:p>
            <a:pPr marL="742950" indent="-742950">
              <a:buAutoNum type="arabicPeriod"/>
            </a:pPr>
            <a:r>
              <a:rPr lang="en-US" sz="4700" dirty="0"/>
              <a:t>How important was economic rivalry in increasing tensions between Great Powers?</a:t>
            </a:r>
          </a:p>
          <a:p>
            <a:pPr marL="742950" indent="-742950">
              <a:buAutoNum type="arabicPeriod"/>
            </a:pPr>
            <a:r>
              <a:rPr lang="en-US" sz="4700" dirty="0"/>
              <a:t>To what extent did the Arms Race turn Europe into a dangerous place?</a:t>
            </a:r>
          </a:p>
        </p:txBody>
      </p:sp>
    </p:spTree>
    <p:extLst>
      <p:ext uri="{BB962C8B-B14F-4D97-AF65-F5344CB8AC3E}">
        <p14:creationId xmlns:p14="http://schemas.microsoft.com/office/powerpoint/2010/main" val="1098211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6FE0-1F80-F24F-A388-17391C2306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2BBF3E-CCD8-4341-AFD8-55E9440AD2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3634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A1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The Origins &amp; Course of WW1, </a:t>
            </a:r>
          </a:p>
          <a:p>
            <a:r>
              <a:rPr lang="en-US" sz="6000" dirty="0">
                <a:solidFill>
                  <a:srgbClr val="FF0000"/>
                </a:solidFill>
              </a:rPr>
              <a:t>1905-1918</a:t>
            </a:r>
            <a:endParaRPr lang="en-US" sz="1000" dirty="0">
              <a:solidFill>
                <a:srgbClr val="FF0000"/>
              </a:solidFill>
            </a:endParaRPr>
          </a:p>
          <a:p>
            <a:r>
              <a:rPr lang="en-US" sz="4000" b="1">
                <a:solidFill>
                  <a:srgbClr val="0070C0"/>
                </a:solidFill>
              </a:rPr>
              <a:t>1.3 </a:t>
            </a:r>
            <a:r>
              <a:rPr lang="en-US" sz="4000" b="1" dirty="0">
                <a:solidFill>
                  <a:srgbClr val="0070C0"/>
                </a:solidFill>
              </a:rPr>
              <a:t>Military Rivalry: Planning for War?</a:t>
            </a:r>
          </a:p>
        </p:txBody>
      </p:sp>
    </p:spTree>
    <p:extLst>
      <p:ext uri="{BB962C8B-B14F-4D97-AF65-F5344CB8AC3E}">
        <p14:creationId xmlns:p14="http://schemas.microsoft.com/office/powerpoint/2010/main" val="309268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03750" y="1479670"/>
            <a:ext cx="6102457" cy="5224221"/>
          </a:xfrm>
        </p:spPr>
        <p:txBody>
          <a:bodyPr>
            <a:noAutofit/>
          </a:bodyPr>
          <a:lstStyle/>
          <a:p>
            <a:pPr marL="0" indent="0">
              <a:buNone/>
            </a:pPr>
            <a:r>
              <a:rPr lang="en-US" b="1" dirty="0"/>
              <a:t>Tensions increased in Europe over military matters. </a:t>
            </a:r>
            <a:r>
              <a:rPr lang="en-US" dirty="0"/>
              <a:t>Germany was afraid of being surrounded by ever more hostile nations. British politicians believed that Germany was aiming at European, possibly World, domination. </a:t>
            </a:r>
            <a:r>
              <a:rPr lang="en-US" b="1" dirty="0">
                <a:solidFill>
                  <a:srgbClr val="FF0000"/>
                </a:solidFill>
              </a:rPr>
              <a:t>There was fear &amp; suspicion on both sides of Europe, especially between Germany &amp; Britain.</a:t>
            </a:r>
            <a:r>
              <a:rPr lang="en-US" b="1" dirty="0"/>
              <a:t> </a:t>
            </a:r>
            <a:r>
              <a:rPr lang="en-US" dirty="0"/>
              <a:t>Britain wanted to maintain position as the most powerful country in Europe, but Germany was pressing for change and wanted to challenge this very long established British supremacy.</a:t>
            </a:r>
          </a:p>
        </p:txBody>
      </p:sp>
      <p:pic>
        <p:nvPicPr>
          <p:cNvPr id="8" name="Picture 7">
            <a:extLst>
              <a:ext uri="{FF2B5EF4-FFF2-40B4-BE49-F238E27FC236}">
                <a16:creationId xmlns:a16="http://schemas.microsoft.com/office/drawing/2014/main" id="{FA975EDA-3471-6A49-8AA2-B26E77437FB8}"/>
              </a:ext>
            </a:extLst>
          </p:cNvPr>
          <p:cNvPicPr>
            <a:picLocks noChangeAspect="1"/>
          </p:cNvPicPr>
          <p:nvPr/>
        </p:nvPicPr>
        <p:blipFill>
          <a:blip r:embed="rId2"/>
          <a:stretch>
            <a:fillRect/>
          </a:stretch>
        </p:blipFill>
        <p:spPr>
          <a:xfrm>
            <a:off x="6306207" y="1479669"/>
            <a:ext cx="5594002" cy="5111136"/>
          </a:xfrm>
          <a:prstGeom prst="rect">
            <a:avLst/>
          </a:prstGeom>
        </p:spPr>
      </p:pic>
    </p:spTree>
    <p:extLst>
      <p:ext uri="{BB962C8B-B14F-4D97-AF65-F5344CB8AC3E}">
        <p14:creationId xmlns:p14="http://schemas.microsoft.com/office/powerpoint/2010/main" val="3360965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35783" y="1500932"/>
            <a:ext cx="6181106" cy="5202960"/>
          </a:xfrm>
        </p:spPr>
        <p:txBody>
          <a:bodyPr>
            <a:noAutofit/>
          </a:bodyPr>
          <a:lstStyle/>
          <a:p>
            <a:pPr marL="0" indent="0">
              <a:buNone/>
            </a:pPr>
            <a:r>
              <a:rPr lang="en-US" dirty="0"/>
              <a:t>Britain relied on its massive Navy to</a:t>
            </a:r>
          </a:p>
          <a:p>
            <a:r>
              <a:rPr lang="en-US" b="1" dirty="0">
                <a:solidFill>
                  <a:srgbClr val="FF0000"/>
                </a:solidFill>
              </a:rPr>
              <a:t>Keep the sea routes open to the furthest points of its Empire.</a:t>
            </a:r>
          </a:p>
          <a:p>
            <a:r>
              <a:rPr lang="en-US" b="1" dirty="0">
                <a:solidFill>
                  <a:srgbClr val="FF0000"/>
                </a:solidFill>
              </a:rPr>
              <a:t>Protect its economic interests</a:t>
            </a:r>
          </a:p>
          <a:p>
            <a:r>
              <a:rPr lang="en-US" b="1" dirty="0">
                <a:solidFill>
                  <a:srgbClr val="FF0000"/>
                </a:solidFill>
              </a:rPr>
              <a:t>Protect the peoples of the Empire</a:t>
            </a:r>
          </a:p>
          <a:p>
            <a:r>
              <a:rPr lang="en-US" b="1" dirty="0">
                <a:solidFill>
                  <a:srgbClr val="0070C0"/>
                </a:solidFill>
              </a:rPr>
              <a:t>PROTECT THE ISLAND NATION FROM ANY EUROPEAN AGGRESSION</a:t>
            </a:r>
          </a:p>
          <a:p>
            <a:pPr marL="0" indent="0">
              <a:buNone/>
            </a:pPr>
            <a:r>
              <a:rPr lang="en-US" dirty="0"/>
              <a:t>Germany and the Kaiser knew, however, that if Germany wished to become a World Power with a large Empire, it had to challenge the mighty British Navy.</a:t>
            </a:r>
          </a:p>
          <a:p>
            <a:pPr marL="0" indent="0">
              <a:buNone/>
            </a:pPr>
            <a:endParaRPr lang="en-US" b="1" dirty="0">
              <a:solidFill>
                <a:srgbClr val="FF0000"/>
              </a:solidFill>
            </a:endParaRPr>
          </a:p>
        </p:txBody>
      </p:sp>
      <p:pic>
        <p:nvPicPr>
          <p:cNvPr id="5" name="Picture 4">
            <a:extLst>
              <a:ext uri="{FF2B5EF4-FFF2-40B4-BE49-F238E27FC236}">
                <a16:creationId xmlns:a16="http://schemas.microsoft.com/office/drawing/2014/main" id="{47364DA3-C6F2-D14B-B32D-532564712D1D}"/>
              </a:ext>
            </a:extLst>
          </p:cNvPr>
          <p:cNvPicPr>
            <a:picLocks noChangeAspect="1"/>
          </p:cNvPicPr>
          <p:nvPr/>
        </p:nvPicPr>
        <p:blipFill>
          <a:blip r:embed="rId2"/>
          <a:stretch>
            <a:fillRect/>
          </a:stretch>
        </p:blipFill>
        <p:spPr>
          <a:xfrm>
            <a:off x="275111" y="1500931"/>
            <a:ext cx="5266456" cy="5030497"/>
          </a:xfrm>
          <a:prstGeom prst="rect">
            <a:avLst/>
          </a:prstGeom>
        </p:spPr>
      </p:pic>
    </p:spTree>
    <p:extLst>
      <p:ext uri="{BB962C8B-B14F-4D97-AF65-F5344CB8AC3E}">
        <p14:creationId xmlns:p14="http://schemas.microsoft.com/office/powerpoint/2010/main" val="631047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03751" y="1479670"/>
            <a:ext cx="6862068" cy="5224221"/>
          </a:xfrm>
        </p:spPr>
        <p:txBody>
          <a:bodyPr>
            <a:noAutofit/>
          </a:bodyPr>
          <a:lstStyle/>
          <a:p>
            <a:pPr marL="0" indent="0">
              <a:buNone/>
            </a:pPr>
            <a:r>
              <a:rPr lang="en-US" dirty="0"/>
              <a:t>In 1898 + 1900, Germany passed Navy Laws. </a:t>
            </a:r>
            <a:r>
              <a:rPr lang="en-US" b="1" dirty="0"/>
              <a:t>1</a:t>
            </a:r>
            <a:r>
              <a:rPr lang="en-US" b="1" baseline="30000" dirty="0"/>
              <a:t>st</a:t>
            </a:r>
            <a:r>
              <a:rPr lang="en-US" b="1" dirty="0"/>
              <a:t> gave permission to build </a:t>
            </a:r>
            <a:r>
              <a:rPr lang="en-US" b="1" dirty="0">
                <a:solidFill>
                  <a:srgbClr val="FF0000"/>
                </a:solidFill>
              </a:rPr>
              <a:t>16 battleships</a:t>
            </a:r>
            <a:r>
              <a:rPr lang="en-US" b="1" dirty="0"/>
              <a:t>; 2</a:t>
            </a:r>
            <a:r>
              <a:rPr lang="en-US" b="1" baseline="30000" dirty="0"/>
              <a:t>nd</a:t>
            </a:r>
            <a:r>
              <a:rPr lang="en-US" b="1" dirty="0"/>
              <a:t> increased 16 to </a:t>
            </a:r>
            <a:r>
              <a:rPr lang="en-US" b="1" dirty="0">
                <a:solidFill>
                  <a:srgbClr val="FF0000"/>
                </a:solidFill>
              </a:rPr>
              <a:t>42 battleships</a:t>
            </a:r>
            <a:r>
              <a:rPr lang="en-US" b="1" dirty="0"/>
              <a:t>. There were also </a:t>
            </a:r>
            <a:r>
              <a:rPr lang="en-US" b="1" dirty="0">
                <a:solidFill>
                  <a:srgbClr val="FF0000"/>
                </a:solidFill>
              </a:rPr>
              <a:t>60 cruisers </a:t>
            </a:r>
            <a:r>
              <a:rPr lang="en-US" b="1" dirty="0"/>
              <a:t>built too. </a:t>
            </a:r>
            <a:r>
              <a:rPr lang="en-US" dirty="0"/>
              <a:t>By 1905, Admiral Tirpitz set up the Naval League to encourage German people to take an interest in their Navy – tours of ports &amp; lectures about the fleet were organized far &amp; wide.</a:t>
            </a:r>
          </a:p>
          <a:p>
            <a:pPr marL="0" indent="0">
              <a:buNone/>
            </a:pPr>
            <a:endParaRPr lang="en-US" sz="1400" dirty="0"/>
          </a:p>
          <a:p>
            <a:pPr marL="0" indent="0">
              <a:buNone/>
            </a:pPr>
            <a:r>
              <a:rPr lang="en-US" dirty="0"/>
              <a:t>The British response was to build the best ever battleship in 1906 – </a:t>
            </a:r>
            <a:r>
              <a:rPr lang="en-US" b="1" dirty="0">
                <a:solidFill>
                  <a:srgbClr val="0070C0"/>
                </a:solidFill>
              </a:rPr>
              <a:t>HMS Dreadnought</a:t>
            </a:r>
            <a:r>
              <a:rPr lang="en-US" dirty="0"/>
              <a:t>. It was so advanced that its revolutionary design made all other battleships out-of-date.</a:t>
            </a:r>
          </a:p>
        </p:txBody>
      </p:sp>
      <p:pic>
        <p:nvPicPr>
          <p:cNvPr id="4" name="Picture 3">
            <a:extLst>
              <a:ext uri="{FF2B5EF4-FFF2-40B4-BE49-F238E27FC236}">
                <a16:creationId xmlns:a16="http://schemas.microsoft.com/office/drawing/2014/main" id="{662DE1C9-645F-A640-8745-78B3E6AB37EF}"/>
              </a:ext>
            </a:extLst>
          </p:cNvPr>
          <p:cNvPicPr>
            <a:picLocks noChangeAspect="1"/>
          </p:cNvPicPr>
          <p:nvPr/>
        </p:nvPicPr>
        <p:blipFill rotWithShape="1">
          <a:blip r:embed="rId2"/>
          <a:srcRect l="16210"/>
          <a:stretch/>
        </p:blipFill>
        <p:spPr>
          <a:xfrm>
            <a:off x="7244904" y="154108"/>
            <a:ext cx="4623458" cy="6492742"/>
          </a:xfrm>
          <a:prstGeom prst="rect">
            <a:avLst/>
          </a:prstGeom>
        </p:spPr>
      </p:pic>
    </p:spTree>
    <p:extLst>
      <p:ext uri="{BB962C8B-B14F-4D97-AF65-F5344CB8AC3E}">
        <p14:creationId xmlns:p14="http://schemas.microsoft.com/office/powerpoint/2010/main" val="3739479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2</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5643" y="1825624"/>
            <a:ext cx="11848289" cy="4816914"/>
          </a:xfrm>
        </p:spPr>
        <p:txBody>
          <a:bodyPr>
            <a:normAutofit/>
          </a:bodyPr>
          <a:lstStyle/>
          <a:p>
            <a:pPr marL="0" indent="0" algn="ctr">
              <a:buNone/>
            </a:pPr>
            <a:r>
              <a:rPr lang="en-US" sz="4700" b="1" dirty="0">
                <a:solidFill>
                  <a:srgbClr val="0070C0"/>
                </a:solidFill>
              </a:rPr>
              <a:t>German sailors feared </a:t>
            </a:r>
          </a:p>
          <a:p>
            <a:pPr marL="0" indent="0" algn="ctr">
              <a:buNone/>
            </a:pPr>
            <a:r>
              <a:rPr lang="en-US" sz="4700" b="1" dirty="0">
                <a:solidFill>
                  <a:srgbClr val="0070C0"/>
                </a:solidFill>
              </a:rPr>
              <a:t>HMS Dreadnought so much </a:t>
            </a:r>
          </a:p>
          <a:p>
            <a:pPr marL="0" indent="0" algn="ctr">
              <a:buNone/>
            </a:pPr>
            <a:r>
              <a:rPr lang="en-US" sz="4700" b="1" dirty="0">
                <a:solidFill>
                  <a:srgbClr val="0070C0"/>
                </a:solidFill>
              </a:rPr>
              <a:t>that they referred to their </a:t>
            </a:r>
          </a:p>
          <a:p>
            <a:pPr marL="0" indent="0" algn="ctr">
              <a:buNone/>
            </a:pPr>
            <a:r>
              <a:rPr lang="en-US" sz="4700" b="1" dirty="0">
                <a:solidFill>
                  <a:srgbClr val="0070C0"/>
                </a:solidFill>
              </a:rPr>
              <a:t>own vessels as “5 Minute Ships”.</a:t>
            </a:r>
          </a:p>
          <a:p>
            <a:pPr marL="0" indent="0" algn="ctr">
              <a:buNone/>
            </a:pPr>
            <a:r>
              <a:rPr lang="en-US" sz="4700" dirty="0"/>
              <a:t>Find out why the German sailors did this. </a:t>
            </a:r>
          </a:p>
        </p:txBody>
      </p:sp>
    </p:spTree>
    <p:extLst>
      <p:ext uri="{BB962C8B-B14F-4D97-AF65-F5344CB8AC3E}">
        <p14:creationId xmlns:p14="http://schemas.microsoft.com/office/powerpoint/2010/main" val="76396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19667" y="154108"/>
            <a:ext cx="11469189" cy="1325563"/>
          </a:xfrm>
        </p:spPr>
        <p:txBody>
          <a:bodyPr/>
          <a:lstStyle/>
          <a:p>
            <a:r>
              <a:rPr lang="en-US" b="1" dirty="0">
                <a:solidFill>
                  <a:srgbClr val="00B050"/>
                </a:solidFill>
              </a:rPr>
              <a:t>(c) </a:t>
            </a:r>
            <a:r>
              <a:rPr lang="en-US" b="1" u="sng" dirty="0">
                <a:solidFill>
                  <a:srgbClr val="00B050"/>
                </a:solidFill>
              </a:rPr>
              <a:t>Military Rivalry</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35783" y="1500932"/>
            <a:ext cx="6181106" cy="5202960"/>
          </a:xfrm>
        </p:spPr>
        <p:txBody>
          <a:bodyPr>
            <a:noAutofit/>
          </a:bodyPr>
          <a:lstStyle/>
          <a:p>
            <a:pPr marL="0" indent="0">
              <a:buNone/>
            </a:pPr>
            <a:r>
              <a:rPr lang="en-US" dirty="0"/>
              <a:t>Germany responded by building their own version of HMS Dreadnought, named </a:t>
            </a:r>
            <a:r>
              <a:rPr lang="en-US" b="1" dirty="0">
                <a:solidFill>
                  <a:srgbClr val="FF0000"/>
                </a:solidFill>
              </a:rPr>
              <a:t>RHEINLAND</a:t>
            </a:r>
            <a:r>
              <a:rPr lang="en-US" dirty="0"/>
              <a:t>.</a:t>
            </a:r>
          </a:p>
          <a:p>
            <a:pPr marL="0" indent="0">
              <a:buNone/>
            </a:pPr>
            <a:endParaRPr lang="en-US" sz="800" dirty="0"/>
          </a:p>
          <a:p>
            <a:pPr marL="0" indent="0">
              <a:buNone/>
            </a:pPr>
            <a:r>
              <a:rPr lang="en-US" dirty="0"/>
              <a:t>Britain’s naval chief, </a:t>
            </a:r>
            <a:r>
              <a:rPr lang="en-US" b="1" dirty="0">
                <a:solidFill>
                  <a:srgbClr val="FF0000"/>
                </a:solidFill>
              </a:rPr>
              <a:t>Admiral Fisher</a:t>
            </a:r>
            <a:r>
              <a:rPr lang="en-US" dirty="0"/>
              <a:t>, immediately ordered the building of a </a:t>
            </a:r>
            <a:r>
              <a:rPr lang="en-US" b="1" dirty="0">
                <a:solidFill>
                  <a:srgbClr val="0070C0"/>
                </a:solidFill>
              </a:rPr>
              <a:t>“Super-Dreadnought” – HMS Neptune</a:t>
            </a:r>
            <a:r>
              <a:rPr lang="en-US" dirty="0"/>
              <a:t>.</a:t>
            </a:r>
          </a:p>
          <a:p>
            <a:pPr marL="0" indent="0">
              <a:buNone/>
            </a:pPr>
            <a:endParaRPr lang="en-US" sz="800" dirty="0"/>
          </a:p>
          <a:p>
            <a:pPr marL="0" indent="0">
              <a:buNone/>
            </a:pPr>
            <a:r>
              <a:rPr lang="en-US" dirty="0"/>
              <a:t>Hundreds of men were recruited as sailors to serve on these brand new battleships.</a:t>
            </a:r>
          </a:p>
          <a:p>
            <a:pPr marL="0" indent="0">
              <a:buNone/>
            </a:pPr>
            <a:endParaRPr lang="en-US" sz="800" dirty="0"/>
          </a:p>
          <a:p>
            <a:pPr marL="0" indent="0">
              <a:buNone/>
            </a:pPr>
            <a:r>
              <a:rPr lang="en-US" b="1" dirty="0"/>
              <a:t>1906-1914 	Britain, 29	Germany, 17</a:t>
            </a:r>
          </a:p>
        </p:txBody>
      </p:sp>
      <p:pic>
        <p:nvPicPr>
          <p:cNvPr id="4" name="Picture 3">
            <a:extLst>
              <a:ext uri="{FF2B5EF4-FFF2-40B4-BE49-F238E27FC236}">
                <a16:creationId xmlns:a16="http://schemas.microsoft.com/office/drawing/2014/main" id="{93C3F600-7414-0841-A1FD-D20C9BEEB475}"/>
              </a:ext>
            </a:extLst>
          </p:cNvPr>
          <p:cNvPicPr>
            <a:picLocks noChangeAspect="1"/>
          </p:cNvPicPr>
          <p:nvPr/>
        </p:nvPicPr>
        <p:blipFill rotWithShape="1">
          <a:blip r:embed="rId2"/>
          <a:srcRect l="13583" r="12512"/>
          <a:stretch/>
        </p:blipFill>
        <p:spPr>
          <a:xfrm>
            <a:off x="275111" y="1500931"/>
            <a:ext cx="5389311" cy="5089873"/>
          </a:xfrm>
          <a:prstGeom prst="rect">
            <a:avLst/>
          </a:prstGeom>
        </p:spPr>
      </p:pic>
    </p:spTree>
    <p:extLst>
      <p:ext uri="{BB962C8B-B14F-4D97-AF65-F5344CB8AC3E}">
        <p14:creationId xmlns:p14="http://schemas.microsoft.com/office/powerpoint/2010/main" val="256919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50FBE-3A20-2C4F-B570-3345E2C4C4F9}"/>
              </a:ext>
            </a:extLst>
          </p:cNvPr>
          <p:cNvPicPr>
            <a:picLocks noChangeAspect="1"/>
          </p:cNvPicPr>
          <p:nvPr/>
        </p:nvPicPr>
        <p:blipFill>
          <a:blip r:embed="rId2"/>
          <a:stretch>
            <a:fillRect/>
          </a:stretch>
        </p:blipFill>
        <p:spPr>
          <a:xfrm>
            <a:off x="154884" y="154379"/>
            <a:ext cx="11843102" cy="6483927"/>
          </a:xfrm>
          <a:prstGeom prst="rect">
            <a:avLst/>
          </a:prstGeom>
        </p:spPr>
      </p:pic>
    </p:spTree>
    <p:extLst>
      <p:ext uri="{BB962C8B-B14F-4D97-AF65-F5344CB8AC3E}">
        <p14:creationId xmlns:p14="http://schemas.microsoft.com/office/powerpoint/2010/main" val="194451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3813</TotalTime>
  <Words>1175</Words>
  <Application>Microsoft Macintosh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Edexcel IGCSE History P2: Breadth Study A1</vt:lpstr>
      <vt:lpstr>PowerPoint Presentation</vt:lpstr>
      <vt:lpstr>Edexcel IGCSE History P2: Breadth Study A1</vt:lpstr>
      <vt:lpstr>(c) Military Rivalry</vt:lpstr>
      <vt:lpstr>(c) Military Rivalry</vt:lpstr>
      <vt:lpstr>(c) Military Rivalry</vt:lpstr>
      <vt:lpstr>Activity 2</vt:lpstr>
      <vt:lpstr>(c) Military Rivalry</vt:lpstr>
      <vt:lpstr>PowerPoint Presentation</vt:lpstr>
      <vt:lpstr>(c) Military Rivalry</vt:lpstr>
      <vt:lpstr>(c) Military Rivalry</vt:lpstr>
      <vt:lpstr>(c) Military Rivalry</vt:lpstr>
      <vt:lpstr>(c) Military Rivalry</vt:lpstr>
      <vt:lpstr>(c) Military Rivalry</vt:lpstr>
      <vt:lpstr>PowerPoint Presentation</vt:lpstr>
      <vt:lpstr>(c) Military Rivalry</vt:lpstr>
      <vt:lpstr>Exam-Style Question</vt:lpstr>
      <vt:lpstr>PowerPoint Presentation</vt:lpstr>
      <vt:lpstr>Activity  – Recall Quiz</vt:lpstr>
      <vt:lpstr>PowerPoint Presentation</vt:lpstr>
      <vt:lpstr>Activity 3 – Recall Quiz</vt:lpstr>
      <vt:lpstr>PowerPoint Presentation</vt:lpstr>
      <vt:lpstr>Activity 4 – Explaining</vt:lpstr>
      <vt:lpstr>PowerPoint Presentation</vt:lpstr>
      <vt:lpstr>Activity 5 –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45</cp:revision>
  <dcterms:created xsi:type="dcterms:W3CDTF">2021-05-05T18:42:06Z</dcterms:created>
  <dcterms:modified xsi:type="dcterms:W3CDTF">2022-02-05T22:08:25Z</dcterms:modified>
</cp:coreProperties>
</file>