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58" r:id="rId4"/>
    <p:sldId id="264" r:id="rId5"/>
    <p:sldId id="310" r:id="rId6"/>
    <p:sldId id="311" r:id="rId7"/>
    <p:sldId id="301" r:id="rId8"/>
    <p:sldId id="312" r:id="rId9"/>
    <p:sldId id="313" r:id="rId10"/>
    <p:sldId id="314" r:id="rId11"/>
    <p:sldId id="315" r:id="rId12"/>
    <p:sldId id="316" r:id="rId13"/>
    <p:sldId id="317" r:id="rId14"/>
    <p:sldId id="318" r:id="rId15"/>
    <p:sldId id="319" r:id="rId16"/>
    <p:sldId id="320" r:id="rId17"/>
    <p:sldId id="321"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0120" y="3602038"/>
            <a:ext cx="10241280" cy="1655762"/>
          </a:xfrm>
        </p:spPr>
        <p:txBody>
          <a:bodyPr>
            <a:noAutofit/>
          </a:bodyPr>
          <a:lstStyle/>
          <a:p>
            <a:r>
              <a:rPr lang="en-US" sz="6000" dirty="0">
                <a:solidFill>
                  <a:srgbClr val="FF0000"/>
                </a:solidFill>
              </a:rPr>
              <a:t>The Origins &amp; Course of WW1, </a:t>
            </a:r>
          </a:p>
          <a:p>
            <a:r>
              <a:rPr lang="en-US" sz="6000" dirty="0">
                <a:solidFill>
                  <a:srgbClr val="FF0000"/>
                </a:solidFill>
              </a:rPr>
              <a:t>1905-1918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6558455" y="1348922"/>
            <a:ext cx="5513878" cy="5359596"/>
          </a:xfrm>
        </p:spPr>
        <p:txBody>
          <a:bodyPr>
            <a:noAutofit/>
          </a:bodyPr>
          <a:lstStyle/>
          <a:p>
            <a:pPr marL="0" indent="0">
              <a:buNone/>
            </a:pPr>
            <a:r>
              <a:rPr lang="en-US" b="1" dirty="0">
                <a:solidFill>
                  <a:srgbClr val="FF0000"/>
                </a:solidFill>
              </a:rPr>
              <a:t>Since Germany’s formation in 1871, German politicians expected the country to develop to be strong &amp; powerful – mainly by acquiring colonies. </a:t>
            </a:r>
            <a:r>
              <a:rPr lang="en-US" dirty="0"/>
              <a:t>A strong Navy was the key to gaining &amp; holding on to such overseas territories. As the British Navy “Ruled the Waves”, however, this increased tension between the 2 Empires. </a:t>
            </a:r>
            <a:r>
              <a:rPr lang="en-US" b="1" dirty="0">
                <a:solidFill>
                  <a:srgbClr val="0070C0"/>
                </a:solidFill>
              </a:rPr>
              <a:t>Britain saw Germany as a threat to their established Empire, while Germany saw Britain as a block to becoming a World Power.</a:t>
            </a:r>
          </a:p>
        </p:txBody>
      </p:sp>
      <p:pic>
        <p:nvPicPr>
          <p:cNvPr id="5" name="Picture 4">
            <a:extLst>
              <a:ext uri="{FF2B5EF4-FFF2-40B4-BE49-F238E27FC236}">
                <a16:creationId xmlns:a16="http://schemas.microsoft.com/office/drawing/2014/main" id="{C9CBB96E-5D67-E742-B3F5-E393FCE7324D}"/>
              </a:ext>
            </a:extLst>
          </p:cNvPr>
          <p:cNvPicPr>
            <a:picLocks noChangeAspect="1"/>
          </p:cNvPicPr>
          <p:nvPr/>
        </p:nvPicPr>
        <p:blipFill>
          <a:blip r:embed="rId2"/>
          <a:stretch>
            <a:fillRect/>
          </a:stretch>
        </p:blipFill>
        <p:spPr>
          <a:xfrm>
            <a:off x="276598" y="1348922"/>
            <a:ext cx="6124927" cy="5135961"/>
          </a:xfrm>
          <a:prstGeom prst="rect">
            <a:avLst/>
          </a:prstGeom>
        </p:spPr>
      </p:pic>
    </p:spTree>
    <p:extLst>
      <p:ext uri="{BB962C8B-B14F-4D97-AF65-F5344CB8AC3E}">
        <p14:creationId xmlns:p14="http://schemas.microsoft.com/office/powerpoint/2010/main" val="383296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AF53EA3-C177-9341-AACE-12590E90B9D0}"/>
              </a:ext>
            </a:extLst>
          </p:cNvPr>
          <p:cNvGraphicFramePr>
            <a:graphicFrameLocks noGrp="1"/>
          </p:cNvGraphicFramePr>
          <p:nvPr>
            <p:extLst>
              <p:ext uri="{D42A27DB-BD31-4B8C-83A1-F6EECF244321}">
                <p14:modId xmlns:p14="http://schemas.microsoft.com/office/powerpoint/2010/main" val="2949790615"/>
              </p:ext>
            </p:extLst>
          </p:nvPr>
        </p:nvGraphicFramePr>
        <p:xfrm>
          <a:off x="268014" y="362315"/>
          <a:ext cx="11655972" cy="6133078"/>
        </p:xfrm>
        <a:graphic>
          <a:graphicData uri="http://schemas.openxmlformats.org/drawingml/2006/table">
            <a:tbl>
              <a:tblPr firstRow="1" bandRow="1">
                <a:tableStyleId>{5C22544A-7EE6-4342-B048-85BDC9FD1C3A}</a:tableStyleId>
              </a:tblPr>
              <a:tblGrid>
                <a:gridCol w="1942662">
                  <a:extLst>
                    <a:ext uri="{9D8B030D-6E8A-4147-A177-3AD203B41FA5}">
                      <a16:colId xmlns:a16="http://schemas.microsoft.com/office/drawing/2014/main" val="2347641002"/>
                    </a:ext>
                  </a:extLst>
                </a:gridCol>
                <a:gridCol w="1942662">
                  <a:extLst>
                    <a:ext uri="{9D8B030D-6E8A-4147-A177-3AD203B41FA5}">
                      <a16:colId xmlns:a16="http://schemas.microsoft.com/office/drawing/2014/main" val="2139895746"/>
                    </a:ext>
                  </a:extLst>
                </a:gridCol>
                <a:gridCol w="1942662">
                  <a:extLst>
                    <a:ext uri="{9D8B030D-6E8A-4147-A177-3AD203B41FA5}">
                      <a16:colId xmlns:a16="http://schemas.microsoft.com/office/drawing/2014/main" val="3243022548"/>
                    </a:ext>
                  </a:extLst>
                </a:gridCol>
                <a:gridCol w="1942662">
                  <a:extLst>
                    <a:ext uri="{9D8B030D-6E8A-4147-A177-3AD203B41FA5}">
                      <a16:colId xmlns:a16="http://schemas.microsoft.com/office/drawing/2014/main" val="1829265877"/>
                    </a:ext>
                  </a:extLst>
                </a:gridCol>
                <a:gridCol w="1942662">
                  <a:extLst>
                    <a:ext uri="{9D8B030D-6E8A-4147-A177-3AD203B41FA5}">
                      <a16:colId xmlns:a16="http://schemas.microsoft.com/office/drawing/2014/main" val="2681905423"/>
                    </a:ext>
                  </a:extLst>
                </a:gridCol>
                <a:gridCol w="1942662">
                  <a:extLst>
                    <a:ext uri="{9D8B030D-6E8A-4147-A177-3AD203B41FA5}">
                      <a16:colId xmlns:a16="http://schemas.microsoft.com/office/drawing/2014/main" val="2788383258"/>
                    </a:ext>
                  </a:extLst>
                </a:gridCol>
              </a:tblGrid>
              <a:tr h="1359763">
                <a:tc gridSpan="6">
                  <a:txBody>
                    <a:bodyPr/>
                    <a:lstStyle/>
                    <a:p>
                      <a:pPr algn="ctr"/>
                      <a:r>
                        <a:rPr lang="en-US" sz="3600" dirty="0"/>
                        <a:t>EUROPEAN POWERS + THEIR OVERSEAS COLONIES IN 1914</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0500255"/>
                  </a:ext>
                </a:extLst>
              </a:tr>
              <a:tr h="999452">
                <a:tc>
                  <a:txBody>
                    <a:bodyPr/>
                    <a:lstStyle/>
                    <a:p>
                      <a:pPr algn="ctr"/>
                      <a:endParaRPr lang="en-US" sz="2400" b="1" dirty="0"/>
                    </a:p>
                  </a:txBody>
                  <a:tcPr anchor="ctr"/>
                </a:tc>
                <a:tc>
                  <a:txBody>
                    <a:bodyPr/>
                    <a:lstStyle/>
                    <a:p>
                      <a:pPr algn="ctr"/>
                      <a:r>
                        <a:rPr lang="en-US" sz="2400" b="1" dirty="0"/>
                        <a:t>BRITAIN</a:t>
                      </a:r>
                    </a:p>
                  </a:txBody>
                  <a:tcPr anchor="ctr"/>
                </a:tc>
                <a:tc>
                  <a:txBody>
                    <a:bodyPr/>
                    <a:lstStyle/>
                    <a:p>
                      <a:pPr algn="ctr"/>
                      <a:r>
                        <a:rPr lang="en-US" sz="2400" b="1" dirty="0"/>
                        <a:t>FRANCE</a:t>
                      </a:r>
                    </a:p>
                  </a:txBody>
                  <a:tcPr anchor="ctr"/>
                </a:tc>
                <a:tc>
                  <a:txBody>
                    <a:bodyPr/>
                    <a:lstStyle/>
                    <a:p>
                      <a:pPr algn="ctr"/>
                      <a:r>
                        <a:rPr lang="en-US" sz="2400" b="1" dirty="0"/>
                        <a:t>RUSSIA</a:t>
                      </a:r>
                    </a:p>
                  </a:txBody>
                  <a:tcPr anchor="ctr"/>
                </a:tc>
                <a:tc>
                  <a:txBody>
                    <a:bodyPr/>
                    <a:lstStyle/>
                    <a:p>
                      <a:pPr algn="ctr"/>
                      <a:r>
                        <a:rPr lang="en-US" sz="2400" b="1" dirty="0"/>
                        <a:t>GERMANY</a:t>
                      </a:r>
                    </a:p>
                  </a:txBody>
                  <a:tcPr anchor="ctr"/>
                </a:tc>
                <a:tc>
                  <a:txBody>
                    <a:bodyPr/>
                    <a:lstStyle/>
                    <a:p>
                      <a:pPr algn="ctr"/>
                      <a:r>
                        <a:rPr lang="en-US" sz="2400" b="1" dirty="0"/>
                        <a:t>AUSTRIA-HUNGARY</a:t>
                      </a:r>
                    </a:p>
                  </a:txBody>
                  <a:tcPr anchor="ctr"/>
                </a:tc>
                <a:extLst>
                  <a:ext uri="{0D108BD9-81ED-4DB2-BD59-A6C34878D82A}">
                    <a16:rowId xmlns:a16="http://schemas.microsoft.com/office/drawing/2014/main" val="3510385796"/>
                  </a:ext>
                </a:extLst>
              </a:tr>
              <a:tr h="775507">
                <a:tc>
                  <a:txBody>
                    <a:bodyPr/>
                    <a:lstStyle/>
                    <a:p>
                      <a:pPr algn="ctr"/>
                      <a:r>
                        <a:rPr lang="en-US" sz="2400" b="1" dirty="0"/>
                        <a:t>POPULATION</a:t>
                      </a:r>
                    </a:p>
                  </a:txBody>
                  <a:tcPr anchor="ctr"/>
                </a:tc>
                <a:tc>
                  <a:txBody>
                    <a:bodyPr/>
                    <a:lstStyle/>
                    <a:p>
                      <a:pPr algn="ctr"/>
                      <a:r>
                        <a:rPr lang="en-US" sz="2400" b="1" dirty="0">
                          <a:solidFill>
                            <a:srgbClr val="FF0000"/>
                          </a:solidFill>
                        </a:rPr>
                        <a:t>40.8 million</a:t>
                      </a:r>
                    </a:p>
                  </a:txBody>
                  <a:tcPr anchor="ctr"/>
                </a:tc>
                <a:tc>
                  <a:txBody>
                    <a:bodyPr/>
                    <a:lstStyle/>
                    <a:p>
                      <a:pPr algn="ctr"/>
                      <a:r>
                        <a:rPr lang="en-US" sz="2400" b="1" dirty="0">
                          <a:solidFill>
                            <a:srgbClr val="FF0000"/>
                          </a:solidFill>
                        </a:rPr>
                        <a:t>39.6 million</a:t>
                      </a:r>
                    </a:p>
                  </a:txBody>
                  <a:tcPr anchor="ctr"/>
                </a:tc>
                <a:tc>
                  <a:txBody>
                    <a:bodyPr/>
                    <a:lstStyle/>
                    <a:p>
                      <a:pPr algn="ctr"/>
                      <a:r>
                        <a:rPr lang="en-US" sz="2400" b="1" dirty="0">
                          <a:solidFill>
                            <a:srgbClr val="FF0000"/>
                          </a:solidFill>
                        </a:rPr>
                        <a:t>159 million</a:t>
                      </a:r>
                    </a:p>
                  </a:txBody>
                  <a:tcPr anchor="ctr"/>
                </a:tc>
                <a:tc>
                  <a:txBody>
                    <a:bodyPr/>
                    <a:lstStyle/>
                    <a:p>
                      <a:pPr algn="ctr"/>
                      <a:r>
                        <a:rPr lang="en-US" sz="2400" b="1" dirty="0">
                          <a:solidFill>
                            <a:srgbClr val="FF0000"/>
                          </a:solidFill>
                        </a:rPr>
                        <a:t>65 million</a:t>
                      </a:r>
                    </a:p>
                  </a:txBody>
                  <a:tcPr anchor="ctr"/>
                </a:tc>
                <a:tc>
                  <a:txBody>
                    <a:bodyPr/>
                    <a:lstStyle/>
                    <a:p>
                      <a:pPr algn="ctr"/>
                      <a:r>
                        <a:rPr lang="en-US" sz="2400" b="1" dirty="0">
                          <a:solidFill>
                            <a:srgbClr val="FF0000"/>
                          </a:solidFill>
                        </a:rPr>
                        <a:t>50 million</a:t>
                      </a:r>
                    </a:p>
                  </a:txBody>
                  <a:tcPr anchor="ctr"/>
                </a:tc>
                <a:extLst>
                  <a:ext uri="{0D108BD9-81ED-4DB2-BD59-A6C34878D82A}">
                    <a16:rowId xmlns:a16="http://schemas.microsoft.com/office/drawing/2014/main" val="1037172165"/>
                  </a:ext>
                </a:extLst>
              </a:tr>
              <a:tr h="999452">
                <a:tc>
                  <a:txBody>
                    <a:bodyPr/>
                    <a:lstStyle/>
                    <a:p>
                      <a:pPr algn="ctr"/>
                      <a:r>
                        <a:rPr lang="en-US" sz="2400" b="1" dirty="0"/>
                        <a:t>POPULATION OF COLONIES</a:t>
                      </a:r>
                    </a:p>
                  </a:txBody>
                  <a:tcPr anchor="ctr"/>
                </a:tc>
                <a:tc>
                  <a:txBody>
                    <a:bodyPr/>
                    <a:lstStyle/>
                    <a:p>
                      <a:pPr algn="ctr"/>
                      <a:r>
                        <a:rPr lang="en-US" sz="2400" b="1" dirty="0">
                          <a:solidFill>
                            <a:srgbClr val="FF0000"/>
                          </a:solidFill>
                        </a:rPr>
                        <a:t>390 million</a:t>
                      </a:r>
                    </a:p>
                  </a:txBody>
                  <a:tcPr anchor="ctr"/>
                </a:tc>
                <a:tc>
                  <a:txBody>
                    <a:bodyPr/>
                    <a:lstStyle/>
                    <a:p>
                      <a:pPr algn="ctr"/>
                      <a:r>
                        <a:rPr lang="en-US" sz="2400" b="1" dirty="0">
                          <a:solidFill>
                            <a:srgbClr val="FF0000"/>
                          </a:solidFill>
                        </a:rPr>
                        <a:t>58 million</a:t>
                      </a:r>
                    </a:p>
                  </a:txBody>
                  <a:tcPr anchor="ctr"/>
                </a:tc>
                <a:tc>
                  <a:txBody>
                    <a:bodyPr/>
                    <a:lstStyle/>
                    <a:p>
                      <a:pPr algn="ctr"/>
                      <a:r>
                        <a:rPr lang="en-US" sz="2400" b="1" dirty="0"/>
                        <a:t>0</a:t>
                      </a:r>
                    </a:p>
                  </a:txBody>
                  <a:tcPr anchor="ctr"/>
                </a:tc>
                <a:tc>
                  <a:txBody>
                    <a:bodyPr/>
                    <a:lstStyle/>
                    <a:p>
                      <a:pPr algn="ctr"/>
                      <a:r>
                        <a:rPr lang="en-US" sz="2400" b="1" dirty="0">
                          <a:solidFill>
                            <a:srgbClr val="FF0000"/>
                          </a:solidFill>
                        </a:rPr>
                        <a:t>15 million</a:t>
                      </a:r>
                    </a:p>
                  </a:txBody>
                  <a:tcPr anchor="ctr"/>
                </a:tc>
                <a:tc>
                  <a:txBody>
                    <a:bodyPr/>
                    <a:lstStyle/>
                    <a:p>
                      <a:pPr algn="ctr"/>
                      <a:r>
                        <a:rPr lang="en-US" sz="2400" b="1" dirty="0"/>
                        <a:t>0</a:t>
                      </a:r>
                    </a:p>
                  </a:txBody>
                  <a:tcPr anchor="ctr"/>
                </a:tc>
                <a:extLst>
                  <a:ext uri="{0D108BD9-81ED-4DB2-BD59-A6C34878D82A}">
                    <a16:rowId xmlns:a16="http://schemas.microsoft.com/office/drawing/2014/main" val="3377466277"/>
                  </a:ext>
                </a:extLst>
              </a:tr>
              <a:tr h="999452">
                <a:tc>
                  <a:txBody>
                    <a:bodyPr/>
                    <a:lstStyle/>
                    <a:p>
                      <a:pPr algn="ctr"/>
                      <a:r>
                        <a:rPr lang="en-US" sz="2400" b="1" dirty="0"/>
                        <a:t>NUMBER OF COLONIES</a:t>
                      </a:r>
                    </a:p>
                  </a:txBody>
                  <a:tcPr anchor="ctr"/>
                </a:tc>
                <a:tc>
                  <a:txBody>
                    <a:bodyPr/>
                    <a:lstStyle/>
                    <a:p>
                      <a:pPr algn="ctr"/>
                      <a:r>
                        <a:rPr lang="en-US" sz="2400" b="1" dirty="0">
                          <a:solidFill>
                            <a:srgbClr val="FF0000"/>
                          </a:solidFill>
                        </a:rPr>
                        <a:t>56</a:t>
                      </a:r>
                    </a:p>
                  </a:txBody>
                  <a:tcPr anchor="ctr"/>
                </a:tc>
                <a:tc>
                  <a:txBody>
                    <a:bodyPr/>
                    <a:lstStyle/>
                    <a:p>
                      <a:pPr algn="ctr"/>
                      <a:r>
                        <a:rPr lang="en-US" sz="2400" b="1" dirty="0">
                          <a:solidFill>
                            <a:srgbClr val="FF0000"/>
                          </a:solidFill>
                        </a:rPr>
                        <a:t>29</a:t>
                      </a:r>
                    </a:p>
                  </a:txBody>
                  <a:tcPr anchor="ctr"/>
                </a:tc>
                <a:tc>
                  <a:txBody>
                    <a:bodyPr/>
                    <a:lstStyle/>
                    <a:p>
                      <a:pPr algn="ctr"/>
                      <a:r>
                        <a:rPr lang="en-US" sz="2400" b="1" dirty="0"/>
                        <a:t>0</a:t>
                      </a:r>
                    </a:p>
                  </a:txBody>
                  <a:tcPr anchor="ctr"/>
                </a:tc>
                <a:tc>
                  <a:txBody>
                    <a:bodyPr/>
                    <a:lstStyle/>
                    <a:p>
                      <a:pPr algn="ctr"/>
                      <a:r>
                        <a:rPr lang="en-US" sz="2400" b="1" dirty="0"/>
                        <a:t>10</a:t>
                      </a:r>
                    </a:p>
                  </a:txBody>
                  <a:tcPr anchor="ctr"/>
                </a:tc>
                <a:tc>
                  <a:txBody>
                    <a:bodyPr/>
                    <a:lstStyle/>
                    <a:p>
                      <a:pPr algn="ctr"/>
                      <a:r>
                        <a:rPr lang="en-US" sz="2400" b="1" dirty="0"/>
                        <a:t>0</a:t>
                      </a:r>
                    </a:p>
                  </a:txBody>
                  <a:tcPr anchor="ctr"/>
                </a:tc>
                <a:extLst>
                  <a:ext uri="{0D108BD9-81ED-4DB2-BD59-A6C34878D82A}">
                    <a16:rowId xmlns:a16="http://schemas.microsoft.com/office/drawing/2014/main" val="2171446815"/>
                  </a:ext>
                </a:extLst>
              </a:tr>
              <a:tr h="999452">
                <a:tc>
                  <a:txBody>
                    <a:bodyPr/>
                    <a:lstStyle/>
                    <a:p>
                      <a:pPr algn="ctr"/>
                      <a:r>
                        <a:rPr lang="en-US" sz="2400" b="1" dirty="0"/>
                        <a:t>SIZE OF COLONIES</a:t>
                      </a:r>
                    </a:p>
                  </a:txBody>
                  <a:tcPr anchor="ctr"/>
                </a:tc>
                <a:tc>
                  <a:txBody>
                    <a:bodyPr/>
                    <a:lstStyle/>
                    <a:p>
                      <a:pPr algn="ctr"/>
                      <a:r>
                        <a:rPr lang="en-US" sz="2400" b="1" dirty="0">
                          <a:solidFill>
                            <a:srgbClr val="FF0000"/>
                          </a:solidFill>
                        </a:rPr>
                        <a:t>27 million</a:t>
                      </a:r>
                    </a:p>
                    <a:p>
                      <a:pPr algn="ctr"/>
                      <a:r>
                        <a:rPr lang="en-US" sz="2400" b="1" dirty="0">
                          <a:solidFill>
                            <a:srgbClr val="FF0000"/>
                          </a:solidFill>
                        </a:rPr>
                        <a:t>Sq km</a:t>
                      </a:r>
                    </a:p>
                  </a:txBody>
                  <a:tcPr anchor="ctr"/>
                </a:tc>
                <a:tc>
                  <a:txBody>
                    <a:bodyPr/>
                    <a:lstStyle/>
                    <a:p>
                      <a:pPr algn="ctr"/>
                      <a:r>
                        <a:rPr lang="en-US" sz="2400" b="1" dirty="0">
                          <a:solidFill>
                            <a:srgbClr val="FF0000"/>
                          </a:solidFill>
                        </a:rPr>
                        <a:t>11 million   Sq km</a:t>
                      </a:r>
                    </a:p>
                  </a:txBody>
                  <a:tcPr anchor="ctr"/>
                </a:tc>
                <a:tc>
                  <a:txBody>
                    <a:bodyPr/>
                    <a:lstStyle/>
                    <a:p>
                      <a:pPr algn="ctr"/>
                      <a:r>
                        <a:rPr lang="en-US" sz="2400" b="1" dirty="0"/>
                        <a:t>0</a:t>
                      </a:r>
                    </a:p>
                  </a:txBody>
                  <a:tcPr anchor="ctr"/>
                </a:tc>
                <a:tc>
                  <a:txBody>
                    <a:bodyPr/>
                    <a:lstStyle/>
                    <a:p>
                      <a:pPr algn="ctr"/>
                      <a:r>
                        <a:rPr lang="en-US" sz="2400" b="1" dirty="0">
                          <a:solidFill>
                            <a:srgbClr val="FF0000"/>
                          </a:solidFill>
                        </a:rPr>
                        <a:t>2.5 million</a:t>
                      </a:r>
                    </a:p>
                  </a:txBody>
                  <a:tcPr anchor="ctr"/>
                </a:tc>
                <a:tc>
                  <a:txBody>
                    <a:bodyPr/>
                    <a:lstStyle/>
                    <a:p>
                      <a:pPr algn="ctr"/>
                      <a:r>
                        <a:rPr lang="en-US" sz="2400" b="1" dirty="0"/>
                        <a:t>0</a:t>
                      </a:r>
                    </a:p>
                  </a:txBody>
                  <a:tcPr anchor="ctr"/>
                </a:tc>
                <a:extLst>
                  <a:ext uri="{0D108BD9-81ED-4DB2-BD59-A6C34878D82A}">
                    <a16:rowId xmlns:a16="http://schemas.microsoft.com/office/drawing/2014/main" val="300486932"/>
                  </a:ext>
                </a:extLst>
              </a:tr>
            </a:tbl>
          </a:graphicData>
        </a:graphic>
      </p:graphicFrame>
    </p:spTree>
    <p:extLst>
      <p:ext uri="{BB962C8B-B14F-4D97-AF65-F5344CB8AC3E}">
        <p14:creationId xmlns:p14="http://schemas.microsoft.com/office/powerpoint/2010/main" val="194451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49" y="1344296"/>
            <a:ext cx="6733079" cy="5359596"/>
          </a:xfrm>
        </p:spPr>
        <p:txBody>
          <a:bodyPr>
            <a:noAutofit/>
          </a:bodyPr>
          <a:lstStyle/>
          <a:p>
            <a:pPr marL="0" indent="0">
              <a:buNone/>
            </a:pPr>
            <a:r>
              <a:rPr lang="en-US" b="1" dirty="0">
                <a:solidFill>
                  <a:srgbClr val="FF0000"/>
                </a:solidFill>
              </a:rPr>
              <a:t>Russia &amp; Austria-Hungary had no overseas empires – they were happy without them. </a:t>
            </a:r>
            <a:r>
              <a:rPr lang="en-US" dirty="0"/>
              <a:t>Russia wanted to expand within Europe, while Austria-Hungary wanted to control various nationalities within its borders:</a:t>
            </a:r>
          </a:p>
          <a:p>
            <a:r>
              <a:rPr lang="en-US" b="1" dirty="0">
                <a:solidFill>
                  <a:srgbClr val="0070C0"/>
                </a:solidFill>
              </a:rPr>
              <a:t>Russia wanted to expand South-East into Manchuria for ice-free ports &amp; wanted to expand into the Balkans for access to the Mediterranean Sea &amp; the Atlantic.</a:t>
            </a:r>
          </a:p>
          <a:p>
            <a:r>
              <a:rPr lang="en-US" b="1" dirty="0">
                <a:solidFill>
                  <a:srgbClr val="0070C0"/>
                </a:solidFill>
              </a:rPr>
              <a:t>Austria-Hungary contained 11 nationalities &amp; struggled to hold them together. Czechs, made to use German, rioted &amp; Serbs all seemed likely to break away to Serbia.</a:t>
            </a:r>
          </a:p>
        </p:txBody>
      </p:sp>
      <p:pic>
        <p:nvPicPr>
          <p:cNvPr id="5" name="Picture 4">
            <a:extLst>
              <a:ext uri="{FF2B5EF4-FFF2-40B4-BE49-F238E27FC236}">
                <a16:creationId xmlns:a16="http://schemas.microsoft.com/office/drawing/2014/main" id="{63D3AD25-7CC4-8742-8ED9-D9CBEEFA84D0}"/>
              </a:ext>
            </a:extLst>
          </p:cNvPr>
          <p:cNvPicPr>
            <a:picLocks noChangeAspect="1"/>
          </p:cNvPicPr>
          <p:nvPr/>
        </p:nvPicPr>
        <p:blipFill>
          <a:blip r:embed="rId2"/>
          <a:stretch>
            <a:fillRect/>
          </a:stretch>
        </p:blipFill>
        <p:spPr>
          <a:xfrm>
            <a:off x="7020910" y="154108"/>
            <a:ext cx="4967341" cy="6563170"/>
          </a:xfrm>
          <a:prstGeom prst="rect">
            <a:avLst/>
          </a:prstGeom>
        </p:spPr>
      </p:pic>
    </p:spTree>
    <p:extLst>
      <p:ext uri="{BB962C8B-B14F-4D97-AF65-F5344CB8AC3E}">
        <p14:creationId xmlns:p14="http://schemas.microsoft.com/office/powerpoint/2010/main" val="75394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7357241" y="1348922"/>
            <a:ext cx="4715092" cy="5359596"/>
          </a:xfrm>
        </p:spPr>
        <p:txBody>
          <a:bodyPr>
            <a:noAutofit/>
          </a:bodyPr>
          <a:lstStyle/>
          <a:p>
            <a:pPr marL="0" indent="0">
              <a:buNone/>
            </a:pPr>
            <a:r>
              <a:rPr lang="en-US" b="1" dirty="0">
                <a:solidFill>
                  <a:srgbClr val="FF0000"/>
                </a:solidFill>
              </a:rPr>
              <a:t>Nationalism is closely linked to Empire &amp; Imperialism. </a:t>
            </a:r>
            <a:r>
              <a:rPr lang="en-US" dirty="0"/>
              <a:t>Loving one’s country is usually seen as a positive thing but, when nationalism becomes too strong &amp; too extreme, it easily becomes aggressive. The slow, gradual build-up of nationalism across Europe in years running up to 1914 actually helped to prepare people for war and inspired young men to join up and fight. </a:t>
            </a:r>
          </a:p>
        </p:txBody>
      </p:sp>
      <p:pic>
        <p:nvPicPr>
          <p:cNvPr id="7" name="Picture 6">
            <a:extLst>
              <a:ext uri="{FF2B5EF4-FFF2-40B4-BE49-F238E27FC236}">
                <a16:creationId xmlns:a16="http://schemas.microsoft.com/office/drawing/2014/main" id="{9F1972BB-1DD3-0640-85AA-48E6D115F945}"/>
              </a:ext>
            </a:extLst>
          </p:cNvPr>
          <p:cNvPicPr>
            <a:picLocks noChangeAspect="1"/>
          </p:cNvPicPr>
          <p:nvPr/>
        </p:nvPicPr>
        <p:blipFill>
          <a:blip r:embed="rId2"/>
          <a:stretch>
            <a:fillRect/>
          </a:stretch>
        </p:blipFill>
        <p:spPr>
          <a:xfrm>
            <a:off x="119667" y="1449598"/>
            <a:ext cx="7138920" cy="5140387"/>
          </a:xfrm>
          <a:prstGeom prst="rect">
            <a:avLst/>
          </a:prstGeom>
        </p:spPr>
      </p:pic>
    </p:spTree>
    <p:extLst>
      <p:ext uri="{BB962C8B-B14F-4D97-AF65-F5344CB8AC3E}">
        <p14:creationId xmlns:p14="http://schemas.microsoft.com/office/powerpoint/2010/main" val="387754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50" y="1344296"/>
            <a:ext cx="6081436" cy="5359596"/>
          </a:xfrm>
        </p:spPr>
        <p:txBody>
          <a:bodyPr>
            <a:noAutofit/>
          </a:bodyPr>
          <a:lstStyle/>
          <a:p>
            <a:pPr marL="0" indent="0">
              <a:buNone/>
            </a:pPr>
            <a:r>
              <a:rPr lang="en-US" b="1" dirty="0">
                <a:solidFill>
                  <a:srgbClr val="FF0000"/>
                </a:solidFill>
              </a:rPr>
              <a:t>Wealth really mattered in early 20</a:t>
            </a:r>
            <a:r>
              <a:rPr lang="en-US" b="1" baseline="30000" dirty="0">
                <a:solidFill>
                  <a:srgbClr val="FF0000"/>
                </a:solidFill>
              </a:rPr>
              <a:t>th</a:t>
            </a:r>
            <a:r>
              <a:rPr lang="en-US" b="1" dirty="0">
                <a:solidFill>
                  <a:srgbClr val="FF0000"/>
                </a:solidFill>
              </a:rPr>
              <a:t> Century Europe – the more money a nation had, through buying &amp; selling goods, the bigger Army &amp; Navy it could have to protect itself. </a:t>
            </a:r>
          </a:p>
          <a:p>
            <a:pPr marL="0" indent="0">
              <a:buNone/>
            </a:pPr>
            <a:r>
              <a:rPr lang="en-US" dirty="0"/>
              <a:t>A country that was rich in raw materials &amp; had efficient industry &amp; markets to sell goods to could become incredibly wealthy. This led to increasing economic rivalry in Europe as the 6 ‘Great Powers’ competed to have the major share in European economic activity. Rivalry soon became tension – war was looming.</a:t>
            </a:r>
          </a:p>
        </p:txBody>
      </p:sp>
      <p:pic>
        <p:nvPicPr>
          <p:cNvPr id="4" name="Picture 3">
            <a:extLst>
              <a:ext uri="{FF2B5EF4-FFF2-40B4-BE49-F238E27FC236}">
                <a16:creationId xmlns:a16="http://schemas.microsoft.com/office/drawing/2014/main" id="{E66E4ABA-0333-644D-BAE5-C3EF5C4C0F75}"/>
              </a:ext>
            </a:extLst>
          </p:cNvPr>
          <p:cNvPicPr>
            <a:picLocks noChangeAspect="1"/>
          </p:cNvPicPr>
          <p:nvPr/>
        </p:nvPicPr>
        <p:blipFill>
          <a:blip r:embed="rId2"/>
          <a:stretch>
            <a:fillRect/>
          </a:stretch>
        </p:blipFill>
        <p:spPr>
          <a:xfrm>
            <a:off x="6369269" y="154108"/>
            <a:ext cx="5618981" cy="6549784"/>
          </a:xfrm>
          <a:prstGeom prst="rect">
            <a:avLst/>
          </a:prstGeom>
        </p:spPr>
      </p:pic>
    </p:spTree>
    <p:extLst>
      <p:ext uri="{BB962C8B-B14F-4D97-AF65-F5344CB8AC3E}">
        <p14:creationId xmlns:p14="http://schemas.microsoft.com/office/powerpoint/2010/main" val="36254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41736" y="1504290"/>
            <a:ext cx="7683063" cy="5359596"/>
          </a:xfrm>
        </p:spPr>
        <p:txBody>
          <a:bodyPr>
            <a:noAutofit/>
          </a:bodyPr>
          <a:lstStyle/>
          <a:p>
            <a:pPr marL="0" indent="0">
              <a:buNone/>
            </a:pPr>
            <a:r>
              <a:rPr lang="en-US" b="1" u="sng" dirty="0">
                <a:solidFill>
                  <a:srgbClr val="FF0000"/>
                </a:solidFill>
              </a:rPr>
              <a:t>BRITAIN v. GERMANY</a:t>
            </a:r>
          </a:p>
          <a:p>
            <a:pPr marL="0" indent="0">
              <a:buNone/>
            </a:pPr>
            <a:r>
              <a:rPr lang="en-US" dirty="0"/>
              <a:t>After Britain was the first nation to industrialize, goods manufactured in Britain flooded European markets &amp; the British Empire. Britain was clearly well-resourced with raw materials from its empire. As a result, Britain was the richest country in Europe in the 19</a:t>
            </a:r>
            <a:r>
              <a:rPr lang="en-US" baseline="30000" dirty="0"/>
              <a:t>th</a:t>
            </a:r>
            <a:r>
              <a:rPr lang="en-US" dirty="0"/>
              <a:t> Century. After 1871, however, Germany caught up by modernizing manufacturing. By 1890, German goods were competing with British goods in every single market previously dominated by Britain. </a:t>
            </a:r>
            <a:r>
              <a:rPr lang="en-US" b="1" dirty="0"/>
              <a:t>By 1914, Germany produced more iron, steel &amp; coal (even cars!) than Britain </a:t>
            </a:r>
            <a:r>
              <a:rPr lang="en-US" dirty="0"/>
              <a:t>&amp;</a:t>
            </a:r>
            <a:r>
              <a:rPr lang="en-US" b="1" dirty="0"/>
              <a:t> </a:t>
            </a:r>
            <a:r>
              <a:rPr lang="en-US" dirty="0"/>
              <a:t>Germany was the strongest power economically.</a:t>
            </a:r>
          </a:p>
        </p:txBody>
      </p:sp>
      <p:pic>
        <p:nvPicPr>
          <p:cNvPr id="5" name="Picture 4">
            <a:extLst>
              <a:ext uri="{FF2B5EF4-FFF2-40B4-BE49-F238E27FC236}">
                <a16:creationId xmlns:a16="http://schemas.microsoft.com/office/drawing/2014/main" id="{3522D491-BB1B-0349-B375-5780C0294D80}"/>
              </a:ext>
            </a:extLst>
          </p:cNvPr>
          <p:cNvPicPr>
            <a:picLocks noChangeAspect="1"/>
          </p:cNvPicPr>
          <p:nvPr/>
        </p:nvPicPr>
        <p:blipFill>
          <a:blip r:embed="rId2"/>
          <a:stretch>
            <a:fillRect/>
          </a:stretch>
        </p:blipFill>
        <p:spPr>
          <a:xfrm>
            <a:off x="7846651" y="661862"/>
            <a:ext cx="4225682" cy="5796455"/>
          </a:xfrm>
          <a:prstGeom prst="rect">
            <a:avLst/>
          </a:prstGeom>
        </p:spPr>
      </p:pic>
    </p:spTree>
    <p:extLst>
      <p:ext uri="{BB962C8B-B14F-4D97-AF65-F5344CB8AC3E}">
        <p14:creationId xmlns:p14="http://schemas.microsoft.com/office/powerpoint/2010/main" val="187120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146013" y="1479671"/>
            <a:ext cx="6936830" cy="5359596"/>
          </a:xfrm>
        </p:spPr>
        <p:txBody>
          <a:bodyPr>
            <a:noAutofit/>
          </a:bodyPr>
          <a:lstStyle/>
          <a:p>
            <a:pPr marL="0" indent="0">
              <a:buNone/>
            </a:pPr>
            <a:r>
              <a:rPr lang="en-US" b="1" u="sng" dirty="0">
                <a:solidFill>
                  <a:srgbClr val="FF0000"/>
                </a:solidFill>
              </a:rPr>
              <a:t>FRANCE v. GERMANY</a:t>
            </a:r>
          </a:p>
          <a:p>
            <a:pPr marL="0" indent="0">
              <a:buNone/>
            </a:pPr>
            <a:r>
              <a:rPr lang="en-US" dirty="0"/>
              <a:t>When France lost Alsace-Lorraine to Germany, it had to import coal from other countries. This hit the French economy and weakened it, because the loss of coal-rich Alsace-Lorraine left France without a ready-made resource. France investigated the possibility of mining for minerals in Morocco. Importing minerals from Morocco, however, would put France into competition with Germany in terms of agriculture &amp; industry. Furthermore, Germany feared that France was trying to turn Morocco into a new French colony.</a:t>
            </a:r>
          </a:p>
        </p:txBody>
      </p:sp>
      <p:pic>
        <p:nvPicPr>
          <p:cNvPr id="4" name="Picture 3">
            <a:extLst>
              <a:ext uri="{FF2B5EF4-FFF2-40B4-BE49-F238E27FC236}">
                <a16:creationId xmlns:a16="http://schemas.microsoft.com/office/drawing/2014/main" id="{10BDBEFD-0067-0449-BF0F-3C51BDC8646A}"/>
              </a:ext>
            </a:extLst>
          </p:cNvPr>
          <p:cNvPicPr>
            <a:picLocks noChangeAspect="1"/>
          </p:cNvPicPr>
          <p:nvPr/>
        </p:nvPicPr>
        <p:blipFill rotWithShape="1">
          <a:blip r:embed="rId2"/>
          <a:srcRect l="8146" r="11474"/>
          <a:stretch/>
        </p:blipFill>
        <p:spPr>
          <a:xfrm>
            <a:off x="119667" y="1534850"/>
            <a:ext cx="5026346" cy="5169042"/>
          </a:xfrm>
          <a:prstGeom prst="rect">
            <a:avLst/>
          </a:prstGeom>
        </p:spPr>
      </p:pic>
    </p:spTree>
    <p:extLst>
      <p:ext uri="{BB962C8B-B14F-4D97-AF65-F5344CB8AC3E}">
        <p14:creationId xmlns:p14="http://schemas.microsoft.com/office/powerpoint/2010/main" val="257571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41737" y="1504290"/>
            <a:ext cx="7441326" cy="5359596"/>
          </a:xfrm>
        </p:spPr>
        <p:txBody>
          <a:bodyPr>
            <a:noAutofit/>
          </a:bodyPr>
          <a:lstStyle/>
          <a:p>
            <a:pPr marL="0" indent="0">
              <a:buNone/>
            </a:pPr>
            <a:r>
              <a:rPr lang="en-US" b="1" u="sng" dirty="0">
                <a:solidFill>
                  <a:srgbClr val="FF0000"/>
                </a:solidFill>
              </a:rPr>
              <a:t>RUSSIA v. GERMANY + AUSTRIA-HUNGARY</a:t>
            </a:r>
          </a:p>
          <a:p>
            <a:pPr marL="0" indent="0">
              <a:buNone/>
            </a:pPr>
            <a:r>
              <a:rPr lang="en-US" dirty="0"/>
              <a:t>Germany &amp; Austria-Hungary had well-established commercial markets in the Balkans. In 1888, Russia had begun to build a railway in the area. Germany &amp; Austria-Hungary regarded this as a threat to their prosperity, because a railway would allow Russian goods to be transported around easier. Even though Russia had not yet fully industrialized, and was not producing much of anything to export, Germany &amp; Austria-Hungary were worried about what the future held. Neither could afford to let Russia encroach into their markets and tension was building between all 3.</a:t>
            </a:r>
          </a:p>
        </p:txBody>
      </p:sp>
      <p:pic>
        <p:nvPicPr>
          <p:cNvPr id="4" name="Picture 3">
            <a:extLst>
              <a:ext uri="{FF2B5EF4-FFF2-40B4-BE49-F238E27FC236}">
                <a16:creationId xmlns:a16="http://schemas.microsoft.com/office/drawing/2014/main" id="{00B8CDA5-FE28-EC42-B825-5358621A5888}"/>
              </a:ext>
            </a:extLst>
          </p:cNvPr>
          <p:cNvPicPr>
            <a:picLocks noChangeAspect="1"/>
          </p:cNvPicPr>
          <p:nvPr/>
        </p:nvPicPr>
        <p:blipFill>
          <a:blip r:embed="rId2"/>
          <a:stretch>
            <a:fillRect/>
          </a:stretch>
        </p:blipFill>
        <p:spPr>
          <a:xfrm>
            <a:off x="7830208" y="154108"/>
            <a:ext cx="4120056" cy="6484022"/>
          </a:xfrm>
          <a:prstGeom prst="rect">
            <a:avLst/>
          </a:prstGeom>
        </p:spPr>
      </p:pic>
    </p:spTree>
    <p:extLst>
      <p:ext uri="{BB962C8B-B14F-4D97-AF65-F5344CB8AC3E}">
        <p14:creationId xmlns:p14="http://schemas.microsoft.com/office/powerpoint/2010/main" val="328234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AF53EA3-C177-9341-AACE-12590E90B9D0}"/>
              </a:ext>
            </a:extLst>
          </p:cNvPr>
          <p:cNvGraphicFramePr>
            <a:graphicFrameLocks noGrp="1"/>
          </p:cNvGraphicFramePr>
          <p:nvPr>
            <p:extLst>
              <p:ext uri="{D42A27DB-BD31-4B8C-83A1-F6EECF244321}">
                <p14:modId xmlns:p14="http://schemas.microsoft.com/office/powerpoint/2010/main" val="612573217"/>
              </p:ext>
            </p:extLst>
          </p:nvPr>
        </p:nvGraphicFramePr>
        <p:xfrm>
          <a:off x="268014" y="362315"/>
          <a:ext cx="11655972" cy="5468175"/>
        </p:xfrm>
        <a:graphic>
          <a:graphicData uri="http://schemas.openxmlformats.org/drawingml/2006/table">
            <a:tbl>
              <a:tblPr firstRow="1" bandRow="1">
                <a:tableStyleId>{5C22544A-7EE6-4342-B048-85BDC9FD1C3A}</a:tableStyleId>
              </a:tblPr>
              <a:tblGrid>
                <a:gridCol w="1942662">
                  <a:extLst>
                    <a:ext uri="{9D8B030D-6E8A-4147-A177-3AD203B41FA5}">
                      <a16:colId xmlns:a16="http://schemas.microsoft.com/office/drawing/2014/main" val="2347641002"/>
                    </a:ext>
                  </a:extLst>
                </a:gridCol>
                <a:gridCol w="1942662">
                  <a:extLst>
                    <a:ext uri="{9D8B030D-6E8A-4147-A177-3AD203B41FA5}">
                      <a16:colId xmlns:a16="http://schemas.microsoft.com/office/drawing/2014/main" val="2139895746"/>
                    </a:ext>
                  </a:extLst>
                </a:gridCol>
                <a:gridCol w="1942662">
                  <a:extLst>
                    <a:ext uri="{9D8B030D-6E8A-4147-A177-3AD203B41FA5}">
                      <a16:colId xmlns:a16="http://schemas.microsoft.com/office/drawing/2014/main" val="3243022548"/>
                    </a:ext>
                  </a:extLst>
                </a:gridCol>
                <a:gridCol w="1942662">
                  <a:extLst>
                    <a:ext uri="{9D8B030D-6E8A-4147-A177-3AD203B41FA5}">
                      <a16:colId xmlns:a16="http://schemas.microsoft.com/office/drawing/2014/main" val="1829265877"/>
                    </a:ext>
                  </a:extLst>
                </a:gridCol>
                <a:gridCol w="1942662">
                  <a:extLst>
                    <a:ext uri="{9D8B030D-6E8A-4147-A177-3AD203B41FA5}">
                      <a16:colId xmlns:a16="http://schemas.microsoft.com/office/drawing/2014/main" val="2681905423"/>
                    </a:ext>
                  </a:extLst>
                </a:gridCol>
                <a:gridCol w="1942662">
                  <a:extLst>
                    <a:ext uri="{9D8B030D-6E8A-4147-A177-3AD203B41FA5}">
                      <a16:colId xmlns:a16="http://schemas.microsoft.com/office/drawing/2014/main" val="2788383258"/>
                    </a:ext>
                  </a:extLst>
                </a:gridCol>
              </a:tblGrid>
              <a:tr h="1359763">
                <a:tc gridSpan="6">
                  <a:txBody>
                    <a:bodyPr/>
                    <a:lstStyle/>
                    <a:p>
                      <a:pPr algn="ctr"/>
                      <a:r>
                        <a:rPr lang="en-US" sz="3600" dirty="0"/>
                        <a:t>EUROPEAN POWERS + THEIR ECONOMIES IN 1914</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70500255"/>
                  </a:ext>
                </a:extLst>
              </a:tr>
              <a:tr h="999452">
                <a:tc>
                  <a:txBody>
                    <a:bodyPr/>
                    <a:lstStyle/>
                    <a:p>
                      <a:pPr algn="ctr"/>
                      <a:endParaRPr lang="en-US" sz="2400" b="1" dirty="0"/>
                    </a:p>
                  </a:txBody>
                  <a:tcPr anchor="ctr"/>
                </a:tc>
                <a:tc>
                  <a:txBody>
                    <a:bodyPr/>
                    <a:lstStyle/>
                    <a:p>
                      <a:pPr algn="ctr"/>
                      <a:r>
                        <a:rPr lang="en-US" sz="2400" b="1" dirty="0"/>
                        <a:t>BRITAIN</a:t>
                      </a:r>
                    </a:p>
                  </a:txBody>
                  <a:tcPr anchor="ctr"/>
                </a:tc>
                <a:tc>
                  <a:txBody>
                    <a:bodyPr/>
                    <a:lstStyle/>
                    <a:p>
                      <a:pPr algn="ctr"/>
                      <a:r>
                        <a:rPr lang="en-US" sz="2400" b="1" dirty="0"/>
                        <a:t>FRANCE</a:t>
                      </a:r>
                    </a:p>
                  </a:txBody>
                  <a:tcPr anchor="ctr"/>
                </a:tc>
                <a:tc>
                  <a:txBody>
                    <a:bodyPr/>
                    <a:lstStyle/>
                    <a:p>
                      <a:pPr algn="ctr"/>
                      <a:r>
                        <a:rPr lang="en-US" sz="2400" b="1" dirty="0"/>
                        <a:t>RUSSIA</a:t>
                      </a:r>
                    </a:p>
                  </a:txBody>
                  <a:tcPr anchor="ctr"/>
                </a:tc>
                <a:tc>
                  <a:txBody>
                    <a:bodyPr/>
                    <a:lstStyle/>
                    <a:p>
                      <a:pPr algn="ctr"/>
                      <a:r>
                        <a:rPr lang="en-US" sz="2400" b="1" dirty="0"/>
                        <a:t>GERMANY</a:t>
                      </a:r>
                    </a:p>
                  </a:txBody>
                  <a:tcPr anchor="ctr"/>
                </a:tc>
                <a:tc>
                  <a:txBody>
                    <a:bodyPr/>
                    <a:lstStyle/>
                    <a:p>
                      <a:pPr algn="ctr"/>
                      <a:r>
                        <a:rPr lang="en-US" sz="2400" b="1" dirty="0"/>
                        <a:t>AUSTRIA-HUNGARY</a:t>
                      </a:r>
                    </a:p>
                  </a:txBody>
                  <a:tcPr anchor="ctr"/>
                </a:tc>
                <a:extLst>
                  <a:ext uri="{0D108BD9-81ED-4DB2-BD59-A6C34878D82A}">
                    <a16:rowId xmlns:a16="http://schemas.microsoft.com/office/drawing/2014/main" val="3510385796"/>
                  </a:ext>
                </a:extLst>
              </a:tr>
              <a:tr h="775507">
                <a:tc>
                  <a:txBody>
                    <a:bodyPr/>
                    <a:lstStyle/>
                    <a:p>
                      <a:pPr algn="ctr"/>
                      <a:endParaRPr lang="en-US" sz="2400" b="1" dirty="0"/>
                    </a:p>
                    <a:p>
                      <a:pPr algn="ctr"/>
                      <a:r>
                        <a:rPr lang="en-US" sz="2400" b="1" dirty="0"/>
                        <a:t>COAL PRODUCED</a:t>
                      </a:r>
                    </a:p>
                    <a:p>
                      <a:pPr algn="ctr"/>
                      <a:endParaRPr lang="en-US" sz="2400" b="1" dirty="0"/>
                    </a:p>
                  </a:txBody>
                  <a:tcPr anchor="ctr"/>
                </a:tc>
                <a:tc>
                  <a:txBody>
                    <a:bodyPr/>
                    <a:lstStyle/>
                    <a:p>
                      <a:pPr algn="ctr"/>
                      <a:r>
                        <a:rPr lang="en-US" sz="2400" b="1" dirty="0">
                          <a:solidFill>
                            <a:srgbClr val="FF0000"/>
                          </a:solidFill>
                        </a:rPr>
                        <a:t>292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40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36.2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277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47 million </a:t>
                      </a:r>
                      <a:r>
                        <a:rPr lang="en-US" sz="2400" b="1" dirty="0" err="1">
                          <a:solidFill>
                            <a:srgbClr val="FF0000"/>
                          </a:solidFill>
                        </a:rPr>
                        <a:t>tonnes</a:t>
                      </a:r>
                      <a:endParaRPr lang="en-US" sz="2400" b="1" dirty="0">
                        <a:solidFill>
                          <a:srgbClr val="FF0000"/>
                        </a:solidFill>
                      </a:endParaRPr>
                    </a:p>
                  </a:txBody>
                  <a:tcPr anchor="ctr"/>
                </a:tc>
                <a:extLst>
                  <a:ext uri="{0D108BD9-81ED-4DB2-BD59-A6C34878D82A}">
                    <a16:rowId xmlns:a16="http://schemas.microsoft.com/office/drawing/2014/main" val="1037172165"/>
                  </a:ext>
                </a:extLst>
              </a:tr>
              <a:tr h="999452">
                <a:tc>
                  <a:txBody>
                    <a:bodyPr/>
                    <a:lstStyle/>
                    <a:p>
                      <a:pPr algn="ctr"/>
                      <a:endParaRPr lang="en-US" sz="2400" b="1" dirty="0"/>
                    </a:p>
                    <a:p>
                      <a:pPr algn="ctr"/>
                      <a:r>
                        <a:rPr lang="en-US" sz="2400" b="1" dirty="0"/>
                        <a:t>STEEL PRODUCED</a:t>
                      </a:r>
                    </a:p>
                    <a:p>
                      <a:pPr algn="ctr"/>
                      <a:endParaRPr lang="en-US" sz="2400" b="1" dirty="0"/>
                    </a:p>
                  </a:txBody>
                  <a:tcPr anchor="ctr"/>
                </a:tc>
                <a:tc>
                  <a:txBody>
                    <a:bodyPr/>
                    <a:lstStyle/>
                    <a:p>
                      <a:pPr algn="ctr"/>
                      <a:r>
                        <a:rPr lang="en-US" sz="2400" b="1" dirty="0">
                          <a:solidFill>
                            <a:srgbClr val="FF0000"/>
                          </a:solidFill>
                        </a:rPr>
                        <a:t>11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4.6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3.6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14 million </a:t>
                      </a:r>
                      <a:r>
                        <a:rPr lang="en-US" sz="2400" b="1" dirty="0" err="1">
                          <a:solidFill>
                            <a:srgbClr val="FF0000"/>
                          </a:solidFill>
                        </a:rPr>
                        <a:t>tonnes</a:t>
                      </a:r>
                      <a:endParaRPr lang="en-US" sz="2400" b="1" dirty="0">
                        <a:solidFill>
                          <a:srgbClr val="FF0000"/>
                        </a:solidFill>
                      </a:endParaRPr>
                    </a:p>
                  </a:txBody>
                  <a:tcPr anchor="ctr"/>
                </a:tc>
                <a:tc>
                  <a:txBody>
                    <a:bodyPr/>
                    <a:lstStyle/>
                    <a:p>
                      <a:pPr algn="ctr"/>
                      <a:r>
                        <a:rPr lang="en-US" sz="2400" b="1" dirty="0">
                          <a:solidFill>
                            <a:srgbClr val="FF0000"/>
                          </a:solidFill>
                        </a:rPr>
                        <a:t>5 million </a:t>
                      </a:r>
                      <a:r>
                        <a:rPr lang="en-US" sz="2400" b="1" dirty="0" err="1">
                          <a:solidFill>
                            <a:srgbClr val="FF0000"/>
                          </a:solidFill>
                        </a:rPr>
                        <a:t>tonnes</a:t>
                      </a:r>
                      <a:endParaRPr lang="en-US" sz="2400" b="1" dirty="0">
                        <a:solidFill>
                          <a:srgbClr val="FF0000"/>
                        </a:solidFill>
                      </a:endParaRPr>
                    </a:p>
                  </a:txBody>
                  <a:tcPr anchor="ctr"/>
                </a:tc>
                <a:extLst>
                  <a:ext uri="{0D108BD9-81ED-4DB2-BD59-A6C34878D82A}">
                    <a16:rowId xmlns:a16="http://schemas.microsoft.com/office/drawing/2014/main" val="3377466277"/>
                  </a:ext>
                </a:extLst>
              </a:tr>
            </a:tbl>
          </a:graphicData>
        </a:graphic>
      </p:graphicFrame>
    </p:spTree>
    <p:extLst>
      <p:ext uri="{BB962C8B-B14F-4D97-AF65-F5344CB8AC3E}">
        <p14:creationId xmlns:p14="http://schemas.microsoft.com/office/powerpoint/2010/main" val="263483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0EDAC-F788-FE43-830C-012BB90C06C2}"/>
              </a:ext>
            </a:extLst>
          </p:cNvPr>
          <p:cNvPicPr>
            <a:picLocks noChangeAspect="1"/>
          </p:cNvPicPr>
          <p:nvPr/>
        </p:nvPicPr>
        <p:blipFill>
          <a:blip r:embed="rId2"/>
          <a:stretch>
            <a:fillRect/>
          </a:stretch>
        </p:blipFill>
        <p:spPr>
          <a:xfrm>
            <a:off x="7470038" y="112416"/>
            <a:ext cx="4438184" cy="2485383"/>
          </a:xfrm>
          <a:prstGeom prst="rect">
            <a:avLst/>
          </a:prstGeom>
        </p:spPr>
      </p:pic>
      <p:pic>
        <p:nvPicPr>
          <p:cNvPr id="5" name="Picture 4">
            <a:extLst>
              <a:ext uri="{FF2B5EF4-FFF2-40B4-BE49-F238E27FC236}">
                <a16:creationId xmlns:a16="http://schemas.microsoft.com/office/drawing/2014/main" id="{796F500A-2C16-2E44-A236-8AAF09D04595}"/>
              </a:ext>
            </a:extLst>
          </p:cNvPr>
          <p:cNvPicPr>
            <a:picLocks noChangeAspect="1"/>
          </p:cNvPicPr>
          <p:nvPr/>
        </p:nvPicPr>
        <p:blipFill>
          <a:blip r:embed="rId3"/>
          <a:stretch>
            <a:fillRect/>
          </a:stretch>
        </p:blipFill>
        <p:spPr>
          <a:xfrm>
            <a:off x="283778" y="112416"/>
            <a:ext cx="5078087" cy="3008630"/>
          </a:xfrm>
          <a:prstGeom prst="rect">
            <a:avLst/>
          </a:prstGeom>
        </p:spPr>
      </p:pic>
      <p:pic>
        <p:nvPicPr>
          <p:cNvPr id="8" name="Picture 7">
            <a:extLst>
              <a:ext uri="{FF2B5EF4-FFF2-40B4-BE49-F238E27FC236}">
                <a16:creationId xmlns:a16="http://schemas.microsoft.com/office/drawing/2014/main" id="{8FD191EC-C58A-134D-B81A-D1FCE6C8181B}"/>
              </a:ext>
            </a:extLst>
          </p:cNvPr>
          <p:cNvPicPr>
            <a:picLocks noChangeAspect="1"/>
          </p:cNvPicPr>
          <p:nvPr/>
        </p:nvPicPr>
        <p:blipFill rotWithShape="1">
          <a:blip r:embed="rId4"/>
          <a:srcRect l="6617" t="2641" r="4198" b="4076"/>
          <a:stretch/>
        </p:blipFill>
        <p:spPr>
          <a:xfrm>
            <a:off x="158705" y="3121046"/>
            <a:ext cx="5203160" cy="3468941"/>
          </a:xfrm>
          <a:prstGeom prst="rect">
            <a:avLst/>
          </a:prstGeom>
        </p:spPr>
      </p:pic>
      <p:pic>
        <p:nvPicPr>
          <p:cNvPr id="15" name="Picture 14">
            <a:extLst>
              <a:ext uri="{FF2B5EF4-FFF2-40B4-BE49-F238E27FC236}">
                <a16:creationId xmlns:a16="http://schemas.microsoft.com/office/drawing/2014/main" id="{01A15C6C-4C75-A844-B3C5-065C45C0B302}"/>
              </a:ext>
            </a:extLst>
          </p:cNvPr>
          <p:cNvPicPr>
            <a:picLocks noChangeAspect="1"/>
          </p:cNvPicPr>
          <p:nvPr/>
        </p:nvPicPr>
        <p:blipFill rotWithShape="1">
          <a:blip r:embed="rId5"/>
          <a:srcRect l="20659" r="12006" b="38265"/>
          <a:stretch/>
        </p:blipFill>
        <p:spPr>
          <a:xfrm>
            <a:off x="5444358" y="112416"/>
            <a:ext cx="1881353" cy="2485383"/>
          </a:xfrm>
          <a:prstGeom prst="rect">
            <a:avLst/>
          </a:prstGeom>
        </p:spPr>
      </p:pic>
      <p:pic>
        <p:nvPicPr>
          <p:cNvPr id="16" name="Picture 15">
            <a:extLst>
              <a:ext uri="{FF2B5EF4-FFF2-40B4-BE49-F238E27FC236}">
                <a16:creationId xmlns:a16="http://schemas.microsoft.com/office/drawing/2014/main" id="{44EA7469-0CBC-1B44-8043-58D44EC5D7FD}"/>
              </a:ext>
            </a:extLst>
          </p:cNvPr>
          <p:cNvPicPr>
            <a:picLocks noChangeAspect="1"/>
          </p:cNvPicPr>
          <p:nvPr/>
        </p:nvPicPr>
        <p:blipFill>
          <a:blip r:embed="rId6"/>
          <a:stretch>
            <a:fillRect/>
          </a:stretch>
        </p:blipFill>
        <p:spPr>
          <a:xfrm>
            <a:off x="5444358" y="2762663"/>
            <a:ext cx="2541288" cy="3755038"/>
          </a:xfrm>
          <a:prstGeom prst="rect">
            <a:avLst/>
          </a:prstGeom>
        </p:spPr>
      </p:pic>
      <p:pic>
        <p:nvPicPr>
          <p:cNvPr id="17" name="Picture 16">
            <a:extLst>
              <a:ext uri="{FF2B5EF4-FFF2-40B4-BE49-F238E27FC236}">
                <a16:creationId xmlns:a16="http://schemas.microsoft.com/office/drawing/2014/main" id="{6ABCC352-A8E5-8749-B8DD-3217E9653AB6}"/>
              </a:ext>
            </a:extLst>
          </p:cNvPr>
          <p:cNvPicPr>
            <a:picLocks noChangeAspect="1"/>
          </p:cNvPicPr>
          <p:nvPr/>
        </p:nvPicPr>
        <p:blipFill rotWithShape="1">
          <a:blip r:embed="rId7"/>
          <a:srcRect l="3733" t="4784" r="8295" b="8147"/>
          <a:stretch/>
        </p:blipFill>
        <p:spPr>
          <a:xfrm>
            <a:off x="8068139" y="2762663"/>
            <a:ext cx="3840083" cy="3755038"/>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The Origins &amp; Course of WW1, </a:t>
            </a:r>
          </a:p>
          <a:p>
            <a:r>
              <a:rPr lang="en-US" sz="6000" dirty="0">
                <a:solidFill>
                  <a:srgbClr val="FF0000"/>
                </a:solidFill>
              </a:rPr>
              <a:t>1905-1918</a:t>
            </a:r>
            <a:endParaRPr lang="en-US" sz="1000" dirty="0">
              <a:solidFill>
                <a:srgbClr val="FF0000"/>
              </a:solidFill>
            </a:endParaRPr>
          </a:p>
          <a:p>
            <a:r>
              <a:rPr lang="en-US" sz="4000" b="1">
                <a:solidFill>
                  <a:srgbClr val="0070C0"/>
                </a:solidFill>
              </a:rPr>
              <a:t>1.2 </a:t>
            </a:r>
            <a:r>
              <a:rPr lang="en-US" sz="4000" b="1" dirty="0">
                <a:solidFill>
                  <a:srgbClr val="0070C0"/>
                </a:solidFill>
              </a:rPr>
              <a:t>Empires &amp; Economics</a:t>
            </a:r>
          </a:p>
        </p:txBody>
      </p:sp>
    </p:spTree>
    <p:extLst>
      <p:ext uri="{BB962C8B-B14F-4D97-AF65-F5344CB8AC3E}">
        <p14:creationId xmlns:p14="http://schemas.microsoft.com/office/powerpoint/2010/main" val="30926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50" y="1344296"/>
            <a:ext cx="6102457" cy="5359596"/>
          </a:xfrm>
        </p:spPr>
        <p:txBody>
          <a:bodyPr>
            <a:noAutofit/>
          </a:bodyPr>
          <a:lstStyle/>
          <a:p>
            <a:pPr marL="0" indent="0">
              <a:buNone/>
            </a:pPr>
            <a:r>
              <a:rPr lang="en-US" dirty="0"/>
              <a:t>The desire to acquire colonies, especially Germany’s desire, disturbed Britain &amp; France. </a:t>
            </a:r>
            <a:r>
              <a:rPr lang="en-US" b="1" dirty="0">
                <a:solidFill>
                  <a:srgbClr val="FF0000"/>
                </a:solidFill>
              </a:rPr>
              <a:t>Populations were proud of their empires and were incredibly patriotic, which added to tensions in Europe.</a:t>
            </a:r>
          </a:p>
          <a:p>
            <a:pPr marL="0" indent="0">
              <a:buNone/>
            </a:pPr>
            <a:r>
              <a:rPr lang="en-US" dirty="0"/>
              <a:t>Colonies provided raw materials and were ready-made markets for goods produced by the Europeans powers who governed them. </a:t>
            </a:r>
            <a:r>
              <a:rPr lang="en-US" b="1" dirty="0">
                <a:solidFill>
                  <a:srgbClr val="FF0000"/>
                </a:solidFill>
              </a:rPr>
              <a:t>Colonies, therefore, were linked to strength of European nations. </a:t>
            </a:r>
            <a:r>
              <a:rPr lang="en-US" dirty="0"/>
              <a:t>The British &amp; French often put pressure on their Governments if they felt their empires were under threat.</a:t>
            </a:r>
          </a:p>
        </p:txBody>
      </p:sp>
      <p:pic>
        <p:nvPicPr>
          <p:cNvPr id="5" name="Picture 4">
            <a:extLst>
              <a:ext uri="{FF2B5EF4-FFF2-40B4-BE49-F238E27FC236}">
                <a16:creationId xmlns:a16="http://schemas.microsoft.com/office/drawing/2014/main" id="{6D93777C-9D6F-A741-993A-3567E2885C76}"/>
              </a:ext>
            </a:extLst>
          </p:cNvPr>
          <p:cNvPicPr>
            <a:picLocks noChangeAspect="1"/>
          </p:cNvPicPr>
          <p:nvPr/>
        </p:nvPicPr>
        <p:blipFill>
          <a:blip r:embed="rId2"/>
          <a:stretch>
            <a:fillRect/>
          </a:stretch>
        </p:blipFill>
        <p:spPr>
          <a:xfrm>
            <a:off x="6306207" y="1466905"/>
            <a:ext cx="5719832" cy="5114378"/>
          </a:xfrm>
          <a:prstGeom prst="rect">
            <a:avLst/>
          </a:prstGeom>
        </p:spPr>
      </p:pic>
    </p:spTree>
    <p:extLst>
      <p:ext uri="{BB962C8B-B14F-4D97-AF65-F5344CB8AC3E}">
        <p14:creationId xmlns:p14="http://schemas.microsoft.com/office/powerpoint/2010/main" val="336096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869024" y="1500932"/>
            <a:ext cx="5719832" cy="5202960"/>
          </a:xfrm>
        </p:spPr>
        <p:txBody>
          <a:bodyPr>
            <a:noAutofit/>
          </a:bodyPr>
          <a:lstStyle/>
          <a:p>
            <a:pPr marL="0" indent="0">
              <a:buNone/>
            </a:pPr>
            <a:r>
              <a:rPr lang="en-US" dirty="0"/>
              <a:t>All European nations were involved in trying to win colonies or supporting colonies. This led to </a:t>
            </a:r>
            <a:r>
              <a:rPr lang="en-US" b="1" dirty="0">
                <a:solidFill>
                  <a:srgbClr val="FF0000"/>
                </a:solidFill>
              </a:rPr>
              <a:t>Imperial Rivalry </a:t>
            </a:r>
            <a:r>
              <a:rPr lang="en-US" dirty="0"/>
              <a:t>between the 6 ‘Great Powers’ to see who could amass the largest empire.</a:t>
            </a:r>
            <a:endParaRPr lang="en-US" dirty="0">
              <a:solidFill>
                <a:srgbClr val="0070C0"/>
              </a:solidFill>
            </a:endParaRPr>
          </a:p>
          <a:p>
            <a:r>
              <a:rPr lang="en-US" b="1" dirty="0">
                <a:solidFill>
                  <a:srgbClr val="0070C0"/>
                </a:solidFill>
              </a:rPr>
              <a:t>Russia &amp; Austria-Hungary hoped to expand on mainland Europe.</a:t>
            </a:r>
          </a:p>
          <a:p>
            <a:r>
              <a:rPr lang="en-US" b="1" dirty="0">
                <a:solidFill>
                  <a:srgbClr val="0070C0"/>
                </a:solidFill>
              </a:rPr>
              <a:t>Britain, France &amp; Germany set their sights on expansion outside Europe.</a:t>
            </a:r>
          </a:p>
          <a:p>
            <a:pPr marL="0" indent="0">
              <a:buNone/>
            </a:pPr>
            <a:r>
              <a:rPr lang="en-US" dirty="0"/>
              <a:t>These nations firmly believed they had a right to rule over others after invasion, take-over or by Treaty.</a:t>
            </a:r>
          </a:p>
        </p:txBody>
      </p:sp>
      <p:pic>
        <p:nvPicPr>
          <p:cNvPr id="4" name="Picture 3">
            <a:extLst>
              <a:ext uri="{FF2B5EF4-FFF2-40B4-BE49-F238E27FC236}">
                <a16:creationId xmlns:a16="http://schemas.microsoft.com/office/drawing/2014/main" id="{1429D8B2-EF8C-E348-AD1A-6ECEA887AE9A}"/>
              </a:ext>
            </a:extLst>
          </p:cNvPr>
          <p:cNvPicPr>
            <a:picLocks noChangeAspect="1"/>
          </p:cNvPicPr>
          <p:nvPr/>
        </p:nvPicPr>
        <p:blipFill>
          <a:blip r:embed="rId2"/>
          <a:stretch>
            <a:fillRect/>
          </a:stretch>
        </p:blipFill>
        <p:spPr>
          <a:xfrm>
            <a:off x="603144" y="1576551"/>
            <a:ext cx="4952578" cy="5048655"/>
          </a:xfrm>
          <a:prstGeom prst="rect">
            <a:avLst/>
          </a:prstGeom>
        </p:spPr>
      </p:pic>
    </p:spTree>
    <p:extLst>
      <p:ext uri="{BB962C8B-B14F-4D97-AF65-F5344CB8AC3E}">
        <p14:creationId xmlns:p14="http://schemas.microsoft.com/office/powerpoint/2010/main" val="63104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5DED3-63FB-1248-A2DD-E7F4215D4841}"/>
              </a:ext>
            </a:extLst>
          </p:cNvPr>
          <p:cNvPicPr>
            <a:picLocks noChangeAspect="1"/>
          </p:cNvPicPr>
          <p:nvPr/>
        </p:nvPicPr>
        <p:blipFill>
          <a:blip r:embed="rId2"/>
          <a:stretch>
            <a:fillRect/>
          </a:stretch>
        </p:blipFill>
        <p:spPr>
          <a:xfrm>
            <a:off x="6989381" y="1836639"/>
            <a:ext cx="5003497" cy="4792239"/>
          </a:xfrm>
          <a:prstGeom prst="rect">
            <a:avLst/>
          </a:prstGeom>
        </p:spPr>
      </p:pic>
      <p:pic>
        <p:nvPicPr>
          <p:cNvPr id="5" name="Picture 4">
            <a:extLst>
              <a:ext uri="{FF2B5EF4-FFF2-40B4-BE49-F238E27FC236}">
                <a16:creationId xmlns:a16="http://schemas.microsoft.com/office/drawing/2014/main" id="{5E7E9466-23A0-734E-AC0D-A1C1FD20748A}"/>
              </a:ext>
            </a:extLst>
          </p:cNvPr>
          <p:cNvPicPr>
            <a:picLocks noChangeAspect="1"/>
          </p:cNvPicPr>
          <p:nvPr/>
        </p:nvPicPr>
        <p:blipFill>
          <a:blip r:embed="rId3"/>
          <a:stretch>
            <a:fillRect/>
          </a:stretch>
        </p:blipFill>
        <p:spPr>
          <a:xfrm>
            <a:off x="90570" y="229120"/>
            <a:ext cx="6637073" cy="2345913"/>
          </a:xfrm>
          <a:prstGeom prst="rect">
            <a:avLst/>
          </a:prstGeom>
        </p:spPr>
      </p:pic>
      <p:pic>
        <p:nvPicPr>
          <p:cNvPr id="6" name="Picture 5">
            <a:extLst>
              <a:ext uri="{FF2B5EF4-FFF2-40B4-BE49-F238E27FC236}">
                <a16:creationId xmlns:a16="http://schemas.microsoft.com/office/drawing/2014/main" id="{89223468-4994-9842-842B-C03CD688B111}"/>
              </a:ext>
            </a:extLst>
          </p:cNvPr>
          <p:cNvPicPr>
            <a:picLocks noChangeAspect="1"/>
          </p:cNvPicPr>
          <p:nvPr/>
        </p:nvPicPr>
        <p:blipFill>
          <a:blip r:embed="rId4"/>
          <a:stretch>
            <a:fillRect/>
          </a:stretch>
        </p:blipFill>
        <p:spPr>
          <a:xfrm>
            <a:off x="199122" y="2943892"/>
            <a:ext cx="6528521" cy="3684987"/>
          </a:xfrm>
          <a:prstGeom prst="rect">
            <a:avLst/>
          </a:prstGeom>
        </p:spPr>
      </p:pic>
      <p:sp>
        <p:nvSpPr>
          <p:cNvPr id="7" name="TextBox 6">
            <a:extLst>
              <a:ext uri="{FF2B5EF4-FFF2-40B4-BE49-F238E27FC236}">
                <a16:creationId xmlns:a16="http://schemas.microsoft.com/office/drawing/2014/main" id="{5C3BC2AA-4998-2A4B-9637-8CFF9193D83D}"/>
              </a:ext>
            </a:extLst>
          </p:cNvPr>
          <p:cNvSpPr txBox="1"/>
          <p:nvPr/>
        </p:nvSpPr>
        <p:spPr>
          <a:xfrm>
            <a:off x="6989380" y="148696"/>
            <a:ext cx="5003497" cy="1569660"/>
          </a:xfrm>
          <a:prstGeom prst="rect">
            <a:avLst/>
          </a:prstGeom>
          <a:solidFill>
            <a:srgbClr val="FFC000"/>
          </a:solidFill>
        </p:spPr>
        <p:txBody>
          <a:bodyPr wrap="square" rtlCol="0">
            <a:spAutoFit/>
          </a:bodyPr>
          <a:lstStyle/>
          <a:p>
            <a:pPr algn="ctr"/>
            <a:r>
              <a:rPr lang="en-US" sz="4800" b="1" dirty="0"/>
              <a:t>“THE SCRAMBLE </a:t>
            </a:r>
          </a:p>
          <a:p>
            <a:pPr algn="ctr"/>
            <a:r>
              <a:rPr lang="en-US" sz="4800" b="1" dirty="0"/>
              <a:t>FOR AFRICA.”</a:t>
            </a:r>
          </a:p>
        </p:txBody>
      </p:sp>
    </p:spTree>
    <p:extLst>
      <p:ext uri="{BB962C8B-B14F-4D97-AF65-F5344CB8AC3E}">
        <p14:creationId xmlns:p14="http://schemas.microsoft.com/office/powerpoint/2010/main" val="320438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2</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55643" y="1825624"/>
            <a:ext cx="11848289" cy="4816914"/>
          </a:xfrm>
        </p:spPr>
        <p:txBody>
          <a:bodyPr>
            <a:normAutofit/>
          </a:bodyPr>
          <a:lstStyle/>
          <a:p>
            <a:pPr marL="0" indent="0" algn="ctr">
              <a:buNone/>
            </a:pPr>
            <a:r>
              <a:rPr lang="en-US" sz="4700" b="1" dirty="0">
                <a:solidFill>
                  <a:srgbClr val="0070C0"/>
                </a:solidFill>
              </a:rPr>
              <a:t>In 1870, 10% of Africa </a:t>
            </a:r>
          </a:p>
          <a:p>
            <a:pPr marL="0" indent="0" algn="ctr">
              <a:buNone/>
            </a:pPr>
            <a:r>
              <a:rPr lang="en-US" sz="4700" b="1" dirty="0">
                <a:solidFill>
                  <a:srgbClr val="0070C0"/>
                </a:solidFill>
              </a:rPr>
              <a:t>was under European control.</a:t>
            </a:r>
          </a:p>
          <a:p>
            <a:pPr marL="0" indent="0" algn="ctr">
              <a:buNone/>
            </a:pPr>
            <a:r>
              <a:rPr lang="en-US" sz="4700" b="1" dirty="0">
                <a:solidFill>
                  <a:srgbClr val="0070C0"/>
                </a:solidFill>
              </a:rPr>
              <a:t>In 1914, 90% of Africa </a:t>
            </a:r>
          </a:p>
          <a:p>
            <a:pPr marL="0" indent="0" algn="ctr">
              <a:buNone/>
            </a:pPr>
            <a:r>
              <a:rPr lang="en-US" sz="4700" b="1" dirty="0">
                <a:solidFill>
                  <a:srgbClr val="0070C0"/>
                </a:solidFill>
              </a:rPr>
              <a:t>was under European control.</a:t>
            </a:r>
          </a:p>
          <a:p>
            <a:pPr marL="0" indent="0" algn="ctr">
              <a:buNone/>
            </a:pPr>
            <a:r>
              <a:rPr lang="en-US" sz="4700" dirty="0"/>
              <a:t>Find out how this happened </a:t>
            </a:r>
          </a:p>
          <a:p>
            <a:pPr marL="0" indent="0" algn="ctr">
              <a:buNone/>
            </a:pPr>
            <a:r>
              <a:rPr lang="en-US" sz="4700" dirty="0"/>
              <a:t>in </a:t>
            </a:r>
            <a:r>
              <a:rPr lang="en-US" sz="4700" b="1" dirty="0"/>
              <a:t>“THE SCRAMBLE FOR AFRICA”.</a:t>
            </a:r>
          </a:p>
        </p:txBody>
      </p:sp>
    </p:spTree>
    <p:extLst>
      <p:ext uri="{BB962C8B-B14F-4D97-AF65-F5344CB8AC3E}">
        <p14:creationId xmlns:p14="http://schemas.microsoft.com/office/powerpoint/2010/main" val="76396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244661" y="1348922"/>
            <a:ext cx="6827672" cy="5359596"/>
          </a:xfrm>
        </p:spPr>
        <p:txBody>
          <a:bodyPr>
            <a:noAutofit/>
          </a:bodyPr>
          <a:lstStyle/>
          <a:p>
            <a:pPr marL="0" indent="0">
              <a:buNone/>
            </a:pPr>
            <a:r>
              <a:rPr lang="en-US" b="1" dirty="0">
                <a:solidFill>
                  <a:srgbClr val="FF0000"/>
                </a:solidFill>
              </a:rPr>
              <a:t>In 1905, Great Britain was the most powerful country in the World </a:t>
            </a:r>
            <a:r>
              <a:rPr lang="en-US" dirty="0"/>
              <a:t>– mostly due to its overseas empire. It took up nearly </a:t>
            </a:r>
            <a:r>
              <a:rPr lang="en-US" b="1" dirty="0">
                <a:solidFill>
                  <a:srgbClr val="0070C0"/>
                </a:solidFill>
              </a:rPr>
              <a:t>a quarter of the World’s surface</a:t>
            </a:r>
            <a:r>
              <a:rPr lang="en-US" dirty="0"/>
              <a:t> and </a:t>
            </a:r>
            <a:r>
              <a:rPr lang="en-US" b="1" dirty="0">
                <a:solidFill>
                  <a:srgbClr val="0070C0"/>
                </a:solidFill>
              </a:rPr>
              <a:t>a quarter of the World’s population</a:t>
            </a:r>
            <a:r>
              <a:rPr lang="en-US" b="1" dirty="0"/>
              <a:t> </a:t>
            </a:r>
            <a:r>
              <a:rPr lang="en-US" dirty="0"/>
              <a:t>was under British control. Britain needed to monitor, maintain and manage its many colonies – especially the Jewel in the Crown – India. Raw cotton shipped from India &amp; then Britain exported cotton cloth back to India. Merchant ships sailed the sea routes, protected by the Royal Navy. Any naval challenge to Britain was a threat to their Empire’s security. </a:t>
            </a:r>
            <a:r>
              <a:rPr lang="en-US" b="1" dirty="0">
                <a:solidFill>
                  <a:srgbClr val="0070C0"/>
                </a:solidFill>
              </a:rPr>
              <a:t>Any push for a colony was a threat to British dominance.</a:t>
            </a:r>
          </a:p>
        </p:txBody>
      </p:sp>
      <p:pic>
        <p:nvPicPr>
          <p:cNvPr id="4" name="Picture 3">
            <a:extLst>
              <a:ext uri="{FF2B5EF4-FFF2-40B4-BE49-F238E27FC236}">
                <a16:creationId xmlns:a16="http://schemas.microsoft.com/office/drawing/2014/main" id="{54093BE0-B562-8A48-893A-947E01F21528}"/>
              </a:ext>
            </a:extLst>
          </p:cNvPr>
          <p:cNvPicPr>
            <a:picLocks noChangeAspect="1"/>
          </p:cNvPicPr>
          <p:nvPr/>
        </p:nvPicPr>
        <p:blipFill>
          <a:blip r:embed="rId2"/>
          <a:stretch>
            <a:fillRect/>
          </a:stretch>
        </p:blipFill>
        <p:spPr>
          <a:xfrm>
            <a:off x="210207" y="1353426"/>
            <a:ext cx="4870663" cy="5224342"/>
          </a:xfrm>
          <a:prstGeom prst="rect">
            <a:avLst/>
          </a:prstGeom>
        </p:spPr>
      </p:pic>
    </p:spTree>
    <p:extLst>
      <p:ext uri="{BB962C8B-B14F-4D97-AF65-F5344CB8AC3E}">
        <p14:creationId xmlns:p14="http://schemas.microsoft.com/office/powerpoint/2010/main" val="227968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Empires &amp; Economics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50" y="1344296"/>
            <a:ext cx="6207560" cy="5359596"/>
          </a:xfrm>
        </p:spPr>
        <p:txBody>
          <a:bodyPr>
            <a:noAutofit/>
          </a:bodyPr>
          <a:lstStyle/>
          <a:p>
            <a:pPr marL="0" indent="0">
              <a:buNone/>
            </a:pPr>
            <a:r>
              <a:rPr lang="en-US" b="1" dirty="0">
                <a:solidFill>
                  <a:srgbClr val="FF0000"/>
                </a:solidFill>
              </a:rPr>
              <a:t>The Republic of France had the second largest empire in the World</a:t>
            </a:r>
            <a:r>
              <a:rPr lang="en-US" dirty="0"/>
              <a:t>, after Britain. Most of the French colonies were in West Africa, where they ruled without much opposition. In France’s Far East colonies, however, the French Army often fought with rebels demanding independence; putting a strain on the French economy.  France was keen to keep all their colonies. </a:t>
            </a:r>
            <a:r>
              <a:rPr lang="en-US" b="1" dirty="0">
                <a:solidFill>
                  <a:srgbClr val="0070C0"/>
                </a:solidFill>
              </a:rPr>
              <a:t>After losing Alsace-Lorraine to Germany, France was determined to recover its reputation &amp; prevent loss of any more land.</a:t>
            </a:r>
          </a:p>
        </p:txBody>
      </p:sp>
      <p:pic>
        <p:nvPicPr>
          <p:cNvPr id="6" name="Picture 5">
            <a:extLst>
              <a:ext uri="{FF2B5EF4-FFF2-40B4-BE49-F238E27FC236}">
                <a16:creationId xmlns:a16="http://schemas.microsoft.com/office/drawing/2014/main" id="{EEF30A43-E28D-BC4C-8273-44C72A0291B9}"/>
              </a:ext>
            </a:extLst>
          </p:cNvPr>
          <p:cNvPicPr>
            <a:picLocks noChangeAspect="1"/>
          </p:cNvPicPr>
          <p:nvPr/>
        </p:nvPicPr>
        <p:blipFill>
          <a:blip r:embed="rId2"/>
          <a:stretch>
            <a:fillRect/>
          </a:stretch>
        </p:blipFill>
        <p:spPr>
          <a:xfrm>
            <a:off x="6495393" y="206252"/>
            <a:ext cx="5419283" cy="6445495"/>
          </a:xfrm>
          <a:prstGeom prst="rect">
            <a:avLst/>
          </a:prstGeom>
        </p:spPr>
      </p:pic>
    </p:spTree>
    <p:extLst>
      <p:ext uri="{BB962C8B-B14F-4D97-AF65-F5344CB8AC3E}">
        <p14:creationId xmlns:p14="http://schemas.microsoft.com/office/powerpoint/2010/main" val="511042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2623</TotalTime>
  <Words>1253</Words>
  <Application>Microsoft Macintosh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Edexcel IGCSE History P2: Breadth Study A1</vt:lpstr>
      <vt:lpstr>PowerPoint Presentation</vt:lpstr>
      <vt:lpstr>Edexcel IGCSE History P2: Breadth Study A1</vt:lpstr>
      <vt:lpstr>(b) Empires &amp; Economics</vt:lpstr>
      <vt:lpstr>(b) Empires &amp; Economics</vt:lpstr>
      <vt:lpstr>PowerPoint Presentation</vt:lpstr>
      <vt:lpstr>Activity 2</vt:lpstr>
      <vt:lpstr>(b) Empires &amp; Economics</vt:lpstr>
      <vt:lpstr>(b) Empires &amp; Economics</vt:lpstr>
      <vt:lpstr>(b) Empires &amp; Economics</vt:lpstr>
      <vt:lpstr>PowerPoint Presentation</vt:lpstr>
      <vt:lpstr>(b) Empires &amp; Economics</vt:lpstr>
      <vt:lpstr>(b) Empires &amp; Economics</vt:lpstr>
      <vt:lpstr>(b) Empires &amp; Economics</vt:lpstr>
      <vt:lpstr>(b) Empires &amp; Economics</vt:lpstr>
      <vt:lpstr>(b) Empires &amp; Economics</vt:lpstr>
      <vt:lpstr>(b) Empires &amp; Economics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38</cp:revision>
  <dcterms:created xsi:type="dcterms:W3CDTF">2021-05-05T18:42:06Z</dcterms:created>
  <dcterms:modified xsi:type="dcterms:W3CDTF">2022-02-03T18:22:36Z</dcterms:modified>
</cp:coreProperties>
</file>